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notesMasterIdLst>
    <p:notesMasterId r:id="rId9"/>
  </p:notesMasterIdLst>
  <p:sldIdLst>
    <p:sldId id="256" r:id="rId2"/>
    <p:sldId id="312" r:id="rId3"/>
    <p:sldId id="320" r:id="rId4"/>
    <p:sldId id="321" r:id="rId5"/>
    <p:sldId id="325" r:id="rId6"/>
    <p:sldId id="326" r:id="rId7"/>
    <p:sldId id="327" r:id="rId8"/>
  </p:sldIdLst>
  <p:sldSz cx="12192000" cy="6858000"/>
  <p:notesSz cx="6735763" cy="98663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erpetua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erpetua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erpetua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erpetua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erpetua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Perpetua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Perpetua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Perpetua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Perpetua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04" autoAdjust="0"/>
    <p:restoredTop sz="95204" autoAdjust="0"/>
  </p:normalViewPr>
  <p:slideViewPr>
    <p:cSldViewPr snapToGrid="0">
      <p:cViewPr>
        <p:scale>
          <a:sx n="75" d="100"/>
          <a:sy n="75" d="100"/>
        </p:scale>
        <p:origin x="-2160" y="-876"/>
      </p:cViewPr>
      <p:guideLst>
        <p:guide orient="horz" pos="2160"/>
        <p:guide pos="384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D9832F9-13BA-4624-BB9F-58E004EB3D74}" type="datetimeFigureOut">
              <a:rPr lang="ru-RU"/>
              <a:pPr>
                <a:defRPr/>
              </a:pPr>
              <a:t>29.10.2020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497C7D2-A828-4612-8FC9-A9E1A44A43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9418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088DCC-AA84-4608-BC8C-DC8BD54A31BA}" type="slidenum">
              <a:rPr lang="ru-RU" altLang="ru-RU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2" y="5052547"/>
            <a:ext cx="7516012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11" y="3132291"/>
            <a:ext cx="9567134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5C24D-39CA-420C-9977-4B372189AC44}" type="datetime1">
              <a:rPr lang="ru-RU"/>
              <a:pPr>
                <a:defRPr/>
              </a:pPr>
              <a:t>29.10.2020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3137E-87C8-488A-B293-1FC022B9E0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493620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B515B-5550-424B-8805-BFCC5E064136}" type="datetime1">
              <a:rPr lang="ru-RU"/>
              <a:pPr>
                <a:defRPr/>
              </a:pPr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AAF6C-29CA-4B83-8D3C-E59EC57F8B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82802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5" y="376520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4" y="731520"/>
            <a:ext cx="6439049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F8934-CF46-4C40-970A-876E6E65C342}" type="datetime1">
              <a:rPr lang="ru-RU"/>
              <a:pPr>
                <a:defRPr/>
              </a:pPr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85933-CD0C-47D1-8F54-967BCBD184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885254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207DB-E1CE-4DA3-97CB-C3862BEC1A1A}" type="datetime1">
              <a:rPr lang="ru-RU"/>
              <a:pPr>
                <a:defRPr/>
              </a:pPr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C2843-BA5C-41D2-B331-A48EF39ABD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25954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8" y="2172648"/>
            <a:ext cx="795555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7" y="4607511"/>
            <a:ext cx="7960660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00FC6-42D5-45AB-AB27-9D8308509DBB}" type="datetime1">
              <a:rPr lang="ru-RU"/>
              <a:pPr>
                <a:defRPr/>
              </a:pPr>
              <a:t>29.10.2020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5B7D0-AE76-441F-A9D7-35730BA4CA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352835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8" y="731519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3D159-3354-4875-B421-96DCED800E4F}" type="datetime1">
              <a:rPr lang="ru-RU"/>
              <a:pPr>
                <a:defRPr/>
              </a:pPr>
              <a:t>29.10.2020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E4BDC-7279-4DE9-BF75-56CE4386B7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62665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4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BF654-B1AE-48D9-A539-09C45DC77562}" type="datetime1">
              <a:rPr lang="ru-RU"/>
              <a:pPr>
                <a:defRPr/>
              </a:pPr>
              <a:t>29.10.2020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D80A8-3BB2-4CFD-8075-178A7DA997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474083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7E906-C482-4111-B42C-54A41E9DBA29}" type="datetime1">
              <a:rPr lang="ru-RU"/>
              <a:pPr>
                <a:defRPr/>
              </a:pPr>
              <a:t>29.10.2020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4D976-DB56-4854-BD55-72F646A7D4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41771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153BC-8A0D-4110-A55A-82F17DB278A5}" type="datetime1">
              <a:rPr lang="ru-RU"/>
              <a:pPr>
                <a:defRPr/>
              </a:pPr>
              <a:t>29.10.2020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23D05-BC2E-4719-9F36-80B8A5C1D2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452373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5" y="2209803"/>
            <a:ext cx="4848114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4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7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17CB0-4E31-4F76-9425-CA24772C8058}" type="datetime1">
              <a:rPr lang="ru-RU"/>
              <a:pPr>
                <a:defRPr/>
              </a:pPr>
              <a:t>29.10.2020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D7B5B-3C3A-4622-91B3-E035824708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48206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8" y="1010487"/>
            <a:ext cx="492548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2" y="4464421"/>
            <a:ext cx="8511385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0FBDB-BB54-4ABD-8D31-D07C3BE16959}" type="datetime1">
              <a:rPr lang="ru-RU"/>
              <a:pPr>
                <a:defRPr/>
              </a:pPr>
              <a:t>29.10.2020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3B01E-EB35-4DBB-BEB5-C732DB5D2A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85304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0775" y="4371975"/>
            <a:ext cx="86836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0" y="731838"/>
            <a:ext cx="85344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B7C67429-0A99-4040-8377-1CBC57F34BA9}" type="datetime1">
              <a:rPr lang="ru-RU"/>
              <a:pPr>
                <a:defRPr/>
              </a:pPr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0"/>
            <a:ext cx="447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0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7B844C7A-8336-466D-A97E-F082DC6B3E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49" r:id="rId2"/>
    <p:sldLayoutId id="2147484058" r:id="rId3"/>
    <p:sldLayoutId id="2147484050" r:id="rId4"/>
    <p:sldLayoutId id="2147484051" r:id="rId5"/>
    <p:sldLayoutId id="2147484052" r:id="rId6"/>
    <p:sldLayoutId id="2147484053" r:id="rId7"/>
    <p:sldLayoutId id="2147484054" r:id="rId8"/>
    <p:sldLayoutId id="2147484059" r:id="rId9"/>
    <p:sldLayoutId id="2147484055" r:id="rId10"/>
    <p:sldLayoutId id="2147484056" r:id="rId11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0" y="0"/>
            <a:ext cx="121920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Прямоугольник 7"/>
          <p:cNvSpPr>
            <a:spLocks noChangeArrowheads="1"/>
          </p:cNvSpPr>
          <p:nvPr/>
        </p:nvSpPr>
        <p:spPr bwMode="auto">
          <a:xfrm>
            <a:off x="2157413" y="514350"/>
            <a:ext cx="78771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Управление контроля и надзора в сфере образования</a:t>
            </a:r>
          </a:p>
        </p:txBody>
      </p:sp>
      <p:sp>
        <p:nvSpPr>
          <p:cNvPr id="5124" name="Прямоугольник 8"/>
          <p:cNvSpPr>
            <a:spLocks noChangeArrowheads="1"/>
          </p:cNvSpPr>
          <p:nvPr/>
        </p:nvSpPr>
        <p:spPr bwMode="auto">
          <a:xfrm>
            <a:off x="2157413" y="77788"/>
            <a:ext cx="78771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Министерство образования и науки Республики Тыва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78709" y="2127726"/>
            <a:ext cx="10311779" cy="25545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ru-RU" sz="4000" b="1" dirty="0" smtClean="0"/>
              <a:t>О </a:t>
            </a:r>
            <a:r>
              <a:rPr lang="ru-RU" sz="4000" b="1" dirty="0"/>
              <a:t>нарушениях обязательных требований ст.331Трудового кодекса Российской </a:t>
            </a:r>
            <a:r>
              <a:rPr lang="ru-RU" sz="4000" b="1" dirty="0" smtClean="0"/>
              <a:t>Федерации в образовательных организациях республики</a:t>
            </a:r>
            <a:endParaRPr lang="ru-RU" sz="4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95075" y="224948"/>
            <a:ext cx="817416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Ст.331 Трудового кодекса Российской Федерации:</a:t>
            </a:r>
            <a:endParaRPr lang="ru-RU" sz="2800" b="1" dirty="0">
              <a:solidFill>
                <a:srgbClr val="C00000"/>
              </a:solidFill>
            </a:endParaRPr>
          </a:p>
          <a:p>
            <a:endParaRPr lang="ru-RU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512771"/>
              </p:ext>
            </p:extLst>
          </p:nvPr>
        </p:nvGraphicFramePr>
        <p:xfrm>
          <a:off x="1160402" y="3251275"/>
          <a:ext cx="10397595" cy="3559208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8543395"/>
                <a:gridCol w="1854200"/>
              </a:tblGrid>
              <a:tr h="284895">
                <a:tc>
                  <a:txBody>
                    <a:bodyPr/>
                    <a:lstStyle/>
                    <a:p>
                      <a:pPr marL="45720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                                  за преступления:</a:t>
                      </a:r>
                      <a:endParaRPr lang="ru-RU" sz="1600" b="1" dirty="0" smtClean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Статья УК РФ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 anchor="ctr"/>
                </a:tc>
              </a:tr>
              <a:tr h="25638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жизни и здоровья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ст. 105-125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 anchor="ctr"/>
                </a:tc>
              </a:tr>
              <a:tr h="804234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свободы, чести и достоинства личности (за исключением незаконной госпитализации в медицинскую организацию, оказывающую психиатрическую помощь в стационарных условиях, и клеветы)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ст. 126-130 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 anchor="ctr"/>
                </a:tc>
              </a:tr>
              <a:tr h="30816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половой неприкосновенности и половой свободы личности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ст. 131-135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 anchor="ctr"/>
                </a:tc>
              </a:tr>
              <a:tr h="25638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семьи и несовершеннолетних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ст. 150-157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 anchor="ctr"/>
                </a:tc>
              </a:tr>
              <a:tr h="25638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здоровья населения и общественной нравственности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ст. 228-245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 anchor="ctr"/>
                </a:tc>
              </a:tr>
              <a:tr h="268296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основ конституционного строя и безопасности государства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ст. 275-284.1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 anchor="ctr"/>
                </a:tc>
              </a:tr>
              <a:tr h="25638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мира и безопасности человечества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ст. 353-361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 anchor="ctr"/>
                </a:tc>
              </a:tr>
              <a:tr h="369476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effectLst/>
                        </a:rPr>
                        <a:t>общественной безопасности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230" marR="422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effectLst/>
                        </a:rPr>
                        <a:t>ст. 205-227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230" marR="42230" marT="0" marB="0" anchor="ctr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295075" y="770617"/>
            <a:ext cx="1012825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 педагогической деятельности и к трудовой деятельности в сфере образования, воспитания 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допускаются 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лица: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44550" y="1489668"/>
            <a:ext cx="10382250" cy="18505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indent="-35560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ru-RU" sz="2000" dirty="0"/>
              <a:t>Лишенные права заниматься педагогической деятельностью в соответствии с вступившим в законную силу приговором суда;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Tx/>
              <a:buAutoNum type="arabicPeriod"/>
            </a:pPr>
            <a:r>
              <a:rPr lang="ru-RU" sz="2000" dirty="0"/>
              <a:t>Имеющие или имевшие судимость, подвергавшиеся уголовному преследованию (за исключением лиц, уголовное преследование в отношении которых прекращено по реабилитирующим основаниям</a:t>
            </a:r>
            <a:r>
              <a:rPr lang="ru-RU" sz="2000" dirty="0" smtClean="0"/>
              <a:t>)</a:t>
            </a:r>
            <a:endParaRPr lang="ru-RU" sz="1600" b="1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501863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95075" y="224948"/>
            <a:ext cx="817416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Ст.331 Трудового кодекса Российской Федерации:</a:t>
            </a:r>
            <a:endParaRPr lang="ru-RU" sz="2800" b="1" dirty="0">
              <a:solidFill>
                <a:srgbClr val="C00000"/>
              </a:solidFill>
            </a:endParaRPr>
          </a:p>
          <a:p>
            <a:endParaRPr lang="ru-RU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732156"/>
              </p:ext>
            </p:extLst>
          </p:nvPr>
        </p:nvGraphicFramePr>
        <p:xfrm>
          <a:off x="1160402" y="3220560"/>
          <a:ext cx="10397595" cy="3594260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8543395"/>
                <a:gridCol w="1854200"/>
              </a:tblGrid>
              <a:tr h="250427">
                <a:tc>
                  <a:txBody>
                    <a:bodyPr/>
                    <a:lstStyle/>
                    <a:p>
                      <a:pPr marL="45720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против:</a:t>
                      </a:r>
                      <a:endParaRPr lang="ru-RU" sz="1800" b="1" dirty="0" smtClean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Статья УК РФ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 anchor="ctr"/>
                </a:tc>
              </a:tr>
              <a:tr h="25638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жизни и здоровья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ст. 105-125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 anchor="ctr"/>
                </a:tc>
              </a:tr>
              <a:tr h="804234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свободы, чести и достоинства личности (за исключением незаконной госпитализации в медицинскую организацию, оказывающую психиатрическую помощь в стационарных условиях, и клеветы)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ст. 126-130 </a:t>
                      </a:r>
                      <a:endParaRPr lang="ru-RU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 anchor="ctr"/>
                </a:tc>
              </a:tr>
              <a:tr h="25638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семьи и несовершеннолетних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ст. 150-157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 anchor="ctr"/>
                </a:tc>
              </a:tr>
              <a:tr h="25638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здоровья населения и общественной нравственности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ст. 228-245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 anchor="ctr"/>
                </a:tc>
              </a:tr>
              <a:tr h="268296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основ конституционного строя и безопасности государства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ст. 275-284.1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30" marR="42230" marT="0" marB="0" anchor="ctr"/>
                </a:tc>
              </a:tr>
              <a:tr h="369476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общественной безопасности</a:t>
                      </a:r>
                      <a:endParaRPr lang="ru-RU" sz="2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230" marR="422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ст. 205-227</a:t>
                      </a:r>
                      <a:endParaRPr lang="ru-RU" sz="2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230" marR="42230" marT="0" marB="0" anchor="ctr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168075" y="742671"/>
            <a:ext cx="1012825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МКДН</a:t>
            </a:r>
            <a:r>
              <a:rPr lang="ru-RU" sz="2400" dirty="0"/>
              <a:t> </a:t>
            </a:r>
            <a:r>
              <a:rPr lang="ru-RU" sz="2400" dirty="0" smtClean="0"/>
              <a:t>при Правительстве Республики Тыва принимает </a:t>
            </a:r>
            <a:r>
              <a:rPr lang="ru-RU" sz="2400" dirty="0"/>
              <a:t>решение в отношении следующих категорий граждан: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41075" y="1573668"/>
            <a:ext cx="1038225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имевших судимость, а также  уголовное преследование в отношении которых прекращено по </a:t>
            </a:r>
            <a:r>
              <a:rPr lang="ru-RU" sz="2400" b="1" dirty="0" err="1">
                <a:solidFill>
                  <a:srgbClr val="C00000"/>
                </a:solidFill>
              </a:rPr>
              <a:t>нереабилитирующим</a:t>
            </a:r>
            <a:r>
              <a:rPr lang="ru-RU" sz="2400" dirty="0">
                <a:solidFill>
                  <a:srgbClr val="C00000"/>
                </a:solidFill>
              </a:rPr>
              <a:t> </a:t>
            </a:r>
            <a:r>
              <a:rPr lang="ru-RU" sz="2400" dirty="0"/>
              <a:t>основаниям (за исключением лиц, лишенных права заниматься соответствующим видом деятельности по решению суда) за преступления </a:t>
            </a:r>
            <a:r>
              <a:rPr lang="ru-RU" sz="2400" b="1" dirty="0">
                <a:solidFill>
                  <a:srgbClr val="C00000"/>
                </a:solidFill>
              </a:rPr>
              <a:t>небольшой и </a:t>
            </a:r>
            <a:r>
              <a:rPr lang="ru-RU" sz="2400" b="1" dirty="0" smtClean="0">
                <a:solidFill>
                  <a:srgbClr val="C00000"/>
                </a:solidFill>
              </a:rPr>
              <a:t>средней тяжести</a:t>
            </a:r>
            <a:endParaRPr lang="ru-RU" b="1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65282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1600" y="0"/>
            <a:ext cx="118363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700" dirty="0"/>
              <a:t>По информации  </a:t>
            </a:r>
            <a:r>
              <a:rPr lang="ru-RU" sz="2700" dirty="0" smtClean="0">
                <a:solidFill>
                  <a:srgbClr val="C00000"/>
                </a:solidFill>
              </a:rPr>
              <a:t>Министерства </a:t>
            </a:r>
            <a:r>
              <a:rPr lang="ru-RU" sz="2700" dirty="0">
                <a:solidFill>
                  <a:srgbClr val="C00000"/>
                </a:solidFill>
              </a:rPr>
              <a:t>внутренних дел по Республике </a:t>
            </a:r>
            <a:r>
              <a:rPr lang="ru-RU" sz="2700" dirty="0" smtClean="0">
                <a:solidFill>
                  <a:srgbClr val="C00000"/>
                </a:solidFill>
              </a:rPr>
              <a:t>Тыва </a:t>
            </a:r>
          </a:p>
          <a:p>
            <a:pPr algn="ctr"/>
            <a:r>
              <a:rPr lang="ru-RU" sz="2700" dirty="0" smtClean="0"/>
              <a:t>от 21 мая 2020 г. </a:t>
            </a:r>
            <a:endParaRPr lang="ru-RU" sz="27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725081"/>
              </p:ext>
            </p:extLst>
          </p:nvPr>
        </p:nvGraphicFramePr>
        <p:xfrm>
          <a:off x="543684" y="939800"/>
          <a:ext cx="10810115" cy="5430297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991062"/>
                <a:gridCol w="4060371"/>
                <a:gridCol w="1482127"/>
                <a:gridCol w="4276555"/>
              </a:tblGrid>
              <a:tr h="598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№</a:t>
                      </a:r>
                      <a:endParaRPr lang="ru-RU" sz="12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Район (город)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Всего проверено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Имеют судимость или же привлекались к уголовной ответственности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2627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2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г. Кызыл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2176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49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3400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2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г.Ак-Довурак</a:t>
                      </a:r>
                      <a:r>
                        <a:rPr lang="ru-RU" sz="1600" dirty="0">
                          <a:effectLst/>
                        </a:rPr>
                        <a:t> и </a:t>
                      </a:r>
                      <a:r>
                        <a:rPr lang="ru-RU" sz="1600" dirty="0" err="1" smtClean="0">
                          <a:effectLst/>
                        </a:rPr>
                        <a:t>Барун-Хемчикский</a:t>
                      </a:r>
                      <a:r>
                        <a:rPr lang="ru-RU" sz="1600" dirty="0" smtClean="0">
                          <a:effectLst/>
                        </a:rPr>
                        <a:t> район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1769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91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280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</a:t>
                      </a:r>
                      <a:endParaRPr lang="ru-RU" sz="12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Сут-Хольский</a:t>
                      </a:r>
                      <a:r>
                        <a:rPr lang="ru-RU" sz="1600" dirty="0">
                          <a:effectLst/>
                        </a:rPr>
                        <a:t> район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758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48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280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</a:t>
                      </a:r>
                      <a:endParaRPr lang="ru-RU" sz="12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Чаа-Хольский район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394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15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280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</a:t>
                      </a:r>
                      <a:endParaRPr lang="ru-RU" sz="12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Тере-Хольский</a:t>
                      </a:r>
                      <a:r>
                        <a:rPr lang="ru-RU" sz="1600" dirty="0">
                          <a:effectLst/>
                        </a:rPr>
                        <a:t> район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123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280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</a:t>
                      </a:r>
                      <a:endParaRPr lang="ru-RU" sz="12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Пий-Хемский район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912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50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2627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</a:t>
                      </a:r>
                      <a:endParaRPr lang="ru-RU" sz="12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Кызылский район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1417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48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280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</a:t>
                      </a:r>
                      <a:endParaRPr lang="ru-RU" sz="12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Улуг-Хемский район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135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2820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</a:t>
                      </a:r>
                      <a:endParaRPr lang="ru-RU" sz="12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Дзун-Хемчикский район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1045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2820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</a:t>
                      </a:r>
                      <a:endParaRPr lang="ru-RU" sz="12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Бай-Тайгинский район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830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44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2627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11</a:t>
                      </a:r>
                      <a:endParaRPr lang="ru-RU" sz="12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Тандинский район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1037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42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2820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</a:t>
                      </a:r>
                      <a:endParaRPr lang="ru-RU" sz="12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Монгун-Тайгинский район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534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36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2627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13</a:t>
                      </a:r>
                      <a:endParaRPr lang="ru-RU" sz="12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Тес-Хемский район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456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2627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14</a:t>
                      </a:r>
                      <a:endParaRPr lang="ru-RU" sz="12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Эрзинский район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351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62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2627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15</a:t>
                      </a:r>
                      <a:endParaRPr lang="ru-RU" sz="12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Каа-Хемский район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547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2627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16</a:t>
                      </a:r>
                      <a:endParaRPr lang="ru-RU" sz="1200" b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Тоджинский район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400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26273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ИТОГО</a:t>
                      </a:r>
                      <a:endParaRPr lang="ru-RU" sz="12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12884</a:t>
                      </a:r>
                      <a:endParaRPr lang="ru-RU" sz="12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526</a:t>
                      </a:r>
                      <a:endParaRPr lang="ru-RU" sz="12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51831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1600" y="241046"/>
            <a:ext cx="1183639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700" b="1" dirty="0">
                <a:solidFill>
                  <a:srgbClr val="C00000"/>
                </a:solidFill>
              </a:rPr>
              <a:t>По информации  </a:t>
            </a:r>
            <a:r>
              <a:rPr lang="ru-RU" sz="2700" b="1" dirty="0" smtClean="0">
                <a:solidFill>
                  <a:srgbClr val="C00000"/>
                </a:solidFill>
              </a:rPr>
              <a:t>органов управления образованием</a:t>
            </a:r>
            <a:endParaRPr lang="ru-RU" sz="27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0999244"/>
              </p:ext>
            </p:extLst>
          </p:nvPr>
        </p:nvGraphicFramePr>
        <p:xfrm>
          <a:off x="373440" y="1041231"/>
          <a:ext cx="11564558" cy="5003972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444672"/>
                <a:gridCol w="2236980"/>
                <a:gridCol w="858377"/>
                <a:gridCol w="897395"/>
                <a:gridCol w="923406"/>
                <a:gridCol w="949417"/>
                <a:gridCol w="845372"/>
                <a:gridCol w="910400"/>
                <a:gridCol w="858377"/>
                <a:gridCol w="910402"/>
                <a:gridCol w="864880"/>
                <a:gridCol w="864880"/>
              </a:tblGrid>
              <a:tr h="92469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№</a:t>
                      </a:r>
                      <a:endParaRPr lang="ru-RU" sz="16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effectLst/>
                        </a:rPr>
                        <a:t>Кожуун</a:t>
                      </a:r>
                      <a:r>
                        <a:rPr lang="ru-RU" sz="1800" dirty="0" smtClean="0">
                          <a:effectLst/>
                        </a:rPr>
                        <a:t> (город</a:t>
                      </a:r>
                      <a:r>
                        <a:rPr lang="ru-RU" sz="1800" dirty="0">
                          <a:effectLst/>
                        </a:rPr>
                        <a:t>)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0" dirty="0">
                          <a:effectLst/>
                        </a:rPr>
                        <a:t>Имеют судимость </a:t>
                      </a:r>
                      <a:r>
                        <a:rPr lang="ru-RU" sz="1700" b="0" dirty="0" smtClean="0">
                          <a:effectLst/>
                        </a:rPr>
                        <a:t>(привлекались)</a:t>
                      </a:r>
                      <a:endParaRPr lang="ru-RU" sz="17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7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 них имеют ограничение, запрет </a:t>
                      </a:r>
                      <a:endParaRPr lang="ru-RU" sz="17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97" marR="3819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 них имеют допуск МКДН</a:t>
                      </a:r>
                      <a:endParaRPr lang="ru-RU" sz="17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97" marR="3819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Уволены</a:t>
                      </a:r>
                      <a:endParaRPr lang="ru-RU" sz="17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97" marR="3819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Отстранены или</a:t>
                      </a:r>
                      <a:r>
                        <a:rPr lang="ru-RU" sz="17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выдано уведомление</a:t>
                      </a:r>
                      <a:endParaRPr lang="ru-RU" sz="17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97" marR="3819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0100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11.09.20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26.10.20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11.09.20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26.09.20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11.09.20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26.09.20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11.09.20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26.09.20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11.09.20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26.09.20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378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</a:rPr>
                        <a:t>1</a:t>
                      </a:r>
                      <a:endParaRPr lang="ru-RU" sz="18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Кызыл</a:t>
                      </a: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55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55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800" b="1" kern="1200" dirty="0">
                        <a:solidFill>
                          <a:srgbClr val="C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b="1" kern="1200" dirty="0">
                        <a:solidFill>
                          <a:srgbClr val="C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3836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</a:rPr>
                        <a:t>2</a:t>
                      </a:r>
                      <a:endParaRPr lang="ru-RU" sz="18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г.Ак-Довурак</a:t>
                      </a:r>
                      <a:endParaRPr lang="ru-RU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378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</a:rPr>
                        <a:t>3</a:t>
                      </a:r>
                      <a:endParaRPr lang="ru-RU" sz="18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Барун-Хемчикский</a:t>
                      </a:r>
                      <a:endParaRPr lang="ru-RU" sz="18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73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73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73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73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31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31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33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28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378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</a:rPr>
                        <a:t>4</a:t>
                      </a:r>
                      <a:endParaRPr lang="ru-RU" sz="18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Бай-</a:t>
                      </a:r>
                      <a:r>
                        <a:rPr lang="ru-RU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Тайгинский</a:t>
                      </a:r>
                      <a:endParaRPr lang="ru-RU" sz="18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44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44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800" b="1" kern="1200" dirty="0">
                        <a:solidFill>
                          <a:srgbClr val="C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378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</a:rPr>
                        <a:t>5</a:t>
                      </a:r>
                      <a:endParaRPr lang="ru-RU" sz="18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Сут-Хольский</a:t>
                      </a:r>
                      <a:endParaRPr lang="ru-RU" sz="18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800" b="1" kern="1200" dirty="0">
                        <a:solidFill>
                          <a:srgbClr val="C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b="1" kern="1200" dirty="0">
                        <a:solidFill>
                          <a:srgbClr val="C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378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</a:rPr>
                        <a:t>6</a:t>
                      </a:r>
                      <a:endParaRPr lang="ru-RU" sz="18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Дзун-Хемчикский</a:t>
                      </a:r>
                      <a:endParaRPr lang="ru-RU" sz="1800" b="0" dirty="0" smtClean="0">
                        <a:effectLst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139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139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90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86</a:t>
                      </a:r>
                      <a:endParaRPr lang="ru-RU" sz="1800" b="1" kern="1200" dirty="0">
                        <a:solidFill>
                          <a:srgbClr val="C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31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39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56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378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effectLst/>
                        </a:rPr>
                        <a:t>7</a:t>
                      </a:r>
                      <a:endParaRPr lang="ru-RU" sz="18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effectLst/>
                        </a:rPr>
                        <a:t>Овюрский</a:t>
                      </a:r>
                      <a:endParaRPr lang="ru-RU" sz="1800" b="0" dirty="0" smtClean="0">
                        <a:effectLst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33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33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378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</a:rPr>
                        <a:t>8</a:t>
                      </a:r>
                      <a:endParaRPr lang="ru-RU" sz="18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Монгун-Тайгинский</a:t>
                      </a:r>
                      <a:endParaRPr lang="ru-RU" sz="1800" b="0" dirty="0" smtClean="0">
                        <a:effectLst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800" b="1" kern="1200" dirty="0">
                        <a:solidFill>
                          <a:srgbClr val="C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378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</a:rPr>
                        <a:t>9</a:t>
                      </a:r>
                      <a:endParaRPr lang="ru-RU" sz="18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Улуг-Хемский</a:t>
                      </a:r>
                      <a:endParaRPr lang="ru-RU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800" b="1" kern="1200" dirty="0">
                        <a:solidFill>
                          <a:srgbClr val="C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 b="1" kern="1200" dirty="0">
                        <a:solidFill>
                          <a:srgbClr val="C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378391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/>
                        <a:t>10</a:t>
                      </a:r>
                      <a:endParaRPr lang="ru-RU" sz="1800" b="0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Чаа-Хольский</a:t>
                      </a:r>
                      <a:endParaRPr lang="ru-RU" sz="1800" b="0" dirty="0" smtClean="0">
                        <a:effectLst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08760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1600" y="241046"/>
            <a:ext cx="1183639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700" b="1" dirty="0">
                <a:solidFill>
                  <a:srgbClr val="C00000"/>
                </a:solidFill>
              </a:rPr>
              <a:t>По информации  </a:t>
            </a:r>
            <a:r>
              <a:rPr lang="ru-RU" sz="2700" b="1" dirty="0" smtClean="0">
                <a:solidFill>
                  <a:srgbClr val="C00000"/>
                </a:solidFill>
              </a:rPr>
              <a:t>органов управления образованием</a:t>
            </a:r>
            <a:endParaRPr lang="ru-RU" sz="27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857013"/>
              </p:ext>
            </p:extLst>
          </p:nvPr>
        </p:nvGraphicFramePr>
        <p:xfrm>
          <a:off x="373441" y="773854"/>
          <a:ext cx="11564558" cy="5760754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444672"/>
                <a:gridCol w="2236980"/>
                <a:gridCol w="858377"/>
                <a:gridCol w="897395"/>
                <a:gridCol w="923406"/>
                <a:gridCol w="949417"/>
                <a:gridCol w="845372"/>
                <a:gridCol w="910400"/>
                <a:gridCol w="858377"/>
                <a:gridCol w="910402"/>
                <a:gridCol w="864880"/>
                <a:gridCol w="864880"/>
              </a:tblGrid>
              <a:tr h="92469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№</a:t>
                      </a:r>
                      <a:endParaRPr lang="ru-RU" sz="16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effectLst/>
                        </a:rPr>
                        <a:t>Кожуун</a:t>
                      </a:r>
                      <a:r>
                        <a:rPr lang="ru-RU" sz="1800" dirty="0" smtClean="0">
                          <a:effectLst/>
                        </a:rPr>
                        <a:t> (город</a:t>
                      </a:r>
                      <a:r>
                        <a:rPr lang="ru-RU" sz="1800" dirty="0">
                          <a:effectLst/>
                        </a:rPr>
                        <a:t>)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0" dirty="0">
                          <a:effectLst/>
                        </a:rPr>
                        <a:t>Имеют судимость </a:t>
                      </a:r>
                      <a:r>
                        <a:rPr lang="ru-RU" sz="1700" b="0" dirty="0" smtClean="0">
                          <a:effectLst/>
                        </a:rPr>
                        <a:t>(привлекались)</a:t>
                      </a:r>
                      <a:endParaRPr lang="ru-RU" sz="17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7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 них имеют ограничение, запрет </a:t>
                      </a:r>
                      <a:endParaRPr lang="ru-RU" sz="17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97" marR="3819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 них имеют допуск МКДН</a:t>
                      </a:r>
                      <a:endParaRPr lang="ru-RU" sz="17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97" marR="3819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Уволены</a:t>
                      </a:r>
                      <a:endParaRPr lang="ru-RU" sz="17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97" marR="3819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Отстранены или</a:t>
                      </a:r>
                      <a:r>
                        <a:rPr lang="ru-RU" sz="17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выдано уведомление</a:t>
                      </a:r>
                      <a:endParaRPr lang="ru-RU" sz="17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97" marR="3819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0100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11.09.20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26.10.20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11.09.20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26.09.20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11.09.20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26.09.20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11.09.20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26.09.20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11.09.20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26.09.20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378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11</a:t>
                      </a:r>
                      <a:endParaRPr lang="ru-RU" sz="12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r>
                        <a:rPr lang="ru-RU" sz="1700" dirty="0" err="1" smtClean="0"/>
                        <a:t>Чеди-Хольский</a:t>
                      </a:r>
                      <a:endParaRPr lang="ru-RU" sz="1700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10</a:t>
                      </a:r>
                      <a:endParaRPr lang="ru-RU" sz="1800" b="1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10</a:t>
                      </a:r>
                      <a:endParaRPr lang="ru-RU" sz="1800" b="1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3836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12</a:t>
                      </a:r>
                      <a:endParaRPr lang="ru-RU" sz="12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Тандинский</a:t>
                      </a:r>
                      <a:endParaRPr lang="ru-RU" sz="17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80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80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24</a:t>
                      </a:r>
                      <a:endParaRPr lang="ru-RU" sz="1800" b="1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24/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34!!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378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13</a:t>
                      </a:r>
                      <a:endParaRPr lang="ru-RU" sz="12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Тес-</a:t>
                      </a:r>
                      <a:r>
                        <a:rPr lang="ru-RU" sz="17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Хемский</a:t>
                      </a:r>
                      <a:endParaRPr lang="ru-RU" sz="17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28</a:t>
                      </a:r>
                      <a:endParaRPr lang="ru-RU" sz="1800" b="1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</a:rPr>
                        <a:t>25</a:t>
                      </a:r>
                      <a:endParaRPr lang="ru-RU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378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14</a:t>
                      </a:r>
                      <a:endParaRPr lang="ru-RU" sz="12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Эрзинский</a:t>
                      </a:r>
                      <a:endParaRPr lang="ru-RU" sz="17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59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59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22</a:t>
                      </a:r>
                      <a:endParaRPr lang="ru-RU" sz="1800" b="1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22</a:t>
                      </a:r>
                      <a:endParaRPr lang="ru-RU" sz="1800" b="1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378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Каа-Хемский</a:t>
                      </a:r>
                      <a:endParaRPr lang="ru-RU" sz="17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</a:t>
                      </a:r>
                      <a:endParaRPr lang="ru-RU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</a:t>
                      </a:r>
                      <a:endParaRPr lang="ru-RU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</a:t>
                      </a:r>
                      <a:endParaRPr lang="ru-RU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</a:t>
                      </a:r>
                      <a:endParaRPr lang="ru-RU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</a:t>
                      </a:r>
                      <a:endParaRPr lang="ru-RU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 marL="38197" marR="38197" marT="0" marB="0"/>
                </a:tc>
              </a:tr>
              <a:tr h="378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Кызылский</a:t>
                      </a:r>
                      <a:endParaRPr lang="ru-RU" sz="17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36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36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36</a:t>
                      </a:r>
                      <a:endParaRPr lang="ru-RU" sz="1800" b="1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</a:rPr>
                        <a:t>27</a:t>
                      </a:r>
                      <a:endParaRPr lang="ru-RU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378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endParaRPr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Пий-</a:t>
                      </a:r>
                      <a:r>
                        <a:rPr lang="ru-RU" sz="17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Хемский</a:t>
                      </a:r>
                      <a:endParaRPr lang="ru-RU" sz="17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50</a:t>
                      </a:r>
                      <a:endParaRPr lang="ru-RU" sz="1800" b="1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</a:rPr>
                        <a:t>3</a:t>
                      </a:r>
                      <a:endParaRPr lang="ru-RU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49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378391"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endParaRPr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err="1" smtClean="0">
                          <a:effectLst/>
                        </a:rPr>
                        <a:t>Тоджинский</a:t>
                      </a:r>
                      <a:endParaRPr lang="ru-RU" sz="17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9</a:t>
                      </a:r>
                      <a:endParaRPr lang="ru-RU" sz="1800" b="1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</a:rPr>
                        <a:t>8</a:t>
                      </a:r>
                      <a:endParaRPr lang="ru-RU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378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endParaRPr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r>
                        <a:rPr lang="ru-RU" sz="1700" dirty="0" err="1" smtClean="0"/>
                        <a:t>Тере-Хольский</a:t>
                      </a:r>
                      <a:endParaRPr lang="ru-RU" sz="1700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</a:t>
                      </a:r>
                      <a:endParaRPr lang="ru-RU" sz="1800" b="1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</a:t>
                      </a:r>
                      <a:endParaRPr lang="ru-RU" sz="1800" b="1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378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r>
                        <a:rPr lang="ru-RU" sz="1700" dirty="0" err="1" smtClean="0"/>
                        <a:t>Ресучреждения</a:t>
                      </a:r>
                      <a:endParaRPr lang="ru-RU" sz="1700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12</a:t>
                      </a:r>
                      <a:endParaRPr lang="ru-RU" sz="1800" b="1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12</a:t>
                      </a:r>
                      <a:endParaRPr lang="ru-RU" sz="1800" b="1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378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  <a:endParaRPr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СПО</a:t>
                      </a:r>
                      <a:endParaRPr lang="ru-RU" sz="1700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19</a:t>
                      </a:r>
                      <a:endParaRPr lang="ru-RU" sz="1800" b="1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19</a:t>
                      </a:r>
                      <a:endParaRPr lang="ru-RU" sz="1800" b="1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  <a:tr h="378391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Итого</a:t>
                      </a:r>
                      <a:r>
                        <a:rPr lang="ru-RU" sz="1800" b="1" baseline="0" dirty="0" smtClean="0"/>
                        <a:t>:</a:t>
                      </a:r>
                      <a:endParaRPr lang="ru-RU" sz="1800" b="1" dirty="0"/>
                    </a:p>
                  </a:txBody>
                  <a:tcPr marL="38197" marR="38197" marT="0" marB="0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effectLst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782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782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538</a:t>
                      </a:r>
                      <a:endParaRPr lang="ru-RU" sz="1800" b="1" dirty="0"/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</a:rPr>
                        <a:t>452</a:t>
                      </a:r>
                      <a:endParaRPr lang="ru-RU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133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90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192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214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211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148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97" marR="3819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35683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5601" y="698500"/>
            <a:ext cx="11836399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700" b="1" dirty="0" smtClean="0">
                <a:solidFill>
                  <a:srgbClr val="C00000"/>
                </a:solidFill>
              </a:rPr>
              <a:t>Не предоставили своевременно информацию о принятых мерах </a:t>
            </a:r>
          </a:p>
          <a:p>
            <a:pPr algn="ctr"/>
            <a:r>
              <a:rPr lang="ru-RU" sz="2700" b="1" dirty="0" smtClean="0">
                <a:solidFill>
                  <a:srgbClr val="C00000"/>
                </a:solidFill>
              </a:rPr>
              <a:t>и копий подтверждающих документов:</a:t>
            </a:r>
          </a:p>
          <a:p>
            <a:pPr algn="ctr"/>
            <a:endParaRPr lang="ru-RU" sz="2400" b="1" dirty="0" smtClean="0">
              <a:solidFill>
                <a:srgbClr val="C00000"/>
              </a:solidFill>
            </a:endParaRPr>
          </a:p>
          <a:p>
            <a:pPr marL="2743200" lvl="5" indent="-457200">
              <a:buFont typeface="Wingdings" panose="05000000000000000000" pitchFamily="2" charset="2"/>
              <a:buChar char="ü"/>
            </a:pP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  <a:t>Пий-</a:t>
            </a:r>
            <a:r>
              <a:rPr lang="ru-RU" sz="2700" b="1" dirty="0" err="1" smtClean="0">
                <a:solidFill>
                  <a:schemeClr val="tx2">
                    <a:lumMod val="50000"/>
                  </a:schemeClr>
                </a:solidFill>
              </a:rPr>
              <a:t>Хемский</a:t>
            </a: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700" b="1" dirty="0" err="1" smtClean="0">
                <a:solidFill>
                  <a:schemeClr val="tx2">
                    <a:lumMod val="50000"/>
                  </a:schemeClr>
                </a:solidFill>
              </a:rPr>
              <a:t>кожуун</a:t>
            </a: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</a:p>
          <a:p>
            <a:pPr marL="2743200" lvl="5" indent="-457200">
              <a:buFont typeface="Wingdings" panose="05000000000000000000" pitchFamily="2" charset="2"/>
              <a:buChar char="ü"/>
            </a:pP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  <a:t>Тес-</a:t>
            </a:r>
            <a:r>
              <a:rPr lang="ru-RU" sz="2700" b="1" dirty="0" err="1" smtClean="0">
                <a:solidFill>
                  <a:schemeClr val="tx2">
                    <a:lumMod val="50000"/>
                  </a:schemeClr>
                </a:solidFill>
              </a:rPr>
              <a:t>Хемский</a:t>
            </a: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700" b="1" dirty="0" err="1" smtClean="0">
                <a:solidFill>
                  <a:schemeClr val="tx2">
                    <a:lumMod val="50000"/>
                  </a:schemeClr>
                </a:solidFill>
              </a:rPr>
              <a:t>кожуун</a:t>
            </a:r>
            <a:endParaRPr lang="ru-RU" sz="27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2743200" lvl="5" indent="-457200">
              <a:buFont typeface="Wingdings" panose="05000000000000000000" pitchFamily="2" charset="2"/>
              <a:buChar char="ü"/>
            </a:pPr>
            <a:r>
              <a:rPr lang="ru-RU" sz="2700" b="1" dirty="0" err="1" smtClean="0">
                <a:solidFill>
                  <a:schemeClr val="tx2">
                    <a:lumMod val="50000"/>
                  </a:schemeClr>
                </a:solidFill>
              </a:rPr>
              <a:t>Каа-Хемский</a:t>
            </a: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</a:p>
          <a:p>
            <a:pPr marL="2743200" lvl="5" indent="-457200">
              <a:buFont typeface="Wingdings" panose="05000000000000000000" pitchFamily="2" charset="2"/>
              <a:buChar char="ü"/>
            </a:pPr>
            <a:r>
              <a:rPr lang="ru-RU" sz="2700" b="1" dirty="0" err="1" smtClean="0">
                <a:solidFill>
                  <a:schemeClr val="tx2">
                    <a:lumMod val="50000"/>
                  </a:schemeClr>
                </a:solidFill>
              </a:rPr>
              <a:t>Кызылский</a:t>
            </a: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</a:p>
          <a:p>
            <a:pPr marL="2743200" lvl="5" indent="-457200">
              <a:buFont typeface="Wingdings" panose="05000000000000000000" pitchFamily="2" charset="2"/>
              <a:buChar char="ü"/>
            </a:pPr>
            <a:r>
              <a:rPr lang="ru-RU" sz="2700" b="1" dirty="0" err="1">
                <a:solidFill>
                  <a:schemeClr val="tx2">
                    <a:lumMod val="50000"/>
                  </a:schemeClr>
                </a:solidFill>
              </a:rPr>
              <a:t>Тоджинский</a:t>
            </a:r>
            <a:r>
              <a:rPr lang="ru-RU" sz="27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700" b="1" dirty="0" err="1">
                <a:solidFill>
                  <a:schemeClr val="tx2">
                    <a:lumMod val="50000"/>
                  </a:schemeClr>
                </a:solidFill>
              </a:rPr>
              <a:t>кожуун</a:t>
            </a:r>
            <a:endParaRPr lang="ru-RU" sz="2700" b="1" dirty="0">
              <a:solidFill>
                <a:schemeClr val="tx2">
                  <a:lumMod val="50000"/>
                </a:schemeClr>
              </a:solidFill>
            </a:endParaRPr>
          </a:p>
          <a:p>
            <a:pPr marL="2743200" lvl="5" indent="-457200">
              <a:buFont typeface="Wingdings" panose="05000000000000000000" pitchFamily="2" charset="2"/>
              <a:buChar char="ü"/>
            </a:pPr>
            <a:r>
              <a:rPr lang="ru-RU" sz="2700" b="1" dirty="0" err="1" smtClean="0">
                <a:solidFill>
                  <a:schemeClr val="tx2">
                    <a:lumMod val="50000"/>
                  </a:schemeClr>
                </a:solidFill>
              </a:rPr>
              <a:t>Монгун-Тайгинский</a:t>
            </a: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700" b="1" dirty="0" err="1" smtClean="0">
                <a:solidFill>
                  <a:schemeClr val="tx2">
                    <a:lumMod val="50000"/>
                  </a:schemeClr>
                </a:solidFill>
              </a:rPr>
              <a:t>кожуун</a:t>
            </a: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</a:p>
          <a:p>
            <a:pPr marL="2743200" lvl="5" indent="-457200">
              <a:buFont typeface="Wingdings" panose="05000000000000000000" pitchFamily="2" charset="2"/>
              <a:buChar char="ü"/>
            </a:pPr>
            <a:r>
              <a:rPr lang="ru-RU" sz="2700" b="1" dirty="0" err="1" smtClean="0">
                <a:solidFill>
                  <a:schemeClr val="tx2">
                    <a:lumMod val="50000"/>
                  </a:schemeClr>
                </a:solidFill>
              </a:rPr>
              <a:t>Овюрский</a:t>
            </a: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700" b="1" dirty="0" err="1" smtClean="0">
                <a:solidFill>
                  <a:schemeClr val="tx2">
                    <a:lumMod val="50000"/>
                  </a:schemeClr>
                </a:solidFill>
              </a:rPr>
              <a:t>кожуун</a:t>
            </a: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</a:p>
          <a:p>
            <a:pPr marL="2743200" lvl="5" indent="-457200">
              <a:buFont typeface="Wingdings" panose="05000000000000000000" pitchFamily="2" charset="2"/>
              <a:buChar char="ü"/>
            </a:pP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  <a:t>Департамент по образованию Мэрии г. Кызыла;</a:t>
            </a:r>
          </a:p>
          <a:p>
            <a:pPr marL="2743200" lvl="5" indent="-457200">
              <a:buFont typeface="Wingdings" panose="05000000000000000000" pitchFamily="2" charset="2"/>
              <a:buChar char="ü"/>
            </a:pPr>
            <a:endParaRPr lang="ru-RU" sz="27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sz="27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9199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4602</TotalTime>
  <Words>793</Words>
  <Application>Microsoft Office PowerPoint</Application>
  <PresentationFormat>Произвольный</PresentationFormat>
  <Paragraphs>426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РЦОИ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Бланк регистрации</dc:title>
  <dc:creator>Пользователь</dc:creator>
  <cp:lastModifiedBy>admin</cp:lastModifiedBy>
  <cp:revision>429</cp:revision>
  <cp:lastPrinted>2018-07-20T06:31:41Z</cp:lastPrinted>
  <dcterms:created xsi:type="dcterms:W3CDTF">2016-11-01T10:12:16Z</dcterms:created>
  <dcterms:modified xsi:type="dcterms:W3CDTF">2020-10-29T10:25:00Z</dcterms:modified>
</cp:coreProperties>
</file>