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3" r:id="rId2"/>
  </p:sldMasterIdLst>
  <p:notesMasterIdLst>
    <p:notesMasterId r:id="rId17"/>
  </p:notesMasterIdLst>
  <p:handoutMasterIdLst>
    <p:handoutMasterId r:id="rId18"/>
  </p:handoutMasterIdLst>
  <p:sldIdLst>
    <p:sldId id="434" r:id="rId3"/>
    <p:sldId id="443" r:id="rId4"/>
    <p:sldId id="439" r:id="rId5"/>
    <p:sldId id="445" r:id="rId6"/>
    <p:sldId id="448" r:id="rId7"/>
    <p:sldId id="446" r:id="rId8"/>
    <p:sldId id="447" r:id="rId9"/>
    <p:sldId id="440" r:id="rId10"/>
    <p:sldId id="431" r:id="rId11"/>
    <p:sldId id="442" r:id="rId12"/>
    <p:sldId id="450" r:id="rId13"/>
    <p:sldId id="449" r:id="rId14"/>
    <p:sldId id="296" r:id="rId15"/>
    <p:sldId id="338" r:id="rId16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5CA99CA-713A-4611-9A19-25304D4997EB}">
  <a:tblStyle styleId="{E5CA99CA-713A-4611-9A19-25304D4997E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713" autoAdjust="0"/>
  </p:normalViewPr>
  <p:slideViewPr>
    <p:cSldViewPr>
      <p:cViewPr>
        <p:scale>
          <a:sx n="100" d="100"/>
          <a:sy n="100" d="100"/>
        </p:scale>
        <p:origin x="-72" y="-4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020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01CA3-CDB9-4325-8D8B-BB7EF9ECFF72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C8BA8-D926-42E8-8090-5D14AD7545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785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49687" y="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88900" y="742950"/>
            <a:ext cx="6619875" cy="37242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450" y="4714355"/>
            <a:ext cx="5438700" cy="4466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2871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49687" y="942871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131487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8374" indent="-287836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51344" indent="-230269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11881" indent="-230269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72419" indent="-230269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32957" indent="-2302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93494" indent="-2302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54032" indent="-2302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914569" indent="-2302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088DCC-AA84-4608-BC8C-DC8BD54A31BA}" type="slidenum">
              <a:rPr lang="ru-RU" alt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Shape 654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med" len="med"/>
            <a:tailEnd type="none" w="med" len="med"/>
          </a:ln>
        </p:spPr>
      </p:sp>
      <p:sp>
        <p:nvSpPr>
          <p:cNvPr id="655" name="Shape 655"/>
          <p:cNvSpPr txBox="1">
            <a:spLocks noGrp="1"/>
          </p:cNvSpPr>
          <p:nvPr>
            <p:ph type="body" idx="1"/>
          </p:nvPr>
        </p:nvSpPr>
        <p:spPr>
          <a:xfrm>
            <a:off x="92075" y="4714355"/>
            <a:ext cx="6613500" cy="446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Shape 656"/>
          <p:cNvSpPr txBox="1"/>
          <p:nvPr/>
        </p:nvSpPr>
        <p:spPr>
          <a:xfrm>
            <a:off x="3849687" y="942871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ru-RU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t>13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6700" cy="3722688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98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099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339600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694675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252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295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293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779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3230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26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 rot="5400000">
            <a:off x="2874900" y="-1217550"/>
            <a:ext cx="33942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1792288" y="3600451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Shape 120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1792288" y="4025526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18" y="204787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3575050" y="20480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body" idx="2"/>
          </p:nvPr>
        </p:nvSpPr>
        <p:spPr>
          <a:xfrm>
            <a:off x="457218" y="1076328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body" idx="3"/>
          </p:nvPr>
        </p:nvSpPr>
        <p:spPr>
          <a:xfrm>
            <a:off x="4645052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4"/>
          </p:nvPr>
        </p:nvSpPr>
        <p:spPr>
          <a:xfrm>
            <a:off x="4645052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457200" y="900115"/>
            <a:ext cx="4038600" cy="25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2"/>
          </p:nvPr>
        </p:nvSpPr>
        <p:spPr>
          <a:xfrm>
            <a:off x="4648200" y="900115"/>
            <a:ext cx="4038600" cy="25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8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010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23/493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5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DC36F13C997D8B1A7ADBFB397DC331289F26C7C879D3A87665D7EEC921C31E2153CCEFC9825704DF2EE4384DE4712F62FCACC41A9C2E89F7F7DB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www.kuzbassobrnadzor.ru/attaches/news_831/165.pdf" TargetMode="External"/><Relationship Id="rId4" Type="http://schemas.openxmlformats.org/officeDocument/2006/relationships/hyperlink" Target="consultantplus://offline/ref=DC36F13C997D8B1A7ADBFB397DC331289F26C7C879D3A87665D7EEC921C31E2153CCEFCB8A5C56896ABA611EA53A2266E7B0C41EF8D2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DC36F13C997D8B1A7ADBFB397DC331289F26C7C879D3A87665D7EEC921C31E2153CCEFCB8A5C56896ABA611EA53A2266E7B0C41EF8D2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www.kuzbassobrnadzor.ru/attaches/news_831/165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E253D0305422F973E74ACC3FA2CFB3DF2E07871769FF9E797E5075D65FF8DA41B7D037115CA7EF04DA9D69A0A4A5412937F8A18E6FEFFB1Cd8wC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www.kuzbassobrnadzor.ru/attaches/news_831/165.pdf" TargetMode="External"/><Relationship Id="rId4" Type="http://schemas.openxmlformats.org/officeDocument/2006/relationships/hyperlink" Target="consultantplus://offline/ref=DC36F13C997D8B1A7ADBFB397DC331289F26C7C879D3A87665D7EEC921C31E2153CCEFCB8A5C56896ABA611EA53A2266E7B0C41EF8D2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5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5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4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Прямоугольник 7"/>
          <p:cNvSpPr>
            <a:spLocks noChangeArrowheads="1"/>
          </p:cNvSpPr>
          <p:nvPr/>
        </p:nvSpPr>
        <p:spPr bwMode="auto">
          <a:xfrm>
            <a:off x="1618060" y="385763"/>
            <a:ext cx="5907881" cy="35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/>
            <a:r>
              <a:rPr lang="ru-RU" altLang="ru-RU"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контроля и надзора в сфере образования</a:t>
            </a:r>
          </a:p>
        </p:txBody>
      </p:sp>
      <p:sp>
        <p:nvSpPr>
          <p:cNvPr id="5124" name="Прямоугольник 8"/>
          <p:cNvSpPr>
            <a:spLocks noChangeArrowheads="1"/>
          </p:cNvSpPr>
          <p:nvPr/>
        </p:nvSpPr>
        <p:spPr bwMode="auto">
          <a:xfrm>
            <a:off x="1618060" y="58341"/>
            <a:ext cx="5907881" cy="35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/>
            <a:r>
              <a:rPr lang="ru-RU" altLang="ru-RU"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</a:p>
        </p:txBody>
      </p:sp>
      <p:sp>
        <p:nvSpPr>
          <p:cNvPr id="8" name="Заголовок 10"/>
          <p:cNvSpPr>
            <a:spLocks noGrp="1"/>
          </p:cNvSpPr>
          <p:nvPr>
            <p:ph type="ctrTitle"/>
          </p:nvPr>
        </p:nvSpPr>
        <p:spPr>
          <a:xfrm>
            <a:off x="899592" y="1563638"/>
            <a:ext cx="7772400" cy="110250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Российской Федерации 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 сфере образования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3939902"/>
            <a:ext cx="293086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</a:t>
            </a:r>
            <a:r>
              <a:rPr lang="ru-RU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контроля и </a:t>
            </a:r>
            <a:r>
              <a:rPr lang="ru-RU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надзора </a:t>
            </a:r>
            <a:r>
              <a:rPr lang="ru-RU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образования  - </a:t>
            </a:r>
            <a:endParaRPr lang="ru-RU" spc="-5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А.Э. </a:t>
            </a:r>
            <a:r>
              <a:rPr lang="ru-RU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Сарыг-Донгак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923928" y="4627634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Кызыл - 2020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/>
          <p:nvPr/>
        </p:nvPicPr>
        <p:blipFill rotWithShape="1">
          <a:blip r:embed="rId4"/>
          <a:srcRect l="2565" t="12224" r="87335" b="76554"/>
          <a:stretch/>
        </p:blipFill>
        <p:spPr bwMode="auto">
          <a:xfrm>
            <a:off x="8172400" y="0"/>
            <a:ext cx="901542" cy="7358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7119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4"/>
            <a:ext cx="7643552" cy="6602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12" y="1860276"/>
            <a:ext cx="7643551" cy="15841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/>
              <a:t>Внесены изменения в приказ </a:t>
            </a:r>
            <a:r>
              <a:rPr lang="ru-RU" sz="2000" dirty="0" err="1"/>
              <a:t>Рособрнадзора</a:t>
            </a:r>
            <a:r>
              <a:rPr lang="ru-RU" sz="2000" dirty="0"/>
              <a:t> от 29.05.2014 № 785, утверждающий требования к структуре официального сайта образовательной организации и формату представления на нем информации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75483" y="1146025"/>
            <a:ext cx="7572981" cy="5693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hlinkClick r:id="rId3"/>
              </a:rPr>
              <a:t>Приказом </a:t>
            </a:r>
            <a:r>
              <a:rPr lang="ru-RU" sz="2400" dirty="0" err="1">
                <a:hlinkClick r:id="rId3"/>
              </a:rPr>
              <a:t>Рособрнадзора</a:t>
            </a:r>
            <a:r>
              <a:rPr lang="ru-RU" sz="2400" dirty="0">
                <a:hlinkClick r:id="rId3"/>
              </a:rPr>
              <a:t> от 07.04.2020 № 493</a:t>
            </a:r>
            <a:r>
              <a:rPr lang="ru-RU" dirty="0"/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317153"/>
            <a:ext cx="8592195" cy="711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/>
              <a:t>Документ утрачивает силу с 1 января 2021 года в связи с изданием Постановление Правительства РФ от 20.06.2020 № 897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85108" y="3685008"/>
            <a:ext cx="7572981" cy="4802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Начало действия документа –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01.07.2020 </a:t>
            </a:r>
          </a:p>
        </p:txBody>
      </p:sp>
      <p:sp>
        <p:nvSpPr>
          <p:cNvPr id="13" name="Овал 12"/>
          <p:cNvSpPr/>
          <p:nvPr/>
        </p:nvSpPr>
        <p:spPr>
          <a:xfrm>
            <a:off x="323528" y="1167594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9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642212" y="3219822"/>
            <a:ext cx="395270" cy="813601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32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Новые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Правила оказания платных образовательных услуг</a:t>
            </a: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945665" y="1050574"/>
            <a:ext cx="8043724" cy="33933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/>
              <a:t>Постановлением Правительства Российской Федерации от 15 сентября 2020 г. № 1441 утверждены </a:t>
            </a:r>
            <a:r>
              <a:rPr lang="ru-RU" sz="2400" b="1" dirty="0" smtClean="0">
                <a:solidFill>
                  <a:srgbClr val="FF0000"/>
                </a:solidFill>
              </a:rPr>
              <a:t>«Правила </a:t>
            </a:r>
            <a:r>
              <a:rPr lang="ru-RU" sz="2400" b="1" dirty="0">
                <a:solidFill>
                  <a:srgbClr val="FF0000"/>
                </a:solidFill>
              </a:rPr>
              <a:t>оказания платных образовательных </a:t>
            </a:r>
            <a:r>
              <a:rPr lang="ru-RU" sz="2400" b="1" dirty="0" smtClean="0">
                <a:solidFill>
                  <a:srgbClr val="FF0000"/>
                </a:solidFill>
              </a:rPr>
              <a:t>услуг». </a:t>
            </a:r>
          </a:p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(Вступают в силу </a:t>
            </a:r>
            <a:r>
              <a:rPr lang="ru-RU" sz="2400" b="1" dirty="0">
                <a:solidFill>
                  <a:srgbClr val="00B050"/>
                </a:solidFill>
              </a:rPr>
              <a:t>01.01.2021 г. и действуют до 31.12.2026.)</a:t>
            </a:r>
          </a:p>
          <a:p>
            <a:endParaRPr lang="ru-RU" sz="2400" b="1" dirty="0">
              <a:solidFill>
                <a:srgbClr val="00B050"/>
              </a:solidFill>
            </a:endParaRPr>
          </a:p>
          <a:p>
            <a:r>
              <a:rPr lang="ru-RU" sz="2000" i="1" dirty="0" smtClean="0"/>
              <a:t>(</a:t>
            </a:r>
            <a:r>
              <a:rPr lang="ru-RU" sz="2000" i="1" dirty="0"/>
              <a:t>Постановление от 15 августа 2013 г. № 706 № «Об утверждении Правил оказания платных образовательных услуг» утрачивает силу с 1 января 2020 </a:t>
            </a:r>
            <a:r>
              <a:rPr lang="ru-RU" sz="2000" i="1" dirty="0" smtClean="0"/>
              <a:t>г.)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7726" y="1275606"/>
            <a:ext cx="829009" cy="72008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10.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25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4"/>
            <a:ext cx="7643552" cy="7059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Новый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Порядок организации и осуществления образовательной деятельности</a:t>
            </a: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945665" y="1050574"/>
            <a:ext cx="8043724" cy="33933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/>
              <a:t>Приказом Министерства просвещения Российской Федерации от 26 августа 2020 года № 438 </a:t>
            </a:r>
            <a:r>
              <a:rPr lang="ru-RU" sz="2400" dirty="0" smtClean="0"/>
              <a:t>утвержден </a:t>
            </a:r>
            <a:r>
              <a:rPr lang="ru-RU" sz="2400" b="1" dirty="0" smtClean="0">
                <a:solidFill>
                  <a:srgbClr val="FF0000"/>
                </a:solidFill>
              </a:rPr>
              <a:t>«Порядок </a:t>
            </a:r>
            <a:r>
              <a:rPr lang="ru-RU" sz="2400" b="1" dirty="0">
                <a:solidFill>
                  <a:srgbClr val="FF0000"/>
                </a:solidFill>
              </a:rPr>
              <a:t>организации и осуществления образовательной деятельности по основным программам профессионального обучения»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00B050"/>
                </a:solidFill>
              </a:rPr>
              <a:t>(вступил в силу - </a:t>
            </a:r>
            <a:r>
              <a:rPr lang="ru-RU" sz="2400" b="1" dirty="0">
                <a:solidFill>
                  <a:srgbClr val="00B050"/>
                </a:solidFill>
              </a:rPr>
              <a:t>22.09.2020 г.).</a:t>
            </a:r>
          </a:p>
          <a:p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7726" y="1275606"/>
            <a:ext cx="829009" cy="72008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11.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64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699542"/>
            <a:ext cx="73625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сайт Управления: 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tuvobrnadzor.rtyva.ru/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 smtClean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 :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(394-22) 6-36-44, 6-41-34 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3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195736" y="1851670"/>
            <a:ext cx="4752528" cy="945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ru-RU" sz="3200" b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Спасибо за </a:t>
            </a:r>
            <a:r>
              <a:rPr lang="ru-RU" sz="32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внимание!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83741" y="1392309"/>
            <a:ext cx="7643551" cy="37664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51 </a:t>
            </a:r>
          </a:p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Часть  7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600" b="1" dirty="0" smtClean="0"/>
              <a:t>Права </a:t>
            </a:r>
            <a:r>
              <a:rPr lang="ru-RU" sz="1600" b="1" dirty="0"/>
              <a:t>и социальные гарантии, предусмотренные для педагогических работников пунктами 3 и 5 части 5 статьи 47 настоящего Федерального закона, предоставляются руководителям образовательных организаций</a:t>
            </a:r>
            <a:r>
              <a:rPr lang="ru-RU" sz="1600" b="1" dirty="0" smtClean="0"/>
              <a:t>.</a:t>
            </a:r>
          </a:p>
          <a:p>
            <a:r>
              <a:rPr lang="ru-RU" sz="1600" b="1" dirty="0" smtClean="0">
                <a:solidFill>
                  <a:srgbClr val="C00000"/>
                </a:solidFill>
              </a:rPr>
              <a:t>Часть 7.1</a:t>
            </a:r>
            <a:r>
              <a:rPr lang="ru-RU" sz="1600" b="1" dirty="0">
                <a:solidFill>
                  <a:srgbClr val="C00000"/>
                </a:solidFill>
              </a:rPr>
              <a:t>. </a:t>
            </a:r>
            <a:r>
              <a:rPr lang="ru-RU" sz="1600" b="1" dirty="0"/>
              <a:t>Руководители образовательных организаций, проживающие и работающие в сельских населенных пунктах, рабочих поселках (поселках городского типа), </a:t>
            </a:r>
            <a:r>
              <a:rPr lang="ru-RU" sz="1600" b="1" dirty="0">
                <a:solidFill>
                  <a:srgbClr val="C00000"/>
                </a:solidFill>
              </a:rPr>
              <a:t>имеют право </a:t>
            </a:r>
            <a:r>
              <a:rPr lang="ru-RU" sz="1600" b="1" dirty="0"/>
              <a:t>на предоставление мер социальной поддержки, предусмотренных для педагогических работников </a:t>
            </a:r>
            <a:r>
              <a:rPr lang="ru-RU" sz="1600" b="1" dirty="0">
                <a:solidFill>
                  <a:srgbClr val="C00000"/>
                </a:solidFill>
              </a:rPr>
              <a:t>частью 8 статьи 47</a:t>
            </a:r>
            <a:r>
              <a:rPr lang="ru-RU" sz="1600" b="1" dirty="0"/>
              <a:t> настоящего Федерального закона. </a:t>
            </a:r>
            <a:r>
              <a:rPr lang="ru-RU" b="1" dirty="0"/>
              <a:t>Размер, условия и порядок возмещения расходов, связанных с предоставлением указанных мер социальной поддержки руководителям федеральных государственных образовательных организаций, устанавливаются Правительством Российской Федерации, а </a:t>
            </a:r>
            <a:r>
              <a:rPr lang="ru-RU" b="1" dirty="0">
                <a:solidFill>
                  <a:srgbClr val="C00000"/>
                </a:solidFill>
              </a:rPr>
              <a:t>руководителям образовательных организаций субъектов Российской Федерации, руководителям муниципальных образовательных организаций устанавливаются законодательством субъектов Российской Федерации</a:t>
            </a:r>
            <a:r>
              <a:rPr lang="ru-RU" b="1" dirty="0" smtClean="0">
                <a:solidFill>
                  <a:srgbClr val="C00000"/>
                </a:solidFill>
              </a:rPr>
              <a:t>."</a:t>
            </a:r>
            <a:endParaRPr lang="ru-RU" sz="1800" b="1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3"/>
              </a:rPr>
              <a:t>Федеральным законом от </a:t>
            </a:r>
            <a:r>
              <a:rPr lang="ru-RU" sz="1700" dirty="0" smtClean="0">
                <a:hlinkClick r:id="rId3"/>
              </a:rPr>
              <a:t>01.03.2020 </a:t>
            </a:r>
            <a:r>
              <a:rPr lang="ru-RU" sz="1700" dirty="0">
                <a:hlinkClick r:id="rId3"/>
              </a:rPr>
              <a:t>№ </a:t>
            </a:r>
            <a:r>
              <a:rPr lang="ru-RU" sz="1700" dirty="0" smtClean="0">
                <a:hlinkClick r:id="rId3"/>
              </a:rPr>
              <a:t>45-ФЗ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51 и 52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1.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50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83741" y="1491630"/>
            <a:ext cx="7643551" cy="3384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52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Иные работники образовательных организаций</a:t>
            </a:r>
          </a:p>
          <a:p>
            <a:endParaRPr lang="ru-RU" sz="105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Часть  4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800" b="1" dirty="0"/>
              <a:t>Права и социальные гарантии, предусмотренные для педагогических работников </a:t>
            </a:r>
            <a:r>
              <a:rPr lang="ru-RU" sz="1800" b="1" dirty="0">
                <a:hlinkClick r:id="rId3"/>
              </a:rPr>
              <a:t>пунктами 3 и </a:t>
            </a:r>
            <a:r>
              <a:rPr lang="ru-RU" sz="1800" b="1" dirty="0">
                <a:hlinkClick r:id="rId4"/>
              </a:rPr>
              <a:t>5 части 5 статьи 47 настоящего Федерального закона, предоставляются заместителям руководителей образовательных организаций, руководителям структурных подразделений образовательных организаций и их </a:t>
            </a:r>
            <a:r>
              <a:rPr lang="ru-RU" sz="1800" b="1" dirty="0" smtClean="0">
                <a:hlinkClick r:id="rId4"/>
              </a:rPr>
              <a:t>заместителям</a:t>
            </a:r>
          </a:p>
          <a:p>
            <a:endParaRPr lang="ru-RU" sz="1800" b="1" dirty="0" smtClean="0">
              <a:hlinkClick r:id="rId4"/>
            </a:endParaRPr>
          </a:p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Часть 5. ….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5"/>
              </a:rPr>
              <a:t>Федеральным законом от </a:t>
            </a:r>
            <a:r>
              <a:rPr lang="ru-RU" sz="1700" dirty="0" smtClean="0">
                <a:hlinkClick r:id="rId5"/>
              </a:rPr>
              <a:t>01.03.2020 </a:t>
            </a:r>
            <a:r>
              <a:rPr lang="ru-RU" sz="1700" dirty="0">
                <a:hlinkClick r:id="rId5"/>
              </a:rPr>
              <a:t>№ </a:t>
            </a:r>
            <a:r>
              <a:rPr lang="ru-RU" sz="1700" dirty="0" smtClean="0">
                <a:hlinkClick r:id="rId5"/>
              </a:rPr>
              <a:t>45-ФЗ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51 и 52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1.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35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683569" y="1491630"/>
            <a:ext cx="8043724" cy="3384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2 (П.24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). </a:t>
            </a:r>
            <a:r>
              <a:rPr lang="ru-RU" sz="1800" dirty="0"/>
              <a:t>В</a:t>
            </a:r>
            <a:r>
              <a:rPr lang="ru-RU" sz="1800" dirty="0" smtClean="0"/>
              <a:t>водится </a:t>
            </a:r>
            <a:r>
              <a:rPr lang="ru-RU" sz="1800" dirty="0"/>
              <a:t>понятие практической подготовки </a:t>
            </a:r>
            <a:r>
              <a:rPr lang="ru-RU" sz="1800" dirty="0" smtClean="0"/>
              <a:t>обучающихся</a:t>
            </a:r>
          </a:p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Статья 13.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800" dirty="0"/>
              <a:t>З</a:t>
            </a:r>
            <a:r>
              <a:rPr lang="ru-RU" sz="1800" dirty="0" smtClean="0"/>
              <a:t>акрепляются </a:t>
            </a:r>
            <a:r>
              <a:rPr lang="ru-RU" sz="1800" dirty="0"/>
              <a:t>нормы организации практической подготовки </a:t>
            </a:r>
            <a:r>
              <a:rPr lang="ru-RU" sz="1800" dirty="0" smtClean="0"/>
              <a:t>обучающихся</a:t>
            </a:r>
          </a:p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Статья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28. </a:t>
            </a:r>
            <a:r>
              <a:rPr lang="ru-RU" sz="1800" dirty="0" smtClean="0"/>
              <a:t>Устанавливается </a:t>
            </a:r>
            <a:r>
              <a:rPr lang="ru-RU" sz="1800" dirty="0"/>
              <a:t>обязанность образовательной организации по созданию безопасных условий обучения, </a:t>
            </a:r>
            <a:r>
              <a:rPr lang="ru-RU" sz="1800" dirty="0">
                <a:solidFill>
                  <a:srgbClr val="C00000"/>
                </a:solidFill>
              </a:rPr>
              <a:t>в том числе при проведении практической подготовки обучающихся</a:t>
            </a:r>
            <a:r>
              <a:rPr lang="ru-RU" sz="1800" dirty="0"/>
              <a:t>, а также безопасные условия воспитания обучающихся, присмотра и ухода за обучающимися, их содержания в соответствии с установленными нормами, обеспечивающими жизнь и здоровье обучающихся, работников образовательной </a:t>
            </a:r>
            <a:r>
              <a:rPr lang="ru-RU" sz="1800" dirty="0" smtClean="0"/>
              <a:t>организации</a:t>
            </a:r>
          </a:p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Статья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15. </a:t>
            </a:r>
            <a:r>
              <a:rPr lang="ru-RU" sz="1800" dirty="0" smtClean="0"/>
              <a:t>Скорректированы </a:t>
            </a:r>
            <a:r>
              <a:rPr lang="ru-RU" sz="1800" dirty="0"/>
              <a:t>положения организации и осуществления образовательной деятельности при сетевой форме реализации образовательных </a:t>
            </a:r>
            <a:r>
              <a:rPr lang="ru-RU" sz="1800" dirty="0" smtClean="0"/>
              <a:t>программ</a:t>
            </a:r>
            <a:endParaRPr lang="ru-RU" sz="1800" b="1" dirty="0" smtClean="0">
              <a:hlinkClick r:id="rId3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4"/>
              </a:rPr>
              <a:t>Федеральным законом от </a:t>
            </a:r>
            <a:r>
              <a:rPr lang="ru-RU" sz="1700" dirty="0" smtClean="0">
                <a:hlinkClick r:id="rId4"/>
              </a:rPr>
              <a:t>02.12.2019 </a:t>
            </a:r>
            <a:r>
              <a:rPr lang="ru-RU" sz="1700" dirty="0">
                <a:hlinkClick r:id="rId4"/>
              </a:rPr>
              <a:t>№ </a:t>
            </a:r>
            <a:r>
              <a:rPr lang="ru-RU" sz="1700" dirty="0" smtClean="0">
                <a:hlinkClick r:id="rId4"/>
              </a:rPr>
              <a:t>403-ФЗ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 Федеральный закон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3.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60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Новый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Порядок о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практической подготовке обучающихся</a:t>
            </a: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945665" y="1050574"/>
            <a:ext cx="8043724" cy="23042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/>
              <a:t>Совместным приказом Министерства науки и высшего образования Российской Федерации и Министерства просвещения Российской Федерации  </a:t>
            </a:r>
            <a:r>
              <a:rPr lang="ru-RU" sz="2400" b="1" dirty="0" smtClean="0">
                <a:solidFill>
                  <a:srgbClr val="FF0000"/>
                </a:solidFill>
              </a:rPr>
              <a:t>№ 885/390 </a:t>
            </a:r>
            <a:r>
              <a:rPr lang="ru-RU" sz="2400" b="1" dirty="0">
                <a:solidFill>
                  <a:srgbClr val="FF0000"/>
                </a:solidFill>
              </a:rPr>
              <a:t>от 5 августа 2020 года</a:t>
            </a:r>
            <a:r>
              <a:rPr lang="ru-RU" sz="2400" dirty="0"/>
              <a:t> </a:t>
            </a:r>
            <a:r>
              <a:rPr lang="ru-RU" sz="2400" b="1" dirty="0">
                <a:solidFill>
                  <a:srgbClr val="FF0000"/>
                </a:solidFill>
              </a:rPr>
              <a:t>«О практической подготовке обучающихся</a:t>
            </a:r>
            <a:r>
              <a:rPr lang="ru-RU" sz="2400" b="1" dirty="0" smtClean="0">
                <a:solidFill>
                  <a:srgbClr val="FF0000"/>
                </a:solidFill>
              </a:rPr>
              <a:t>» </a:t>
            </a:r>
            <a:r>
              <a:rPr lang="ru-RU" sz="2400" b="1" dirty="0" smtClean="0">
                <a:solidFill>
                  <a:srgbClr val="00B050"/>
                </a:solidFill>
              </a:rPr>
              <a:t>утверждено Положение о практической подготовке обучающихся (</a:t>
            </a:r>
            <a:r>
              <a:rPr lang="ru-RU" sz="2400" b="1" dirty="0">
                <a:solidFill>
                  <a:srgbClr val="00B050"/>
                </a:solidFill>
              </a:rPr>
              <a:t>Вступил в силу – 22.09.2020 г</a:t>
            </a:r>
            <a:r>
              <a:rPr lang="ru-RU" sz="2400" b="1" dirty="0" smtClean="0">
                <a:solidFill>
                  <a:srgbClr val="00B050"/>
                </a:solidFill>
              </a:rPr>
              <a:t>.)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4.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0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683569" y="1491630"/>
            <a:ext cx="8043724" cy="3384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29 </a:t>
            </a:r>
            <a:r>
              <a:rPr lang="ru-RU" sz="1800" dirty="0"/>
              <a:t>дополнен состав информации, открытость и доступность которой должна обеспечиваться образовательными организациями, включая сведения </a:t>
            </a:r>
            <a:r>
              <a:rPr lang="ru-RU" sz="1800" dirty="0" smtClean="0"/>
              <a:t>:</a:t>
            </a:r>
            <a:endParaRPr lang="ru-RU" sz="1800" dirty="0">
              <a:hlinkClick r:id="rId3"/>
            </a:endParaRPr>
          </a:p>
          <a:p>
            <a:r>
              <a:rPr lang="ru-RU" sz="1800" dirty="0"/>
              <a:t>о представительствах и филиалах образовательной организации, о месте нахождения их нахождения (при наличии);</a:t>
            </a:r>
          </a:p>
          <a:p>
            <a:r>
              <a:rPr lang="ru-RU" sz="1800" dirty="0"/>
              <a:t>о численности обучающихся, являющихся иностранными гражданами;</a:t>
            </a:r>
          </a:p>
          <a:p>
            <a:r>
              <a:rPr lang="ru-RU" sz="1800" dirty="0"/>
              <a:t>о местах осуществления образовательной деятельности, в том числе не указываемых в приложении к лицензии на осуществление образовательной деятельности</a:t>
            </a:r>
          </a:p>
          <a:p>
            <a:endParaRPr lang="ru-RU" sz="1800" b="1" dirty="0" smtClean="0">
              <a:hlinkClick r:id="rId4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5"/>
              </a:rPr>
              <a:t>Федеральным законом от </a:t>
            </a:r>
            <a:r>
              <a:rPr lang="ru-RU" sz="1700" dirty="0" smtClean="0">
                <a:hlinkClick r:id="rId5"/>
              </a:rPr>
              <a:t>02.12.2019 </a:t>
            </a:r>
            <a:r>
              <a:rPr lang="ru-RU" sz="1700" dirty="0">
                <a:hlinkClick r:id="rId5"/>
              </a:rPr>
              <a:t>№ </a:t>
            </a:r>
            <a:r>
              <a:rPr lang="ru-RU" sz="1700" dirty="0" smtClean="0">
                <a:hlinkClick r:id="rId5"/>
              </a:rPr>
              <a:t>403-ФЗ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</a:rPr>
              <a:t>статью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29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5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31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683569" y="1491630"/>
            <a:ext cx="8043724" cy="3384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34 </a:t>
            </a:r>
            <a:r>
              <a:rPr lang="ru-RU" sz="1800" dirty="0"/>
              <a:t>установлено, что порядок зачета организацией, осуществляющей образовательную деятельность, результатов освоения обучающимися учебных предметов, курсов, дисциплин (модулей), практики, дополнительных образовательных программ в других организациях, осуществляющих образовательную деятельность, будет определяться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высшего образования, совместно с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общего </a:t>
            </a:r>
            <a:r>
              <a:rPr lang="ru-RU" sz="1800" dirty="0" smtClean="0"/>
              <a:t>образования</a:t>
            </a:r>
            <a:endParaRPr lang="ru-RU" sz="18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3"/>
              </a:rPr>
              <a:t>Федеральным законом от </a:t>
            </a:r>
            <a:r>
              <a:rPr lang="ru-RU" sz="1700" dirty="0" smtClean="0">
                <a:hlinkClick r:id="rId3"/>
              </a:rPr>
              <a:t>02.12.2019 </a:t>
            </a:r>
            <a:r>
              <a:rPr lang="ru-RU" sz="1700" dirty="0">
                <a:hlinkClick r:id="rId3"/>
              </a:rPr>
              <a:t>№ </a:t>
            </a:r>
            <a:r>
              <a:rPr lang="ru-RU" sz="1700" dirty="0" smtClean="0">
                <a:hlinkClick r:id="rId3"/>
              </a:rPr>
              <a:t>403-ФЗ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51 и 52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6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11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83741" y="1491630"/>
            <a:ext cx="7643551" cy="21602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51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Правовой статус руководителя образовательной организации</a:t>
            </a:r>
          </a:p>
          <a:p>
            <a:endParaRPr lang="ru-RU" sz="1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Часть  8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800" b="1" dirty="0"/>
              <a:t>Руководитель образовательной организации несет ответственность за руководство образовательной, научной, воспитательной работой и организационно-хозяйственной деятельностью образовательной организации, </a:t>
            </a:r>
            <a:r>
              <a:rPr lang="ru-RU" sz="1800" b="1" dirty="0">
                <a:solidFill>
                  <a:srgbClr val="C00000"/>
                </a:solidFill>
              </a:rPr>
              <a:t>а также за реализацию программы развития образовательной организации</a:t>
            </a:r>
            <a:r>
              <a:rPr lang="ru-RU" sz="1800" b="1" dirty="0"/>
              <a:t>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3"/>
              </a:rPr>
              <a:t>Федеральным законом от </a:t>
            </a:r>
            <a:r>
              <a:rPr lang="ru-RU" sz="1700" dirty="0" smtClean="0">
                <a:hlinkClick r:id="rId3"/>
              </a:rPr>
              <a:t>25.05.2020 </a:t>
            </a:r>
            <a:r>
              <a:rPr lang="ru-RU" sz="1700" dirty="0">
                <a:hlinkClick r:id="rId3"/>
              </a:rPr>
              <a:t>№ </a:t>
            </a:r>
            <a:r>
              <a:rPr lang="ru-RU" sz="1700" dirty="0" smtClean="0">
                <a:hlinkClick r:id="rId3"/>
              </a:rPr>
              <a:t>159-ФЗ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</a:rPr>
              <a:t>статью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51 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7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0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5618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34716" y="1491630"/>
            <a:ext cx="7854514" cy="3600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Статья 108 </a:t>
            </a:r>
          </a:p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Часть 17  </a:t>
            </a:r>
            <a:r>
              <a:rPr lang="ru-RU" b="1" dirty="0" smtClean="0"/>
              <a:t>При </a:t>
            </a:r>
            <a:r>
              <a:rPr lang="ru-RU" b="1" dirty="0"/>
              <a:t>угрозе возникновения и (или) возникновении отдельных ЧС, введении режима повышенной готовности или ЧС на всей территории Российской Федерации</a:t>
            </a:r>
            <a:r>
              <a:rPr lang="ru-RU" dirty="0"/>
              <a:t> либо на ее части:</a:t>
            </a:r>
          </a:p>
          <a:p>
            <a:r>
              <a:rPr lang="ru-RU" dirty="0" smtClean="0"/>
              <a:t>1) </a:t>
            </a:r>
            <a:r>
              <a:rPr lang="ru-RU" b="1" dirty="0" smtClean="0"/>
              <a:t>реализация </a:t>
            </a:r>
            <a:r>
              <a:rPr lang="ru-RU" b="1" dirty="0"/>
              <a:t>образовательных программ</a:t>
            </a:r>
            <a:r>
              <a:rPr lang="ru-RU" dirty="0"/>
              <a:t>, а также проведение государственной итоговой аттестации, завершающей освоение основных профессиональных образовательных программ, </a:t>
            </a:r>
            <a:r>
              <a:rPr lang="ru-RU" b="1" dirty="0"/>
              <a:t>осуществляется с применением электронного обучения, дистанционных образовательных технологий </a:t>
            </a:r>
            <a:r>
              <a:rPr lang="ru-RU" dirty="0"/>
              <a:t>вне зависимости от ограничений, предусмотренных в федеральных государственных образовательных стандартах или в перечне профессий, направлений подготовки, специальностей, реализация образовательных программ по которым не допускается с применением исключительно дистанционных образовательных технологий, если реализация указанных образовательных программ и проведение государственной итоговой аттестации без применения указанных технологий и перенос сроков обучения невозможны;</a:t>
            </a:r>
          </a:p>
          <a:p>
            <a:r>
              <a:rPr lang="ru-RU" dirty="0" smtClean="0"/>
              <a:t>2) </a:t>
            </a:r>
            <a:r>
              <a:rPr lang="ru-RU" b="1" dirty="0" smtClean="0"/>
              <a:t>копии </a:t>
            </a:r>
            <a:r>
              <a:rPr lang="ru-RU" b="1" dirty="0"/>
              <a:t>документов об образовании и о квалификации, документов об обучении, выданные в электронной форме</a:t>
            </a:r>
            <a:r>
              <a:rPr lang="ru-RU" dirty="0"/>
              <a:t>, предоставляют доступ к образованию и профессиональной деятельности наряду с документами об образовании и о квалификации, документами об обучении, выданными на бумажном носителе.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75482" y="819601"/>
            <a:ext cx="7572981" cy="5693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hlinkClick r:id="rId3"/>
              </a:rPr>
              <a:t>Федеральным законом от 08.06.2020 № 164-ФЗ</a:t>
            </a:r>
            <a:r>
              <a:rPr lang="ru-RU" sz="1600" dirty="0"/>
              <a:t> 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71.1 и 108 Федерального закона «Об образовании в Российской Федерации»</a:t>
            </a:r>
            <a:endParaRPr lang="ru-RU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8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392504" cy="1144408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18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1977</TotalTime>
  <Words>951</Words>
  <Application>Microsoft Office PowerPoint</Application>
  <PresentationFormat>Экран (16:9)</PresentationFormat>
  <Paragraphs>78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2_Тема Office</vt:lpstr>
      <vt:lpstr>Тема Office</vt:lpstr>
      <vt:lpstr>Изменения в законодательстве Российской Федерации 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Новый Порядок о практической подготовке обучающихся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Новые Правила оказания платных образовательных услуг</vt:lpstr>
      <vt:lpstr>Новый Порядок организации и осуществления образовательной деятельности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4</dc:creator>
  <cp:lastModifiedBy>user</cp:lastModifiedBy>
  <cp:revision>320</cp:revision>
  <cp:lastPrinted>2020-10-08T06:50:40Z</cp:lastPrinted>
  <dcterms:modified xsi:type="dcterms:W3CDTF">2020-10-14T07:41:47Z</dcterms:modified>
</cp:coreProperties>
</file>