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7" r:id="rId2"/>
    <p:sldId id="278" r:id="rId3"/>
    <p:sldId id="280" r:id="rId4"/>
    <p:sldId id="256" r:id="rId5"/>
    <p:sldId id="277" r:id="rId6"/>
    <p:sldId id="269" r:id="rId7"/>
    <p:sldId id="279" r:id="rId8"/>
    <p:sldId id="281" r:id="rId9"/>
    <p:sldId id="273" r:id="rId1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50;\Documents\&#1054;&#1058;&#1063;&#1045;&#1058;&#1067;%20&#1044;&#1054;&#1050;&#1051;&#1040;&#1044;&#1067;\&#1054;&#1058;&#1063;&#1045;&#1058;&#1067;%201&#1087;&#1075;%202019\&#1051;&#1080;&#1089;&#1090;%20Microsoft%20Office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50;\Documents\&#1054;&#1058;&#1063;&#1045;&#1058;&#1067;%20&#1044;&#1054;&#1050;&#1051;&#1040;&#1044;&#1067;\&#1054;&#1058;&#1063;&#1045;&#1058;&#1067;%201&#1087;&#1075;%202019\&#1051;&#1080;&#1089;&#1090;%20Microsoft%20Office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778853932468478"/>
          <c:y val="0.14808249302724738"/>
          <c:w val="0.68064240792052133"/>
          <c:h val="0.66918479135378672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34EE-4CE8-868F-FCDC5726E7FF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34EE-4CE8-868F-FCDC5726E7F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2-34EE-4CE8-868F-FCDC5726E7FF}"/>
              </c:ext>
            </c:extLst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34EE-4CE8-868F-FCDC5726E7FF}"/>
              </c:ext>
            </c:extLst>
          </c:dPt>
          <c:dPt>
            <c:idx val="4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34EE-4CE8-868F-FCDC5726E7FF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34EE-4CE8-868F-FCDC5726E7FF}"/>
              </c:ext>
            </c:extLst>
          </c:dPt>
          <c:dPt>
            <c:idx val="6"/>
            <c:bubble3D val="0"/>
            <c:spPr>
              <a:solidFill>
                <a:srgbClr val="8FD7DB"/>
              </a:solidFill>
            </c:spPr>
            <c:extLst>
              <c:ext xmlns:c16="http://schemas.microsoft.com/office/drawing/2014/chart" uri="{C3380CC4-5D6E-409C-BE32-E72D297353CC}">
                <c16:uniqueId val="{00000006-34EE-4CE8-868F-FCDC5726E7FF}"/>
              </c:ext>
            </c:extLst>
          </c:dPt>
          <c:dLbls>
            <c:dLbl>
              <c:idx val="0"/>
              <c:layout>
                <c:manualLayout>
                  <c:x val="-5.7941679780518724E-3"/>
                  <c:y val="-0.18172417084228129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0070C0"/>
                        </a:solidFill>
                      </a:rPr>
                      <a:t>ДОУ- </a:t>
                    </a:r>
                    <a:r>
                      <a:rPr lang="ru-RU" sz="1800" b="1" dirty="0" smtClean="0">
                        <a:solidFill>
                          <a:srgbClr val="0070C0"/>
                        </a:solidFill>
                      </a:rPr>
                      <a:t>191</a:t>
                    </a:r>
                    <a:endParaRPr lang="ru-RU" b="1" dirty="0">
                      <a:solidFill>
                        <a:srgbClr val="0070C0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4EE-4CE8-868F-FCDC5726E7FF}"/>
                </c:ext>
              </c:extLst>
            </c:dLbl>
            <c:dLbl>
              <c:idx val="1"/>
              <c:layout>
                <c:manualLayout>
                  <c:x val="-6.2869687350780197E-3"/>
                  <c:y val="9.586403040313974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solidFill>
                          <a:srgbClr val="0070C0"/>
                        </a:solidFill>
                      </a:rPr>
                      <a:t>Организации </a:t>
                    </a:r>
                    <a:r>
                      <a:rPr lang="ru-RU" b="1" dirty="0" smtClean="0">
                        <a:solidFill>
                          <a:srgbClr val="0070C0"/>
                        </a:solidFill>
                      </a:rPr>
                      <a:t>ДПО- </a:t>
                    </a:r>
                    <a:r>
                      <a:rPr lang="ru-RU" sz="1800" b="1" dirty="0" smtClean="0">
                        <a:solidFill>
                          <a:srgbClr val="0070C0"/>
                        </a:solidFill>
                      </a:rPr>
                      <a:t>1</a:t>
                    </a:r>
                    <a:endParaRPr lang="ru-RU" b="1" dirty="0">
                      <a:solidFill>
                        <a:srgbClr val="0070C0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753180687280203"/>
                      <c:h val="0.40771348216878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4EE-4CE8-868F-FCDC5726E7FF}"/>
                </c:ext>
              </c:extLst>
            </c:dLbl>
            <c:dLbl>
              <c:idx val="2"/>
              <c:layout>
                <c:manualLayout>
                  <c:x val="-0.27880009322035504"/>
                  <c:y val="5.2461465044142286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solidFill>
                          <a:srgbClr val="0070C0"/>
                        </a:solidFill>
                      </a:rPr>
                      <a:t>Профессиональные ОО - </a:t>
                    </a:r>
                    <a:r>
                      <a:rPr lang="ru-RU" sz="1800" b="1" dirty="0">
                        <a:solidFill>
                          <a:srgbClr val="0070C0"/>
                        </a:solidFill>
                      </a:rPr>
                      <a:t>16</a:t>
                    </a:r>
                    <a:endParaRPr lang="ru-RU" b="1" dirty="0">
                      <a:solidFill>
                        <a:srgbClr val="0070C0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4EE-4CE8-868F-FCDC5726E7FF}"/>
                </c:ext>
              </c:extLst>
            </c:dLbl>
            <c:dLbl>
              <c:idx val="3"/>
              <c:layout>
                <c:manualLayout>
                  <c:x val="3.8253273759910791E-2"/>
                  <c:y val="0.1039911715581008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solidFill>
                          <a:srgbClr val="0070C0"/>
                        </a:solidFill>
                      </a:rPr>
                      <a:t>Общеобразовательные организации; </a:t>
                    </a:r>
                    <a:r>
                      <a:rPr lang="ru-RU" sz="1800" b="1" dirty="0" smtClean="0">
                        <a:solidFill>
                          <a:srgbClr val="0070C0"/>
                        </a:solidFill>
                      </a:rPr>
                      <a:t>178</a:t>
                    </a:r>
                    <a:endParaRPr lang="ru-RU" b="1" dirty="0">
                      <a:solidFill>
                        <a:srgbClr val="0070C0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4EE-4CE8-868F-FCDC5726E7FF}"/>
                </c:ext>
              </c:extLst>
            </c:dLbl>
            <c:dLbl>
              <c:idx val="4"/>
              <c:layout>
                <c:manualLayout>
                  <c:x val="1.7589459182064009E-3"/>
                  <c:y val="-7.102481507993319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solidFill>
                          <a:srgbClr val="0070C0"/>
                        </a:solidFill>
                      </a:rPr>
                      <a:t>Организации дополнительного образования- </a:t>
                    </a:r>
                    <a:r>
                      <a:rPr lang="ru-RU" sz="1800" b="1" dirty="0" smtClean="0">
                        <a:solidFill>
                          <a:srgbClr val="0070C0"/>
                        </a:solidFill>
                      </a:rPr>
                      <a:t>67</a:t>
                    </a:r>
                    <a:endParaRPr lang="ru-RU" sz="1800" b="1" dirty="0">
                      <a:solidFill>
                        <a:srgbClr val="0070C0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4EE-4CE8-868F-FCDC5726E7FF}"/>
                </c:ext>
              </c:extLst>
            </c:dLbl>
            <c:dLbl>
              <c:idx val="5"/>
              <c:layout>
                <c:manualLayout>
                  <c:x val="3.4483409949478856E-2"/>
                  <c:y val="-2.5733478230475452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solidFill>
                          <a:srgbClr val="0070C0"/>
                        </a:solidFill>
                      </a:rPr>
                      <a:t>Иные ОО - </a:t>
                    </a:r>
                    <a:r>
                      <a:rPr lang="ru-RU" sz="1800" b="1" dirty="0" smtClean="0">
                        <a:solidFill>
                          <a:srgbClr val="0070C0"/>
                        </a:solidFill>
                      </a:rPr>
                      <a:t>36</a:t>
                    </a:r>
                    <a:endParaRPr lang="ru-RU" b="1" dirty="0">
                      <a:solidFill>
                        <a:srgbClr val="0070C0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4EE-4CE8-868F-FCDC5726E7FF}"/>
                </c:ext>
              </c:extLst>
            </c:dLbl>
            <c:dLbl>
              <c:idx val="6"/>
              <c:layout>
                <c:manualLayout>
                  <c:x val="0.13715357307546505"/>
                  <c:y val="3.3371996352713996E-3"/>
                </c:manualLayout>
              </c:layout>
              <c:tx>
                <c:rich>
                  <a:bodyPr/>
                  <a:lstStyle/>
                  <a:p>
                    <a:r>
                      <a:rPr lang="ru-RU" sz="800" b="1" dirty="0" smtClean="0">
                        <a:solidFill>
                          <a:srgbClr val="0070C0"/>
                        </a:solidFill>
                      </a:rPr>
                      <a:t>Научные</a:t>
                    </a:r>
                    <a:r>
                      <a:rPr lang="ru-RU" sz="800" b="1" baseline="0" dirty="0" smtClean="0">
                        <a:solidFill>
                          <a:srgbClr val="0070C0"/>
                        </a:solidFill>
                      </a:rPr>
                      <a:t> организации</a:t>
                    </a:r>
                    <a:r>
                      <a:rPr lang="ru-RU" sz="800" b="1" dirty="0" smtClean="0">
                        <a:solidFill>
                          <a:srgbClr val="0070C0"/>
                        </a:solidFill>
                      </a:rPr>
                      <a:t>- </a:t>
                    </a:r>
                    <a:r>
                      <a:rPr lang="ru-RU" sz="1800" b="1" dirty="0">
                        <a:solidFill>
                          <a:srgbClr val="0070C0"/>
                        </a:solidFill>
                      </a:rPr>
                      <a:t>4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634023990936964"/>
                      <c:h val="0.199969240440458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34EE-4CE8-868F-FCDC5726E7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Лист5!$A$5:$G$5</c:f>
              <c:strCache>
                <c:ptCount val="7"/>
                <c:pt idx="0">
                  <c:v>Дошкольные ОО</c:v>
                </c:pt>
                <c:pt idx="1">
                  <c:v>Организации дополнительного профессионального образования</c:v>
                </c:pt>
                <c:pt idx="2">
                  <c:v>Профессиональные ОО</c:v>
                </c:pt>
                <c:pt idx="3">
                  <c:v>Общеобразовательные организации</c:v>
                </c:pt>
                <c:pt idx="4">
                  <c:v>Организации дополнительного образования</c:v>
                </c:pt>
                <c:pt idx="5">
                  <c:v>Иные ОО</c:v>
                </c:pt>
                <c:pt idx="6">
                  <c:v>Научные организации</c:v>
                </c:pt>
              </c:strCache>
            </c:strRef>
          </c:cat>
          <c:val>
            <c:numRef>
              <c:f>Лист5!$A$6:$G$6</c:f>
              <c:numCache>
                <c:formatCode>General</c:formatCode>
                <c:ptCount val="7"/>
                <c:pt idx="0">
                  <c:v>196</c:v>
                </c:pt>
                <c:pt idx="1">
                  <c:v>4</c:v>
                </c:pt>
                <c:pt idx="2">
                  <c:v>16</c:v>
                </c:pt>
                <c:pt idx="3">
                  <c:v>179</c:v>
                </c:pt>
                <c:pt idx="4">
                  <c:v>65</c:v>
                </c:pt>
                <c:pt idx="5">
                  <c:v>27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4EE-4CE8-868F-FCDC5726E7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7502207488420363E-2"/>
          <c:y val="0.10429600877447748"/>
          <c:w val="0.75118384342622457"/>
          <c:h val="0.71277101680196575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ADE189"/>
              </a:solidFill>
            </c:spPr>
            <c:extLst>
              <c:ext xmlns:c16="http://schemas.microsoft.com/office/drawing/2014/chart" uri="{C3380CC4-5D6E-409C-BE32-E72D297353CC}">
                <c16:uniqueId val="{00000000-891D-4FEA-82B4-87533C69B701}"/>
              </c:ext>
            </c:extLst>
          </c:dPt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891D-4FEA-82B4-87533C69B701}"/>
              </c:ext>
            </c:extLst>
          </c:dPt>
          <c:dPt>
            <c:idx val="2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891D-4FEA-82B4-87533C69B701}"/>
              </c:ext>
            </c:extLst>
          </c:dPt>
          <c:dLbls>
            <c:dLbl>
              <c:idx val="0"/>
              <c:layout>
                <c:manualLayout>
                  <c:x val="6.2071339443225369E-2"/>
                  <c:y val="3.8983487695631446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>
                        <a:solidFill>
                          <a:srgbClr val="0070C0"/>
                        </a:solidFill>
                      </a:rPr>
                      <a:t>на получение лицензии</a:t>
                    </a:r>
                    <a:r>
                      <a:rPr lang="ru-RU" dirty="0">
                        <a:solidFill>
                          <a:srgbClr val="0070C0"/>
                        </a:solidFill>
                      </a:rPr>
                      <a:t>; </a:t>
                    </a:r>
                    <a:r>
                      <a:rPr lang="ru-RU" dirty="0" smtClean="0">
                        <a:solidFill>
                          <a:srgbClr val="0070C0"/>
                        </a:solidFill>
                      </a:rPr>
                      <a:t>7</a:t>
                    </a:r>
                    <a:endParaRPr lang="ru-RU" dirty="0">
                      <a:solidFill>
                        <a:srgbClr val="0070C0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91D-4FEA-82B4-87533C69B701}"/>
                </c:ext>
              </c:extLst>
            </c:dLbl>
            <c:dLbl>
              <c:idx val="1"/>
              <c:layout>
                <c:manualLayout>
                  <c:x val="0.39668231230841122"/>
                  <c:y val="-1.0510469918776355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>
                        <a:solidFill>
                          <a:srgbClr val="0070C0"/>
                        </a:solidFill>
                      </a:rPr>
                      <a:t>на переоформление лицензии;</a:t>
                    </a:r>
                    <a:r>
                      <a:rPr lang="ru-RU" sz="1000" baseline="0" dirty="0" smtClean="0">
                        <a:solidFill>
                          <a:srgbClr val="0070C0"/>
                        </a:solidFill>
                      </a:rPr>
                      <a:t> 38</a:t>
                    </a:r>
                    <a:r>
                      <a:rPr lang="ru-RU" sz="1000" dirty="0" smtClean="0">
                        <a:solidFill>
                          <a:srgbClr val="0070C0"/>
                        </a:solidFill>
                      </a:rPr>
                      <a:t> </a:t>
                    </a:r>
                  </a:p>
                  <a:p>
                    <a:endParaRPr lang="ru-RU" dirty="0">
                      <a:solidFill>
                        <a:srgbClr val="0070C0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16517340454016"/>
                      <c:h val="0.296544711634481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91D-4FEA-82B4-87533C69B701}"/>
                </c:ext>
              </c:extLst>
            </c:dLbl>
            <c:dLbl>
              <c:idx val="2"/>
              <c:layout>
                <c:manualLayout>
                  <c:x val="-0.1381162600576567"/>
                  <c:y val="3.7688814762256856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>
                        <a:solidFill>
                          <a:srgbClr val="0070C0"/>
                        </a:solidFill>
                      </a:rPr>
                      <a:t>на </a:t>
                    </a:r>
                    <a:r>
                      <a:rPr lang="ru-RU" sz="1000" dirty="0" smtClean="0">
                        <a:solidFill>
                          <a:srgbClr val="0070C0"/>
                        </a:solidFill>
                      </a:rPr>
                      <a:t>получение временной</a:t>
                    </a:r>
                    <a:r>
                      <a:rPr lang="ru-RU" sz="1000" baseline="0" dirty="0" smtClean="0">
                        <a:solidFill>
                          <a:srgbClr val="0070C0"/>
                        </a:solidFill>
                      </a:rPr>
                      <a:t> </a:t>
                    </a:r>
                    <a:r>
                      <a:rPr lang="ru-RU" sz="1000" dirty="0" smtClean="0">
                        <a:solidFill>
                          <a:srgbClr val="0070C0"/>
                        </a:solidFill>
                      </a:rPr>
                      <a:t>лицензии</a:t>
                    </a:r>
                    <a:r>
                      <a:rPr lang="ru-RU" dirty="0">
                        <a:solidFill>
                          <a:srgbClr val="0070C0"/>
                        </a:solidFill>
                      </a:rPr>
                      <a:t>; 1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91D-4FEA-82B4-87533C69B7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Лист4!$B$33:$B$35</c:f>
              <c:strCache>
                <c:ptCount val="3"/>
                <c:pt idx="0">
                  <c:v>на получение лицензии</c:v>
                </c:pt>
                <c:pt idx="1">
                  <c:v>на переоформление лицензии</c:v>
                </c:pt>
                <c:pt idx="2">
                  <c:v>на выдачу дубликата лицензии</c:v>
                </c:pt>
              </c:strCache>
            </c:strRef>
          </c:cat>
          <c:val>
            <c:numRef>
              <c:f>Лист4!$C$33:$C$35</c:f>
              <c:numCache>
                <c:formatCode>General</c:formatCode>
                <c:ptCount val="3"/>
                <c:pt idx="0">
                  <c:v>1</c:v>
                </c:pt>
                <c:pt idx="1">
                  <c:v>22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91D-4FEA-82B4-87533C69B7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2595C9-B6ED-48A5-B766-1209EDF75F8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2942AE-71CA-4715-81C6-7CE645AE16FC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Федеральный закон от 26.12.2008 г. №294-ФЗ 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«О защите прав юридических лиц и индивидуальных предпринимателей при осуществлении государственного контроля (надзора) и муниципального контроля»</a:t>
          </a:r>
          <a:endParaRPr lang="ru-RU" sz="1400" b="0" dirty="0"/>
        </a:p>
      </dgm:t>
    </dgm:pt>
    <dgm:pt modelId="{DE48F0E6-221F-4FBF-9E83-86A3596C28D3}" type="parTrans" cxnId="{84F540E8-EF79-4209-A7C3-6FF4C5B19B42}">
      <dgm:prSet/>
      <dgm:spPr/>
      <dgm:t>
        <a:bodyPr/>
        <a:lstStyle/>
        <a:p>
          <a:endParaRPr lang="ru-RU"/>
        </a:p>
      </dgm:t>
    </dgm:pt>
    <dgm:pt modelId="{471B3322-76D2-4F41-BF7E-B99DD1B4149E}" type="sibTrans" cxnId="{84F540E8-EF79-4209-A7C3-6FF4C5B19B42}">
      <dgm:prSet/>
      <dgm:spPr/>
      <dgm:t>
        <a:bodyPr/>
        <a:lstStyle/>
        <a:p>
          <a:endParaRPr lang="ru-RU"/>
        </a:p>
      </dgm:t>
    </dgm:pt>
    <dgm:pt modelId="{43C64AC3-9CE4-4C2A-A567-4C016EBD9ABA}" type="asst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z="19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Федеральный закон от 04.05.2011 г. № 99-ФЗ 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«О лицензировании отдельных видов деятельности»</a:t>
          </a:r>
          <a:endParaRPr lang="ru-RU" sz="1400" b="0" dirty="0">
            <a:solidFill>
              <a:schemeClr val="tx1"/>
            </a:solidFill>
          </a:endParaRPr>
        </a:p>
      </dgm:t>
    </dgm:pt>
    <dgm:pt modelId="{1807A98A-8B97-47DF-AD9C-0828D744C6B6}" type="parTrans" cxnId="{E24D4380-EE0B-4057-BFA8-A04885C4A80F}">
      <dgm:prSet/>
      <dgm:spPr/>
      <dgm:t>
        <a:bodyPr/>
        <a:lstStyle/>
        <a:p>
          <a:endParaRPr lang="ru-RU"/>
        </a:p>
      </dgm:t>
    </dgm:pt>
    <dgm:pt modelId="{37DCDD2A-C6A5-4652-9353-C6C005057304}" type="sibTrans" cxnId="{E24D4380-EE0B-4057-BFA8-A04885C4A80F}">
      <dgm:prSet/>
      <dgm:spPr/>
      <dgm:t>
        <a:bodyPr/>
        <a:lstStyle/>
        <a:p>
          <a:endParaRPr lang="ru-RU"/>
        </a:p>
      </dgm:t>
    </dgm:pt>
    <dgm:pt modelId="{E219659E-52E3-4AF2-AB76-F596015FB5E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Постановление Правительства РФ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 18.09.2020 г. №1490 </a:t>
          </a:r>
          <a:r>
            <a:rPr lang="ru-RU" sz="1400" b="0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«О лицензировании образовательной деятельности</a:t>
          </a:r>
          <a:r>
            <a:rPr lang="ru-RU" sz="1600" b="0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  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ru-RU" sz="800" b="0" u="none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b="0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</a:t>
          </a:r>
          <a:r>
            <a:rPr lang="ru-RU" sz="18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Рособрнадзора</a:t>
          </a:r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от </a:t>
          </a:r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25.03.20 г. № </a:t>
          </a:r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391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"Об утверждении Административного регламента предоставления органами государственной власти субъектов Российской Федерации, осуществляющими переданные полномочия Российской Федерации в сфере образования, государственной услуги по лицензированию образовательной деятельности"</a:t>
          </a:r>
          <a:endParaRPr lang="ru-RU" sz="1400" b="0" u="none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4C5A24A-B2E5-413F-95ED-E690238F231E}" type="parTrans" cxnId="{209FDC0D-49F9-454E-B3AC-DA4A80A7EE26}">
      <dgm:prSet/>
      <dgm:spPr/>
      <dgm:t>
        <a:bodyPr/>
        <a:lstStyle/>
        <a:p>
          <a:endParaRPr lang="ru-RU"/>
        </a:p>
      </dgm:t>
    </dgm:pt>
    <dgm:pt modelId="{30F836EB-C397-45B2-A48D-20EBFB7F0182}" type="sibTrans" cxnId="{209FDC0D-49F9-454E-B3AC-DA4A80A7EE26}">
      <dgm:prSet/>
      <dgm:spPr/>
      <dgm:t>
        <a:bodyPr/>
        <a:lstStyle/>
        <a:p>
          <a:endParaRPr lang="ru-RU"/>
        </a:p>
      </dgm:t>
    </dgm:pt>
    <dgm:pt modelId="{03E3D3CA-BDBF-46EB-A7BE-8140941D7C25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z="16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</a:t>
          </a:r>
          <a:r>
            <a:rPr lang="ru-RU" sz="16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Рособрнадзора</a:t>
          </a:r>
          <a:r>
            <a:rPr lang="ru-RU" sz="16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от 30.03.2020 </a:t>
          </a:r>
          <a:r>
            <a:rPr lang="ru-RU" sz="16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г. № </a:t>
          </a:r>
          <a:r>
            <a:rPr lang="ru-RU" sz="16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427</a:t>
          </a:r>
          <a:r>
            <a:rPr lang="ru-RU" sz="13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12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"Об утверждении Административного регламента осуществления органами государственной власти субъектов Российской Федерации, осуществляющими переданные полномочия Российской Федерации в сфере образования, лицензионного контроля за образовательной деятельностью</a:t>
          </a:r>
          <a:r>
            <a:rPr lang="ru-RU" sz="13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"</a:t>
          </a:r>
          <a:endParaRPr lang="ru-RU" sz="13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B70E09-F1FF-44C0-BBDA-7F9711389BF3}" type="parTrans" cxnId="{0BD0C136-F699-491F-A10D-0C895B1F5187}">
      <dgm:prSet/>
      <dgm:spPr/>
      <dgm:t>
        <a:bodyPr/>
        <a:lstStyle/>
        <a:p>
          <a:endParaRPr lang="ru-RU"/>
        </a:p>
      </dgm:t>
    </dgm:pt>
    <dgm:pt modelId="{CF591C1B-04FC-4178-869B-A4085B982375}" type="sibTrans" cxnId="{0BD0C136-F699-491F-A10D-0C895B1F5187}">
      <dgm:prSet/>
      <dgm:spPr/>
      <dgm:t>
        <a:bodyPr/>
        <a:lstStyle/>
        <a:p>
          <a:endParaRPr lang="ru-RU"/>
        </a:p>
      </dgm:t>
    </dgm:pt>
    <dgm:pt modelId="{2D6F2902-F6EA-4182-B337-6D8388B26728}" type="pres">
      <dgm:prSet presAssocID="{F72595C9-B6ED-48A5-B766-1209EDF75F8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55CF416-95F6-4C4B-A488-9FFF519274B2}" type="pres">
      <dgm:prSet presAssocID="{F72942AE-71CA-4715-81C6-7CE645AE16FC}" presName="hierRoot1" presStyleCnt="0">
        <dgm:presLayoutVars>
          <dgm:hierBranch val="init"/>
        </dgm:presLayoutVars>
      </dgm:prSet>
      <dgm:spPr/>
    </dgm:pt>
    <dgm:pt modelId="{6AF9EAC3-5E58-4B2F-BD39-8471BEE906D7}" type="pres">
      <dgm:prSet presAssocID="{F72942AE-71CA-4715-81C6-7CE645AE16FC}" presName="rootComposite1" presStyleCnt="0"/>
      <dgm:spPr/>
    </dgm:pt>
    <dgm:pt modelId="{D2085E57-4217-483E-8720-C4BB3194577A}" type="pres">
      <dgm:prSet presAssocID="{F72942AE-71CA-4715-81C6-7CE645AE16FC}" presName="rootText1" presStyleLbl="node0" presStyleIdx="0" presStyleCnt="1" custScaleX="789018" custScaleY="167528" custLinFactY="-13279" custLinFactNeighborX="3255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47AC31-DE37-4C90-9811-43B44A6E6387}" type="pres">
      <dgm:prSet presAssocID="{F72942AE-71CA-4715-81C6-7CE645AE16F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453F26A-61E5-4ECE-8EAD-04BC5593BCBD}" type="pres">
      <dgm:prSet presAssocID="{F72942AE-71CA-4715-81C6-7CE645AE16FC}" presName="hierChild2" presStyleCnt="0"/>
      <dgm:spPr/>
    </dgm:pt>
    <dgm:pt modelId="{9FCBEE73-717D-4798-BF32-896884FBB743}" type="pres">
      <dgm:prSet presAssocID="{64C5A24A-B2E5-413F-95ED-E690238F231E}" presName="Name37" presStyleLbl="parChTrans1D2" presStyleIdx="0" presStyleCnt="3"/>
      <dgm:spPr/>
      <dgm:t>
        <a:bodyPr/>
        <a:lstStyle/>
        <a:p>
          <a:endParaRPr lang="ru-RU"/>
        </a:p>
      </dgm:t>
    </dgm:pt>
    <dgm:pt modelId="{FBD5C1FA-8969-45E5-B4B3-A12520D8B128}" type="pres">
      <dgm:prSet presAssocID="{E219659E-52E3-4AF2-AB76-F596015FB5EA}" presName="hierRoot2" presStyleCnt="0">
        <dgm:presLayoutVars>
          <dgm:hierBranch val="init"/>
        </dgm:presLayoutVars>
      </dgm:prSet>
      <dgm:spPr/>
    </dgm:pt>
    <dgm:pt modelId="{14344B23-ADDD-471D-ABAB-1898349C5DBD}" type="pres">
      <dgm:prSet presAssocID="{E219659E-52E3-4AF2-AB76-F596015FB5EA}" presName="rootComposite" presStyleCnt="0"/>
      <dgm:spPr/>
    </dgm:pt>
    <dgm:pt modelId="{8CDDA7DA-0821-4385-BE26-530074A205AF}" type="pres">
      <dgm:prSet presAssocID="{E219659E-52E3-4AF2-AB76-F596015FB5EA}" presName="rootText" presStyleLbl="node2" presStyleIdx="0" presStyleCnt="2" custScaleX="434719" custScaleY="464357" custLinFactNeighborX="-12512" custLinFactNeighborY="-551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F8BA1C-D79D-404A-95CE-6DCF000BD10F}" type="pres">
      <dgm:prSet presAssocID="{E219659E-52E3-4AF2-AB76-F596015FB5EA}" presName="rootConnector" presStyleLbl="node2" presStyleIdx="0" presStyleCnt="2"/>
      <dgm:spPr/>
      <dgm:t>
        <a:bodyPr/>
        <a:lstStyle/>
        <a:p>
          <a:endParaRPr lang="ru-RU"/>
        </a:p>
      </dgm:t>
    </dgm:pt>
    <dgm:pt modelId="{4758CFD9-02A5-47B8-B2BD-916BAAF277FC}" type="pres">
      <dgm:prSet presAssocID="{E219659E-52E3-4AF2-AB76-F596015FB5EA}" presName="hierChild4" presStyleCnt="0"/>
      <dgm:spPr/>
    </dgm:pt>
    <dgm:pt modelId="{36ADD4C4-2FF6-4C0B-8471-4FA3CB83A59B}" type="pres">
      <dgm:prSet presAssocID="{E219659E-52E3-4AF2-AB76-F596015FB5EA}" presName="hierChild5" presStyleCnt="0"/>
      <dgm:spPr/>
    </dgm:pt>
    <dgm:pt modelId="{EB685D5E-B8F3-411A-981B-F93D04F000C7}" type="pres">
      <dgm:prSet presAssocID="{5EB70E09-F1FF-44C0-BBDA-7F9711389BF3}" presName="Name37" presStyleLbl="parChTrans1D2" presStyleIdx="1" presStyleCnt="3"/>
      <dgm:spPr/>
      <dgm:t>
        <a:bodyPr/>
        <a:lstStyle/>
        <a:p>
          <a:endParaRPr lang="ru-RU"/>
        </a:p>
      </dgm:t>
    </dgm:pt>
    <dgm:pt modelId="{2E332847-D3AC-4800-8BE0-76CF21456737}" type="pres">
      <dgm:prSet presAssocID="{03E3D3CA-BDBF-46EB-A7BE-8140941D7C25}" presName="hierRoot2" presStyleCnt="0">
        <dgm:presLayoutVars>
          <dgm:hierBranch val="init"/>
        </dgm:presLayoutVars>
      </dgm:prSet>
      <dgm:spPr/>
    </dgm:pt>
    <dgm:pt modelId="{902D3759-D807-4314-BF36-DBD1509F18E4}" type="pres">
      <dgm:prSet presAssocID="{03E3D3CA-BDBF-46EB-A7BE-8140941D7C25}" presName="rootComposite" presStyleCnt="0"/>
      <dgm:spPr/>
    </dgm:pt>
    <dgm:pt modelId="{76CD7596-17AC-4DC8-8604-2B5E1A1C84AC}" type="pres">
      <dgm:prSet presAssocID="{03E3D3CA-BDBF-46EB-A7BE-8140941D7C25}" presName="rootText" presStyleLbl="node2" presStyleIdx="1" presStyleCnt="2" custScaleX="307896" custScaleY="464357" custLinFactNeighborX="-9727" custLinFactNeighborY="-551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981778-3A1F-4F5F-8305-7A97A950496C}" type="pres">
      <dgm:prSet presAssocID="{03E3D3CA-BDBF-46EB-A7BE-8140941D7C25}" presName="rootConnector" presStyleLbl="node2" presStyleIdx="1" presStyleCnt="2"/>
      <dgm:spPr/>
      <dgm:t>
        <a:bodyPr/>
        <a:lstStyle/>
        <a:p>
          <a:endParaRPr lang="ru-RU"/>
        </a:p>
      </dgm:t>
    </dgm:pt>
    <dgm:pt modelId="{765A9D6C-C125-459F-9153-E87668967F85}" type="pres">
      <dgm:prSet presAssocID="{03E3D3CA-BDBF-46EB-A7BE-8140941D7C25}" presName="hierChild4" presStyleCnt="0"/>
      <dgm:spPr/>
    </dgm:pt>
    <dgm:pt modelId="{494AFD6E-28A3-4747-BD5B-1317732AF626}" type="pres">
      <dgm:prSet presAssocID="{03E3D3CA-BDBF-46EB-A7BE-8140941D7C25}" presName="hierChild5" presStyleCnt="0"/>
      <dgm:spPr/>
    </dgm:pt>
    <dgm:pt modelId="{3DB87971-34D3-463B-85BD-956CF92BC9C8}" type="pres">
      <dgm:prSet presAssocID="{F72942AE-71CA-4715-81C6-7CE645AE16FC}" presName="hierChild3" presStyleCnt="0"/>
      <dgm:spPr/>
    </dgm:pt>
    <dgm:pt modelId="{C325F0F2-16AE-4905-846E-E0A5DBFDF7F8}" type="pres">
      <dgm:prSet presAssocID="{1807A98A-8B97-47DF-AD9C-0828D744C6B6}" presName="Name111" presStyleLbl="parChTrans1D2" presStyleIdx="2" presStyleCnt="3"/>
      <dgm:spPr/>
      <dgm:t>
        <a:bodyPr/>
        <a:lstStyle/>
        <a:p>
          <a:endParaRPr lang="ru-RU"/>
        </a:p>
      </dgm:t>
    </dgm:pt>
    <dgm:pt modelId="{3A9789E3-95A3-496F-A180-F46A5D329DD6}" type="pres">
      <dgm:prSet presAssocID="{43C64AC3-9CE4-4C2A-A567-4C016EBD9ABA}" presName="hierRoot3" presStyleCnt="0">
        <dgm:presLayoutVars>
          <dgm:hierBranch val="init"/>
        </dgm:presLayoutVars>
      </dgm:prSet>
      <dgm:spPr/>
    </dgm:pt>
    <dgm:pt modelId="{D7E6E6F3-B071-481C-A86E-65DF17541805}" type="pres">
      <dgm:prSet presAssocID="{43C64AC3-9CE4-4C2A-A567-4C016EBD9ABA}" presName="rootComposite3" presStyleCnt="0"/>
      <dgm:spPr/>
    </dgm:pt>
    <dgm:pt modelId="{086C5550-C383-467D-82C1-69DAAE930D0F}" type="pres">
      <dgm:prSet presAssocID="{43C64AC3-9CE4-4C2A-A567-4C016EBD9ABA}" presName="rootText3" presStyleLbl="asst1" presStyleIdx="0" presStyleCnt="1" custScaleX="363652" custScaleY="147745" custLinFactNeighborX="-4509" custLinFactNeighborY="-579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F2730B-8C17-4848-B970-DDBBF680E01C}" type="pres">
      <dgm:prSet presAssocID="{43C64AC3-9CE4-4C2A-A567-4C016EBD9ABA}" presName="rootConnector3" presStyleLbl="asst1" presStyleIdx="0" presStyleCnt="1"/>
      <dgm:spPr/>
      <dgm:t>
        <a:bodyPr/>
        <a:lstStyle/>
        <a:p>
          <a:endParaRPr lang="ru-RU"/>
        </a:p>
      </dgm:t>
    </dgm:pt>
    <dgm:pt modelId="{78CD58AF-8311-44E9-BE2D-D9ADE96A3645}" type="pres">
      <dgm:prSet presAssocID="{43C64AC3-9CE4-4C2A-A567-4C016EBD9ABA}" presName="hierChild6" presStyleCnt="0"/>
      <dgm:spPr/>
    </dgm:pt>
    <dgm:pt modelId="{AC552577-B42D-4228-BB68-12182A87EAD4}" type="pres">
      <dgm:prSet presAssocID="{43C64AC3-9CE4-4C2A-A567-4C016EBD9ABA}" presName="hierChild7" presStyleCnt="0"/>
      <dgm:spPr/>
    </dgm:pt>
  </dgm:ptLst>
  <dgm:cxnLst>
    <dgm:cxn modelId="{CB9E5167-B6D7-4860-A61F-7C71AE89CE4E}" type="presOf" srcId="{F72942AE-71CA-4715-81C6-7CE645AE16FC}" destId="{E647AC31-DE37-4C90-9811-43B44A6E6387}" srcOrd="1" destOrd="0" presId="urn:microsoft.com/office/officeart/2005/8/layout/orgChart1"/>
    <dgm:cxn modelId="{962B00C0-60E2-477B-ABA7-A93FDDCC453C}" type="presOf" srcId="{64C5A24A-B2E5-413F-95ED-E690238F231E}" destId="{9FCBEE73-717D-4798-BF32-896884FBB743}" srcOrd="0" destOrd="0" presId="urn:microsoft.com/office/officeart/2005/8/layout/orgChart1"/>
    <dgm:cxn modelId="{EE3ACCC6-C61A-469F-8D32-499A86D77CB4}" type="presOf" srcId="{03E3D3CA-BDBF-46EB-A7BE-8140941D7C25}" destId="{76CD7596-17AC-4DC8-8604-2B5E1A1C84AC}" srcOrd="0" destOrd="0" presId="urn:microsoft.com/office/officeart/2005/8/layout/orgChart1"/>
    <dgm:cxn modelId="{84F540E8-EF79-4209-A7C3-6FF4C5B19B42}" srcId="{F72595C9-B6ED-48A5-B766-1209EDF75F8D}" destId="{F72942AE-71CA-4715-81C6-7CE645AE16FC}" srcOrd="0" destOrd="0" parTransId="{DE48F0E6-221F-4FBF-9E83-86A3596C28D3}" sibTransId="{471B3322-76D2-4F41-BF7E-B99DD1B4149E}"/>
    <dgm:cxn modelId="{E24D4380-EE0B-4057-BFA8-A04885C4A80F}" srcId="{F72942AE-71CA-4715-81C6-7CE645AE16FC}" destId="{43C64AC3-9CE4-4C2A-A567-4C016EBD9ABA}" srcOrd="0" destOrd="0" parTransId="{1807A98A-8B97-47DF-AD9C-0828D744C6B6}" sibTransId="{37DCDD2A-C6A5-4652-9353-C6C005057304}"/>
    <dgm:cxn modelId="{CD47154E-2CCF-44B6-9F55-1A41EBFFCCF4}" type="presOf" srcId="{43C64AC3-9CE4-4C2A-A567-4C016EBD9ABA}" destId="{3CF2730B-8C17-4848-B970-DDBBF680E01C}" srcOrd="1" destOrd="0" presId="urn:microsoft.com/office/officeart/2005/8/layout/orgChart1"/>
    <dgm:cxn modelId="{209FDC0D-49F9-454E-B3AC-DA4A80A7EE26}" srcId="{F72942AE-71CA-4715-81C6-7CE645AE16FC}" destId="{E219659E-52E3-4AF2-AB76-F596015FB5EA}" srcOrd="1" destOrd="0" parTransId="{64C5A24A-B2E5-413F-95ED-E690238F231E}" sibTransId="{30F836EB-C397-45B2-A48D-20EBFB7F0182}"/>
    <dgm:cxn modelId="{0BD0C136-F699-491F-A10D-0C895B1F5187}" srcId="{F72942AE-71CA-4715-81C6-7CE645AE16FC}" destId="{03E3D3CA-BDBF-46EB-A7BE-8140941D7C25}" srcOrd="2" destOrd="0" parTransId="{5EB70E09-F1FF-44C0-BBDA-7F9711389BF3}" sibTransId="{CF591C1B-04FC-4178-869B-A4085B982375}"/>
    <dgm:cxn modelId="{5BD25FC0-8750-46F1-A217-5F48162D0DE5}" type="presOf" srcId="{E219659E-52E3-4AF2-AB76-F596015FB5EA}" destId="{8CDDA7DA-0821-4385-BE26-530074A205AF}" srcOrd="0" destOrd="0" presId="urn:microsoft.com/office/officeart/2005/8/layout/orgChart1"/>
    <dgm:cxn modelId="{BA74B6AC-7850-433A-8516-8CFF80CFB751}" type="presOf" srcId="{E219659E-52E3-4AF2-AB76-F596015FB5EA}" destId="{1BF8BA1C-D79D-404A-95CE-6DCF000BD10F}" srcOrd="1" destOrd="0" presId="urn:microsoft.com/office/officeart/2005/8/layout/orgChart1"/>
    <dgm:cxn modelId="{C4AB4D2A-3413-4EDE-A926-66305EE88C20}" type="presOf" srcId="{03E3D3CA-BDBF-46EB-A7BE-8140941D7C25}" destId="{E3981778-3A1F-4F5F-8305-7A97A950496C}" srcOrd="1" destOrd="0" presId="urn:microsoft.com/office/officeart/2005/8/layout/orgChart1"/>
    <dgm:cxn modelId="{27877F54-A50E-4636-B096-850E30CFAEC3}" type="presOf" srcId="{F72595C9-B6ED-48A5-B766-1209EDF75F8D}" destId="{2D6F2902-F6EA-4182-B337-6D8388B26728}" srcOrd="0" destOrd="0" presId="urn:microsoft.com/office/officeart/2005/8/layout/orgChart1"/>
    <dgm:cxn modelId="{574A6515-CEE4-4910-9D34-86D606E9331F}" type="presOf" srcId="{1807A98A-8B97-47DF-AD9C-0828D744C6B6}" destId="{C325F0F2-16AE-4905-846E-E0A5DBFDF7F8}" srcOrd="0" destOrd="0" presId="urn:microsoft.com/office/officeart/2005/8/layout/orgChart1"/>
    <dgm:cxn modelId="{1756C0D4-5B40-4E68-928B-B9F6EE217200}" type="presOf" srcId="{43C64AC3-9CE4-4C2A-A567-4C016EBD9ABA}" destId="{086C5550-C383-467D-82C1-69DAAE930D0F}" srcOrd="0" destOrd="0" presId="urn:microsoft.com/office/officeart/2005/8/layout/orgChart1"/>
    <dgm:cxn modelId="{CDAD3A3B-0FFD-48C7-9244-63603ED70F30}" type="presOf" srcId="{F72942AE-71CA-4715-81C6-7CE645AE16FC}" destId="{D2085E57-4217-483E-8720-C4BB3194577A}" srcOrd="0" destOrd="0" presId="urn:microsoft.com/office/officeart/2005/8/layout/orgChart1"/>
    <dgm:cxn modelId="{02A0E1EA-6E2C-4E9A-8FA4-F5712938D643}" type="presOf" srcId="{5EB70E09-F1FF-44C0-BBDA-7F9711389BF3}" destId="{EB685D5E-B8F3-411A-981B-F93D04F000C7}" srcOrd="0" destOrd="0" presId="urn:microsoft.com/office/officeart/2005/8/layout/orgChart1"/>
    <dgm:cxn modelId="{1FBA9309-6028-4204-AE52-EFE64C6A2AA5}" type="presParOf" srcId="{2D6F2902-F6EA-4182-B337-6D8388B26728}" destId="{355CF416-95F6-4C4B-A488-9FFF519274B2}" srcOrd="0" destOrd="0" presId="urn:microsoft.com/office/officeart/2005/8/layout/orgChart1"/>
    <dgm:cxn modelId="{03C8929D-2B37-4471-87AF-3670AF6449F2}" type="presParOf" srcId="{355CF416-95F6-4C4B-A488-9FFF519274B2}" destId="{6AF9EAC3-5E58-4B2F-BD39-8471BEE906D7}" srcOrd="0" destOrd="0" presId="urn:microsoft.com/office/officeart/2005/8/layout/orgChart1"/>
    <dgm:cxn modelId="{0F44D994-7B31-44B3-BBD8-855416239FA7}" type="presParOf" srcId="{6AF9EAC3-5E58-4B2F-BD39-8471BEE906D7}" destId="{D2085E57-4217-483E-8720-C4BB3194577A}" srcOrd="0" destOrd="0" presId="urn:microsoft.com/office/officeart/2005/8/layout/orgChart1"/>
    <dgm:cxn modelId="{043443EE-366C-41CF-A88E-45B0CCE07C7D}" type="presParOf" srcId="{6AF9EAC3-5E58-4B2F-BD39-8471BEE906D7}" destId="{E647AC31-DE37-4C90-9811-43B44A6E6387}" srcOrd="1" destOrd="0" presId="urn:microsoft.com/office/officeart/2005/8/layout/orgChart1"/>
    <dgm:cxn modelId="{7C60A832-725A-4A25-B9BE-9B094810E7AA}" type="presParOf" srcId="{355CF416-95F6-4C4B-A488-9FFF519274B2}" destId="{E453F26A-61E5-4ECE-8EAD-04BC5593BCBD}" srcOrd="1" destOrd="0" presId="urn:microsoft.com/office/officeart/2005/8/layout/orgChart1"/>
    <dgm:cxn modelId="{E8CA46CD-495D-427A-AB7D-FB40E2105669}" type="presParOf" srcId="{E453F26A-61E5-4ECE-8EAD-04BC5593BCBD}" destId="{9FCBEE73-717D-4798-BF32-896884FBB743}" srcOrd="0" destOrd="0" presId="urn:microsoft.com/office/officeart/2005/8/layout/orgChart1"/>
    <dgm:cxn modelId="{A3E09418-8F92-4147-ACEC-A75B4629A4E6}" type="presParOf" srcId="{E453F26A-61E5-4ECE-8EAD-04BC5593BCBD}" destId="{FBD5C1FA-8969-45E5-B4B3-A12520D8B128}" srcOrd="1" destOrd="0" presId="urn:microsoft.com/office/officeart/2005/8/layout/orgChart1"/>
    <dgm:cxn modelId="{1C76B6D2-E587-4B4E-8F89-832F3237CDEF}" type="presParOf" srcId="{FBD5C1FA-8969-45E5-B4B3-A12520D8B128}" destId="{14344B23-ADDD-471D-ABAB-1898349C5DBD}" srcOrd="0" destOrd="0" presId="urn:microsoft.com/office/officeart/2005/8/layout/orgChart1"/>
    <dgm:cxn modelId="{8D6C666A-F6CA-4C88-965E-806FB435D66D}" type="presParOf" srcId="{14344B23-ADDD-471D-ABAB-1898349C5DBD}" destId="{8CDDA7DA-0821-4385-BE26-530074A205AF}" srcOrd="0" destOrd="0" presId="urn:microsoft.com/office/officeart/2005/8/layout/orgChart1"/>
    <dgm:cxn modelId="{D63273CD-707E-4DA0-A0A9-E911992BC744}" type="presParOf" srcId="{14344B23-ADDD-471D-ABAB-1898349C5DBD}" destId="{1BF8BA1C-D79D-404A-95CE-6DCF000BD10F}" srcOrd="1" destOrd="0" presId="urn:microsoft.com/office/officeart/2005/8/layout/orgChart1"/>
    <dgm:cxn modelId="{5151ECD5-AB63-4655-9EDC-508484068E13}" type="presParOf" srcId="{FBD5C1FA-8969-45E5-B4B3-A12520D8B128}" destId="{4758CFD9-02A5-47B8-B2BD-916BAAF277FC}" srcOrd="1" destOrd="0" presId="urn:microsoft.com/office/officeart/2005/8/layout/orgChart1"/>
    <dgm:cxn modelId="{FDC62ED3-68EF-4CC1-9A57-7223A6BCF8F2}" type="presParOf" srcId="{FBD5C1FA-8969-45E5-B4B3-A12520D8B128}" destId="{36ADD4C4-2FF6-4C0B-8471-4FA3CB83A59B}" srcOrd="2" destOrd="0" presId="urn:microsoft.com/office/officeart/2005/8/layout/orgChart1"/>
    <dgm:cxn modelId="{9D2D4CE3-1BCF-46E0-8A45-626144660CFD}" type="presParOf" srcId="{E453F26A-61E5-4ECE-8EAD-04BC5593BCBD}" destId="{EB685D5E-B8F3-411A-981B-F93D04F000C7}" srcOrd="2" destOrd="0" presId="urn:microsoft.com/office/officeart/2005/8/layout/orgChart1"/>
    <dgm:cxn modelId="{E4C85B43-F6C1-4C8C-8DA7-99A906878E16}" type="presParOf" srcId="{E453F26A-61E5-4ECE-8EAD-04BC5593BCBD}" destId="{2E332847-D3AC-4800-8BE0-76CF21456737}" srcOrd="3" destOrd="0" presId="urn:microsoft.com/office/officeart/2005/8/layout/orgChart1"/>
    <dgm:cxn modelId="{9A5892D7-4CA1-4072-A8CD-F5775C1F4047}" type="presParOf" srcId="{2E332847-D3AC-4800-8BE0-76CF21456737}" destId="{902D3759-D807-4314-BF36-DBD1509F18E4}" srcOrd="0" destOrd="0" presId="urn:microsoft.com/office/officeart/2005/8/layout/orgChart1"/>
    <dgm:cxn modelId="{EC4E339E-272B-42D0-96D5-F4F50DF700EA}" type="presParOf" srcId="{902D3759-D807-4314-BF36-DBD1509F18E4}" destId="{76CD7596-17AC-4DC8-8604-2B5E1A1C84AC}" srcOrd="0" destOrd="0" presId="urn:microsoft.com/office/officeart/2005/8/layout/orgChart1"/>
    <dgm:cxn modelId="{13508008-4D30-4D43-A67C-65A8C56EDD41}" type="presParOf" srcId="{902D3759-D807-4314-BF36-DBD1509F18E4}" destId="{E3981778-3A1F-4F5F-8305-7A97A950496C}" srcOrd="1" destOrd="0" presId="urn:microsoft.com/office/officeart/2005/8/layout/orgChart1"/>
    <dgm:cxn modelId="{572C5DA0-11F4-4B14-B4D4-119826208631}" type="presParOf" srcId="{2E332847-D3AC-4800-8BE0-76CF21456737}" destId="{765A9D6C-C125-459F-9153-E87668967F85}" srcOrd="1" destOrd="0" presId="urn:microsoft.com/office/officeart/2005/8/layout/orgChart1"/>
    <dgm:cxn modelId="{DBE1AF7E-3A37-4514-AE50-2505B8E5D23C}" type="presParOf" srcId="{2E332847-D3AC-4800-8BE0-76CF21456737}" destId="{494AFD6E-28A3-4747-BD5B-1317732AF626}" srcOrd="2" destOrd="0" presId="urn:microsoft.com/office/officeart/2005/8/layout/orgChart1"/>
    <dgm:cxn modelId="{11554A9E-51B3-48B4-A398-EAA5AFD1CA21}" type="presParOf" srcId="{355CF416-95F6-4C4B-A488-9FFF519274B2}" destId="{3DB87971-34D3-463B-85BD-956CF92BC9C8}" srcOrd="2" destOrd="0" presId="urn:microsoft.com/office/officeart/2005/8/layout/orgChart1"/>
    <dgm:cxn modelId="{9972E611-E35B-465A-9B6E-B697ABC79232}" type="presParOf" srcId="{3DB87971-34D3-463B-85BD-956CF92BC9C8}" destId="{C325F0F2-16AE-4905-846E-E0A5DBFDF7F8}" srcOrd="0" destOrd="0" presId="urn:microsoft.com/office/officeart/2005/8/layout/orgChart1"/>
    <dgm:cxn modelId="{75F7465D-DFBB-4CF9-9DAE-A88F07040395}" type="presParOf" srcId="{3DB87971-34D3-463B-85BD-956CF92BC9C8}" destId="{3A9789E3-95A3-496F-A180-F46A5D329DD6}" srcOrd="1" destOrd="0" presId="urn:microsoft.com/office/officeart/2005/8/layout/orgChart1"/>
    <dgm:cxn modelId="{EBAF6659-4A18-4A09-BB9D-E4C475E86809}" type="presParOf" srcId="{3A9789E3-95A3-496F-A180-F46A5D329DD6}" destId="{D7E6E6F3-B071-481C-A86E-65DF17541805}" srcOrd="0" destOrd="0" presId="urn:microsoft.com/office/officeart/2005/8/layout/orgChart1"/>
    <dgm:cxn modelId="{436CCAC9-D926-4EC0-A554-F7AD86FF3B21}" type="presParOf" srcId="{D7E6E6F3-B071-481C-A86E-65DF17541805}" destId="{086C5550-C383-467D-82C1-69DAAE930D0F}" srcOrd="0" destOrd="0" presId="urn:microsoft.com/office/officeart/2005/8/layout/orgChart1"/>
    <dgm:cxn modelId="{BACA0F7E-DF60-49CA-99BB-69748563E3B4}" type="presParOf" srcId="{D7E6E6F3-B071-481C-A86E-65DF17541805}" destId="{3CF2730B-8C17-4848-B970-DDBBF680E01C}" srcOrd="1" destOrd="0" presId="urn:microsoft.com/office/officeart/2005/8/layout/orgChart1"/>
    <dgm:cxn modelId="{58872CFA-D257-4B8E-969D-439711EB85A3}" type="presParOf" srcId="{3A9789E3-95A3-496F-A180-F46A5D329DD6}" destId="{78CD58AF-8311-44E9-BE2D-D9ADE96A3645}" srcOrd="1" destOrd="0" presId="urn:microsoft.com/office/officeart/2005/8/layout/orgChart1"/>
    <dgm:cxn modelId="{B1704234-C232-4110-99D5-C8767CB99F22}" type="presParOf" srcId="{3A9789E3-95A3-496F-A180-F46A5D329DD6}" destId="{AC552577-B42D-4228-BB68-12182A87EAD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8E7C5B-F046-4870-BA74-21C4F4C09ED3}" type="doc">
      <dgm:prSet loTypeId="urn:microsoft.com/office/officeart/2005/8/layout/default#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C1F8C0-BFE0-46C1-992B-9BFCEC64C88B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Лицензионные требования к лицензиату при осуществлении образовательной деятельности </a:t>
          </a:r>
          <a:endParaRPr lang="ru-RU" sz="2000" b="1" dirty="0" smtClean="0">
            <a:latin typeface="Times New Roman" pitchFamily="18" charset="0"/>
            <a:cs typeface="Times New Roman" pitchFamily="18" charset="0"/>
          </a:endParaRP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(пункт 7 Положения о лицензировании образовательной деятельности, утвержденной Постановлением Правительства РФ от 18.09.2020 г. № 1490) </a:t>
          </a:r>
          <a:endParaRPr lang="ru-RU" sz="1600" b="0" dirty="0">
            <a:latin typeface="Times New Roman" pitchFamily="18" charset="0"/>
            <a:cs typeface="Times New Roman" pitchFamily="18" charset="0"/>
          </a:endParaRPr>
        </a:p>
      </dgm:t>
    </dgm:pt>
    <dgm:pt modelId="{453F2579-EF09-467D-8820-EAB05D30767A}" type="parTrans" cxnId="{4F80F908-BB0F-49B1-8EB7-BDD710394FDE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CD1318-606C-4D79-A952-AA2EFDD6F061}" type="sibTrans" cxnId="{4F80F908-BB0F-49B1-8EB7-BDD710394FDE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D6A215-8386-4B76-A5C9-5DE1E8562BF5}">
      <dgm:prSet custT="1"/>
      <dgm:spPr/>
      <dgm:t>
        <a:bodyPr/>
        <a:lstStyle/>
        <a:p>
          <a:pPr rtl="0"/>
          <a:r>
            <a:rPr lang="ru-RU" sz="12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в штате лицензиата или привлечение им на ином законном основании педагогических работников, имеющих профессиональное образование, обладающих соответствующей квалификацией</a:t>
          </a:r>
          <a:endParaRPr lang="ru-RU" sz="12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59AEE1-5839-4A50-A5EB-38A75E3D8124}" type="parTrans" cxnId="{831D645C-00C1-45F4-941D-798F52683F8A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DC650F-17AA-40DF-B50B-C50646226960}" type="sibTrans" cxnId="{831D645C-00C1-45F4-941D-798F52683F8A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5B3415-65A4-4764-9DE4-7A2D6660A63E}">
      <dgm:prSet custT="1"/>
      <dgm:spPr/>
      <dgm:t>
        <a:bodyPr/>
        <a:lstStyle/>
        <a:p>
          <a:pPr rtl="0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условий для функционирования электронной информационно-образовательной среды (сайт)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20740D-18E1-4945-B52B-AF2185D40266}" type="parTrans" cxnId="{A13221CA-3F40-4015-A09C-AADBF2A283B1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5028E7-22DB-4CD2-8C93-5FFCE0108BF9}" type="sibTrans" cxnId="{A13221CA-3F40-4015-A09C-AADBF2A283B1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948514-187A-4A37-ADFE-FC929E1761B5}">
      <dgm:prSet custT="1"/>
      <dgm:spPr/>
      <dgm:t>
        <a:bodyPr/>
        <a:lstStyle/>
        <a:p>
          <a:pPr rtl="0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санитарно-эпидемиологического заключения о соответствии санитарным правилам зданий, строений, сооружений, помещений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D55AAA-C013-4FD7-A671-BA64E4F79656}" type="parTrans" cxnId="{9AF43AC5-FFB2-431D-AFD1-7F9438F5A627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48400D-1AB0-45FB-97D4-BA9B2018B408}" type="sibTrans" cxnId="{9AF43AC5-FFB2-431D-AFD1-7F9438F5A627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107198-F6CD-4661-9B60-946FE5BCA894}">
      <dgm:prSet custT="1"/>
      <dgm:spPr/>
      <dgm:t>
        <a:bodyPr/>
        <a:lstStyle/>
        <a:p>
          <a:pPr rtl="0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разработанных и утвержденных организацией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образовательных программ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85D1BD-A66B-4527-BC14-DC9E5EC7EFE5}" type="parTrans" cxnId="{562DC49E-C187-49A6-81E2-DADA65170815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447492-5C69-4B20-8219-E734916AF4C9}" type="sibTrans" cxnId="{562DC49E-C187-49A6-81E2-DADA65170815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37D337-DD22-4C7E-A9C7-B63623FBAAE8}">
      <dgm:prSet custT="1"/>
      <dgm:spPr/>
      <dgm:t>
        <a:bodyPr/>
        <a:lstStyle/>
        <a:p>
          <a:pPr rtl="0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материально-технического обеспечения образовательной деятельности, оборудование помещений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F18A4B-D190-4D42-BA04-4B3C67F68E2D}" type="parTrans" cxnId="{8B56A742-0426-4BFF-8BDC-09727C4F0E4B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35A537-372E-4B5C-BB76-6852B60C1F86}" type="sibTrans" cxnId="{8B56A742-0426-4BFF-8BDC-09727C4F0E4B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2FBCEA-BDC6-4C6D-B902-FB930A38F946}">
      <dgm:prSet custT="1"/>
      <dgm:spPr/>
      <dgm:t>
        <a:bodyPr/>
        <a:lstStyle/>
        <a:p>
          <a:pPr rtl="0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на праве собственности или ином законном основании зданий, строений, сооружений, помещений, необходимых для осуществления образовательной деятельности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3395CE-2395-43B8-8B37-BB39CD6A067B}" type="parTrans" cxnId="{921BFC3C-125B-497A-9FC4-4C2033B6390F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688E4F-8CBB-4792-BDB5-66B4208B9CB5}" type="sibTrans" cxnId="{921BFC3C-125B-497A-9FC4-4C2033B6390F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E6D917-7C5A-44CB-9B58-AB706E76CBE0}">
      <dgm:prSet custT="1"/>
      <dgm:spPr/>
      <dgm:t>
        <a:bodyPr/>
        <a:lstStyle/>
        <a:p>
          <a:pPr rtl="0"/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у профессиональной образовательной организации, образовательной организации высшего образования, организации, осуществляющей образовательную деятельность по основным программам профессионального обучения, специальных условий для получения образования обучающимися с  ограниченными возможностями здоровья </a:t>
          </a:r>
          <a:endParaRPr lang="ru-RU" sz="1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3D7D6C-546A-4543-BD75-9AD150ABE344}" type="parTrans" cxnId="{D68349E5-DCB7-45FB-B516-2D213568EF86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AD0953-AC1D-4EF1-8711-E6C35D7A1F17}" type="sibTrans" cxnId="{D68349E5-DCB7-45FB-B516-2D213568EF86}">
      <dgm:prSet/>
      <dgm:spPr/>
      <dgm:t>
        <a:bodyPr/>
        <a:lstStyle/>
        <a:p>
          <a:endParaRPr lang="ru-RU" sz="1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B2ED74-CEDA-4E55-B30E-D7271AF93AD4}" type="pres">
      <dgm:prSet presAssocID="{678E7C5B-F046-4870-BA74-21C4F4C09E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26BEDE-938F-45AF-A8B3-527E7C03E9AE}" type="pres">
      <dgm:prSet presAssocID="{F8D6A215-8386-4B76-A5C9-5DE1E8562BF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7E0B04-4C11-4E46-9D6F-483040968FA6}" type="pres">
      <dgm:prSet presAssocID="{AFDC650F-17AA-40DF-B50B-C50646226960}" presName="sibTrans" presStyleCnt="0"/>
      <dgm:spPr/>
      <dgm:t>
        <a:bodyPr/>
        <a:lstStyle/>
        <a:p>
          <a:endParaRPr lang="ru-RU"/>
        </a:p>
      </dgm:t>
    </dgm:pt>
    <dgm:pt modelId="{F5633328-A6DB-4913-8207-8108AEAF84BD}" type="pres">
      <dgm:prSet presAssocID="{765B3415-65A4-4764-9DE4-7A2D6660A63E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A48045-8D81-4B50-9510-9A3000EA9E3B}" type="pres">
      <dgm:prSet presAssocID="{EC5028E7-22DB-4CD2-8C93-5FFCE0108BF9}" presName="sibTrans" presStyleCnt="0"/>
      <dgm:spPr/>
      <dgm:t>
        <a:bodyPr/>
        <a:lstStyle/>
        <a:p>
          <a:endParaRPr lang="ru-RU"/>
        </a:p>
      </dgm:t>
    </dgm:pt>
    <dgm:pt modelId="{B9B1C0D2-10AB-4740-87AA-76AF203B5563}" type="pres">
      <dgm:prSet presAssocID="{A5107198-F6CD-4661-9B60-946FE5BCA89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B41C9D-E159-4585-9089-BD1BC4463061}" type="pres">
      <dgm:prSet presAssocID="{46447492-5C69-4B20-8219-E734916AF4C9}" presName="sibTrans" presStyleCnt="0"/>
      <dgm:spPr/>
      <dgm:t>
        <a:bodyPr/>
        <a:lstStyle/>
        <a:p>
          <a:endParaRPr lang="ru-RU"/>
        </a:p>
      </dgm:t>
    </dgm:pt>
    <dgm:pt modelId="{D8A734E3-8EA4-45CC-805E-BEDDA59DB002}" type="pres">
      <dgm:prSet presAssocID="{C8948514-187A-4A37-ADFE-FC929E1761B5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8A8AE8-3D58-4F13-912F-26615C067308}" type="pres">
      <dgm:prSet presAssocID="{9048400D-1AB0-45FB-97D4-BA9B2018B408}" presName="sibTrans" presStyleCnt="0"/>
      <dgm:spPr/>
      <dgm:t>
        <a:bodyPr/>
        <a:lstStyle/>
        <a:p>
          <a:endParaRPr lang="ru-RU"/>
        </a:p>
      </dgm:t>
    </dgm:pt>
    <dgm:pt modelId="{373E0186-34F6-40B6-9E62-34F498E7E143}" type="pres">
      <dgm:prSet presAssocID="{D537D337-DD22-4C7E-A9C7-B63623FBAAE8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703E0C-E0EB-4824-8FFA-F227543DC59F}" type="pres">
      <dgm:prSet presAssocID="{4835A537-372E-4B5C-BB76-6852B60C1F86}" presName="sibTrans" presStyleCnt="0"/>
      <dgm:spPr/>
      <dgm:t>
        <a:bodyPr/>
        <a:lstStyle/>
        <a:p>
          <a:endParaRPr lang="ru-RU"/>
        </a:p>
      </dgm:t>
    </dgm:pt>
    <dgm:pt modelId="{0DB321CC-B60B-4F91-A89B-7C346E317768}" type="pres">
      <dgm:prSet presAssocID="{7E2FBCEA-BDC6-4C6D-B902-FB930A38F94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98F6E7-3F82-4979-92E1-24FE53FBA4D1}" type="pres">
      <dgm:prSet presAssocID="{87688E4F-8CBB-4792-BDB5-66B4208B9CB5}" presName="sibTrans" presStyleCnt="0"/>
      <dgm:spPr/>
      <dgm:t>
        <a:bodyPr/>
        <a:lstStyle/>
        <a:p>
          <a:endParaRPr lang="ru-RU"/>
        </a:p>
      </dgm:t>
    </dgm:pt>
    <dgm:pt modelId="{198E8DA9-5034-42C6-AF70-4B95E049AA20}" type="pres">
      <dgm:prSet presAssocID="{42E6D917-7C5A-44CB-9B58-AB706E76CBE0}" presName="node" presStyleLbl="node1" presStyleIdx="6" presStyleCnt="8" custScaleX="1817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7D46E1-3DEB-43FB-A6D1-B65B27E4EA96}" type="pres">
      <dgm:prSet presAssocID="{7FAD0953-AC1D-4EF1-8711-E6C35D7A1F17}" presName="sibTrans" presStyleCnt="0"/>
      <dgm:spPr/>
      <dgm:t>
        <a:bodyPr/>
        <a:lstStyle/>
        <a:p>
          <a:endParaRPr lang="ru-RU"/>
        </a:p>
      </dgm:t>
    </dgm:pt>
    <dgm:pt modelId="{A815FAB1-4194-45E9-89F5-810B9D0F09AE}" type="pres">
      <dgm:prSet presAssocID="{4FC1F8C0-BFE0-46C1-992B-9BFCEC64C88B}" presName="node" presStyleLbl="node1" presStyleIdx="7" presStyleCnt="8" custScaleX="317575" custLinFactNeighborX="219" custLinFactNeighborY="-72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C65AF2-A908-4769-BFB2-97EA9F524D31}" type="presOf" srcId="{C8948514-187A-4A37-ADFE-FC929E1761B5}" destId="{D8A734E3-8EA4-45CC-805E-BEDDA59DB002}" srcOrd="0" destOrd="0" presId="urn:microsoft.com/office/officeart/2005/8/layout/default#2"/>
    <dgm:cxn modelId="{A13221CA-3F40-4015-A09C-AADBF2A283B1}" srcId="{678E7C5B-F046-4870-BA74-21C4F4C09ED3}" destId="{765B3415-65A4-4764-9DE4-7A2D6660A63E}" srcOrd="1" destOrd="0" parTransId="{AE20740D-18E1-4945-B52B-AF2185D40266}" sibTransId="{EC5028E7-22DB-4CD2-8C93-5FFCE0108BF9}"/>
    <dgm:cxn modelId="{831D645C-00C1-45F4-941D-798F52683F8A}" srcId="{678E7C5B-F046-4870-BA74-21C4F4C09ED3}" destId="{F8D6A215-8386-4B76-A5C9-5DE1E8562BF5}" srcOrd="0" destOrd="0" parTransId="{BE59AEE1-5839-4A50-A5EB-38A75E3D8124}" sibTransId="{AFDC650F-17AA-40DF-B50B-C50646226960}"/>
    <dgm:cxn modelId="{6E521447-2C45-4744-A793-52D23D5C087B}" type="presOf" srcId="{7E2FBCEA-BDC6-4C6D-B902-FB930A38F946}" destId="{0DB321CC-B60B-4F91-A89B-7C346E317768}" srcOrd="0" destOrd="0" presId="urn:microsoft.com/office/officeart/2005/8/layout/default#2"/>
    <dgm:cxn modelId="{B13C5806-230D-40F4-9AFB-E96C44EDBCE6}" type="presOf" srcId="{678E7C5B-F046-4870-BA74-21C4F4C09ED3}" destId="{35B2ED74-CEDA-4E55-B30E-D7271AF93AD4}" srcOrd="0" destOrd="0" presId="urn:microsoft.com/office/officeart/2005/8/layout/default#2"/>
    <dgm:cxn modelId="{5BA22D6D-3A94-42F0-886F-583A6A3038EB}" type="presOf" srcId="{D537D337-DD22-4C7E-A9C7-B63623FBAAE8}" destId="{373E0186-34F6-40B6-9E62-34F498E7E143}" srcOrd="0" destOrd="0" presId="urn:microsoft.com/office/officeart/2005/8/layout/default#2"/>
    <dgm:cxn modelId="{8B56A742-0426-4BFF-8BDC-09727C4F0E4B}" srcId="{678E7C5B-F046-4870-BA74-21C4F4C09ED3}" destId="{D537D337-DD22-4C7E-A9C7-B63623FBAAE8}" srcOrd="4" destOrd="0" parTransId="{6FF18A4B-D190-4D42-BA04-4B3C67F68E2D}" sibTransId="{4835A537-372E-4B5C-BB76-6852B60C1F86}"/>
    <dgm:cxn modelId="{921BFC3C-125B-497A-9FC4-4C2033B6390F}" srcId="{678E7C5B-F046-4870-BA74-21C4F4C09ED3}" destId="{7E2FBCEA-BDC6-4C6D-B902-FB930A38F946}" srcOrd="5" destOrd="0" parTransId="{FC3395CE-2395-43B8-8B37-BB39CD6A067B}" sibTransId="{87688E4F-8CBB-4792-BDB5-66B4208B9CB5}"/>
    <dgm:cxn modelId="{5D1AFF0A-9351-4B90-B9B9-944C4D600630}" type="presOf" srcId="{F8D6A215-8386-4B76-A5C9-5DE1E8562BF5}" destId="{4E26BEDE-938F-45AF-A8B3-527E7C03E9AE}" srcOrd="0" destOrd="0" presId="urn:microsoft.com/office/officeart/2005/8/layout/default#2"/>
    <dgm:cxn modelId="{AC158AF6-AA77-4557-B356-19A92AE74925}" type="presOf" srcId="{765B3415-65A4-4764-9DE4-7A2D6660A63E}" destId="{F5633328-A6DB-4913-8207-8108AEAF84BD}" srcOrd="0" destOrd="0" presId="urn:microsoft.com/office/officeart/2005/8/layout/default#2"/>
    <dgm:cxn modelId="{9AF43AC5-FFB2-431D-AFD1-7F9438F5A627}" srcId="{678E7C5B-F046-4870-BA74-21C4F4C09ED3}" destId="{C8948514-187A-4A37-ADFE-FC929E1761B5}" srcOrd="3" destOrd="0" parTransId="{37D55AAA-C013-4FD7-A671-BA64E4F79656}" sibTransId="{9048400D-1AB0-45FB-97D4-BA9B2018B408}"/>
    <dgm:cxn modelId="{562DC49E-C187-49A6-81E2-DADA65170815}" srcId="{678E7C5B-F046-4870-BA74-21C4F4C09ED3}" destId="{A5107198-F6CD-4661-9B60-946FE5BCA894}" srcOrd="2" destOrd="0" parTransId="{2185D1BD-A66B-4527-BC14-DC9E5EC7EFE5}" sibTransId="{46447492-5C69-4B20-8219-E734916AF4C9}"/>
    <dgm:cxn modelId="{D68349E5-DCB7-45FB-B516-2D213568EF86}" srcId="{678E7C5B-F046-4870-BA74-21C4F4C09ED3}" destId="{42E6D917-7C5A-44CB-9B58-AB706E76CBE0}" srcOrd="6" destOrd="0" parTransId="{6A3D7D6C-546A-4543-BD75-9AD150ABE344}" sibTransId="{7FAD0953-AC1D-4EF1-8711-E6C35D7A1F17}"/>
    <dgm:cxn modelId="{B1534E56-B4FC-44E9-BFB8-32BE4FB9796A}" type="presOf" srcId="{A5107198-F6CD-4661-9B60-946FE5BCA894}" destId="{B9B1C0D2-10AB-4740-87AA-76AF203B5563}" srcOrd="0" destOrd="0" presId="urn:microsoft.com/office/officeart/2005/8/layout/default#2"/>
    <dgm:cxn modelId="{9C79B22C-9498-4A5B-9EF3-301C44D4E64E}" type="presOf" srcId="{4FC1F8C0-BFE0-46C1-992B-9BFCEC64C88B}" destId="{A815FAB1-4194-45E9-89F5-810B9D0F09AE}" srcOrd="0" destOrd="0" presId="urn:microsoft.com/office/officeart/2005/8/layout/default#2"/>
    <dgm:cxn modelId="{4F80F908-BB0F-49B1-8EB7-BDD710394FDE}" srcId="{678E7C5B-F046-4870-BA74-21C4F4C09ED3}" destId="{4FC1F8C0-BFE0-46C1-992B-9BFCEC64C88B}" srcOrd="7" destOrd="0" parTransId="{453F2579-EF09-467D-8820-EAB05D30767A}" sibTransId="{4ACD1318-606C-4D79-A952-AA2EFDD6F061}"/>
    <dgm:cxn modelId="{32501179-E321-4307-A476-F9EE49F81736}" type="presOf" srcId="{42E6D917-7C5A-44CB-9B58-AB706E76CBE0}" destId="{198E8DA9-5034-42C6-AF70-4B95E049AA20}" srcOrd="0" destOrd="0" presId="urn:microsoft.com/office/officeart/2005/8/layout/default#2"/>
    <dgm:cxn modelId="{4F3D219D-4031-447D-BC7C-55E4CE90BA11}" type="presParOf" srcId="{35B2ED74-CEDA-4E55-B30E-D7271AF93AD4}" destId="{4E26BEDE-938F-45AF-A8B3-527E7C03E9AE}" srcOrd="0" destOrd="0" presId="urn:microsoft.com/office/officeart/2005/8/layout/default#2"/>
    <dgm:cxn modelId="{59FA172F-B443-4402-8BFF-072AE641EF2D}" type="presParOf" srcId="{35B2ED74-CEDA-4E55-B30E-D7271AF93AD4}" destId="{127E0B04-4C11-4E46-9D6F-483040968FA6}" srcOrd="1" destOrd="0" presId="urn:microsoft.com/office/officeart/2005/8/layout/default#2"/>
    <dgm:cxn modelId="{4C0D410E-B107-4E56-80E9-3F7DB4463CF1}" type="presParOf" srcId="{35B2ED74-CEDA-4E55-B30E-D7271AF93AD4}" destId="{F5633328-A6DB-4913-8207-8108AEAF84BD}" srcOrd="2" destOrd="0" presId="urn:microsoft.com/office/officeart/2005/8/layout/default#2"/>
    <dgm:cxn modelId="{7FAA4D19-FDF9-465F-8CBB-5029BFDBFB9D}" type="presParOf" srcId="{35B2ED74-CEDA-4E55-B30E-D7271AF93AD4}" destId="{BEA48045-8D81-4B50-9510-9A3000EA9E3B}" srcOrd="3" destOrd="0" presId="urn:microsoft.com/office/officeart/2005/8/layout/default#2"/>
    <dgm:cxn modelId="{FAB0EFE8-036B-4264-B6CB-508F223546D1}" type="presParOf" srcId="{35B2ED74-CEDA-4E55-B30E-D7271AF93AD4}" destId="{B9B1C0D2-10AB-4740-87AA-76AF203B5563}" srcOrd="4" destOrd="0" presId="urn:microsoft.com/office/officeart/2005/8/layout/default#2"/>
    <dgm:cxn modelId="{759BB861-1955-49C9-9E07-B933084E3AF8}" type="presParOf" srcId="{35B2ED74-CEDA-4E55-B30E-D7271AF93AD4}" destId="{B5B41C9D-E159-4585-9089-BD1BC4463061}" srcOrd="5" destOrd="0" presId="urn:microsoft.com/office/officeart/2005/8/layout/default#2"/>
    <dgm:cxn modelId="{1259A15F-9373-4327-86BF-BA664485837E}" type="presParOf" srcId="{35B2ED74-CEDA-4E55-B30E-D7271AF93AD4}" destId="{D8A734E3-8EA4-45CC-805E-BEDDA59DB002}" srcOrd="6" destOrd="0" presId="urn:microsoft.com/office/officeart/2005/8/layout/default#2"/>
    <dgm:cxn modelId="{4CE6F156-74DF-468C-A255-3E8097DFD802}" type="presParOf" srcId="{35B2ED74-CEDA-4E55-B30E-D7271AF93AD4}" destId="{E58A8AE8-3D58-4F13-912F-26615C067308}" srcOrd="7" destOrd="0" presId="urn:microsoft.com/office/officeart/2005/8/layout/default#2"/>
    <dgm:cxn modelId="{F0E8BE01-7F3E-421E-8754-83D02B9502EF}" type="presParOf" srcId="{35B2ED74-CEDA-4E55-B30E-D7271AF93AD4}" destId="{373E0186-34F6-40B6-9E62-34F498E7E143}" srcOrd="8" destOrd="0" presId="urn:microsoft.com/office/officeart/2005/8/layout/default#2"/>
    <dgm:cxn modelId="{88941750-408B-410A-A158-D59C30A815BD}" type="presParOf" srcId="{35B2ED74-CEDA-4E55-B30E-D7271AF93AD4}" destId="{FB703E0C-E0EB-4824-8FFA-F227543DC59F}" srcOrd="9" destOrd="0" presId="urn:microsoft.com/office/officeart/2005/8/layout/default#2"/>
    <dgm:cxn modelId="{41FC3637-517B-41E2-9F17-E194D2376A89}" type="presParOf" srcId="{35B2ED74-CEDA-4E55-B30E-D7271AF93AD4}" destId="{0DB321CC-B60B-4F91-A89B-7C346E317768}" srcOrd="10" destOrd="0" presId="urn:microsoft.com/office/officeart/2005/8/layout/default#2"/>
    <dgm:cxn modelId="{0AA06671-9C1E-49AD-BEB1-D1AF20B0C919}" type="presParOf" srcId="{35B2ED74-CEDA-4E55-B30E-D7271AF93AD4}" destId="{7198F6E7-3F82-4979-92E1-24FE53FBA4D1}" srcOrd="11" destOrd="0" presId="urn:microsoft.com/office/officeart/2005/8/layout/default#2"/>
    <dgm:cxn modelId="{FABF23F6-1BF7-4A70-8AE9-6DD47128E529}" type="presParOf" srcId="{35B2ED74-CEDA-4E55-B30E-D7271AF93AD4}" destId="{198E8DA9-5034-42C6-AF70-4B95E049AA20}" srcOrd="12" destOrd="0" presId="urn:microsoft.com/office/officeart/2005/8/layout/default#2"/>
    <dgm:cxn modelId="{72F29D33-4B79-4276-A9F2-6D7F2B03F215}" type="presParOf" srcId="{35B2ED74-CEDA-4E55-B30E-D7271AF93AD4}" destId="{397D46E1-3DEB-43FB-A6D1-B65B27E4EA96}" srcOrd="13" destOrd="0" presId="urn:microsoft.com/office/officeart/2005/8/layout/default#2"/>
    <dgm:cxn modelId="{60753BF2-5111-4C2B-889F-6554F1F22F1B}" type="presParOf" srcId="{35B2ED74-CEDA-4E55-B30E-D7271AF93AD4}" destId="{A815FAB1-4194-45E9-89F5-810B9D0F09AE}" srcOrd="1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5F0F2-16AE-4905-846E-E0A5DBFDF7F8}">
      <dsp:nvSpPr>
        <dsp:cNvPr id="0" name=""/>
        <dsp:cNvSpPr/>
      </dsp:nvSpPr>
      <dsp:spPr>
        <a:xfrm>
          <a:off x="4260771" y="939737"/>
          <a:ext cx="171594" cy="554764"/>
        </a:xfrm>
        <a:custGeom>
          <a:avLst/>
          <a:gdLst/>
          <a:ahLst/>
          <a:cxnLst/>
          <a:rect l="0" t="0" r="0" b="0"/>
          <a:pathLst>
            <a:path>
              <a:moveTo>
                <a:pt x="171594" y="0"/>
              </a:moveTo>
              <a:lnTo>
                <a:pt x="171594" y="554764"/>
              </a:lnTo>
              <a:lnTo>
                <a:pt x="0" y="5547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685D5E-B8F3-411A-981B-F93D04F000C7}">
      <dsp:nvSpPr>
        <dsp:cNvPr id="0" name=""/>
        <dsp:cNvSpPr/>
      </dsp:nvSpPr>
      <dsp:spPr>
        <a:xfrm>
          <a:off x="4432366" y="939737"/>
          <a:ext cx="2443989" cy="1220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2702"/>
              </a:lnTo>
              <a:lnTo>
                <a:pt x="2443989" y="1102702"/>
              </a:lnTo>
              <a:lnTo>
                <a:pt x="2443989" y="12205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CBEE73-717D-4798-BF32-896884FBB743}">
      <dsp:nvSpPr>
        <dsp:cNvPr id="0" name=""/>
        <dsp:cNvSpPr/>
      </dsp:nvSpPr>
      <dsp:spPr>
        <a:xfrm>
          <a:off x="2443864" y="939737"/>
          <a:ext cx="1988501" cy="1220500"/>
        </a:xfrm>
        <a:custGeom>
          <a:avLst/>
          <a:gdLst/>
          <a:ahLst/>
          <a:cxnLst/>
          <a:rect l="0" t="0" r="0" b="0"/>
          <a:pathLst>
            <a:path>
              <a:moveTo>
                <a:pt x="1988501" y="0"/>
              </a:moveTo>
              <a:lnTo>
                <a:pt x="1988501" y="1102702"/>
              </a:lnTo>
              <a:lnTo>
                <a:pt x="0" y="1102702"/>
              </a:lnTo>
              <a:lnTo>
                <a:pt x="0" y="12205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085E57-4217-483E-8720-C4BB3194577A}">
      <dsp:nvSpPr>
        <dsp:cNvPr id="0" name=""/>
        <dsp:cNvSpPr/>
      </dsp:nvSpPr>
      <dsp:spPr>
        <a:xfrm>
          <a:off x="6421" y="0"/>
          <a:ext cx="8851890" cy="939737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Федеральный закон от 26.12.2008 г. №294-ФЗ 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«О защите прав юридических лиц и индивидуальных предпринимателей при осуществлении государственного контроля (надзора) и муниципального контроля»</a:t>
          </a:r>
          <a:endParaRPr lang="ru-RU" sz="1400" b="0" kern="1200" dirty="0"/>
        </a:p>
      </dsp:txBody>
      <dsp:txXfrm>
        <a:off x="6421" y="0"/>
        <a:ext cx="8851890" cy="939737"/>
      </dsp:txXfrm>
    </dsp:sp>
    <dsp:sp modelId="{8CDDA7DA-0821-4385-BE26-530074A205AF}">
      <dsp:nvSpPr>
        <dsp:cNvPr id="0" name=""/>
        <dsp:cNvSpPr/>
      </dsp:nvSpPr>
      <dsp:spPr>
        <a:xfrm>
          <a:off x="5336" y="2160238"/>
          <a:ext cx="4877056" cy="2604780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Постановление Правительства РФ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 18.09.2020 г. №1490 </a:t>
          </a:r>
          <a:r>
            <a:rPr lang="ru-RU" sz="1400" b="0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«О лицензировании образовательной деятельности</a:t>
          </a:r>
          <a:r>
            <a:rPr lang="ru-RU" sz="1600" b="0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 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800" b="0" u="none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0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</a:t>
          </a:r>
          <a:r>
            <a:rPr lang="ru-RU" sz="18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Рособрнадзора</a:t>
          </a: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от </a:t>
          </a: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25.03.20 г. № </a:t>
          </a: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391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"Об утверждении Административного регламента предоставления органами государственной власти субъектов Российской Федерации, осуществляющими переданные полномочия Российской Федерации в сфере образования, государственной услуги по лицензированию образовательной деятельности"</a:t>
          </a:r>
          <a:endParaRPr lang="ru-RU" sz="1400" b="0" u="none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336" y="2160238"/>
        <a:ext cx="4877056" cy="2604780"/>
      </dsp:txXfrm>
    </dsp:sp>
    <dsp:sp modelId="{76CD7596-17AC-4DC8-8604-2B5E1A1C84AC}">
      <dsp:nvSpPr>
        <dsp:cNvPr id="0" name=""/>
        <dsp:cNvSpPr/>
      </dsp:nvSpPr>
      <dsp:spPr>
        <a:xfrm>
          <a:off x="5149233" y="2160238"/>
          <a:ext cx="3454245" cy="2604780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 </a:t>
          </a:r>
          <a:r>
            <a:rPr lang="ru-RU" sz="16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Рособрнадзора</a:t>
          </a:r>
          <a:r>
            <a:rPr lang="ru-RU" sz="16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от 30.03.2020 </a:t>
          </a:r>
          <a:r>
            <a:rPr lang="ru-RU" sz="16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г. № </a:t>
          </a:r>
          <a:r>
            <a:rPr lang="ru-RU" sz="16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427</a:t>
          </a:r>
          <a:r>
            <a:rPr lang="ru-RU" sz="13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12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"Об утверждении Административного регламента осуществления органами государственной власти субъектов Российской Федерации, осуществляющими переданные полномочия Российской Федерации в сфере образования, лицензионного контроля за образовательной деятельностью</a:t>
          </a:r>
          <a:r>
            <a:rPr lang="ru-RU" sz="13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"</a:t>
          </a:r>
          <a:endParaRPr lang="ru-RU" sz="13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49233" y="2160238"/>
        <a:ext cx="3454245" cy="2604780"/>
      </dsp:txXfrm>
    </dsp:sp>
    <dsp:sp modelId="{086C5550-C383-467D-82C1-69DAAE930D0F}">
      <dsp:nvSpPr>
        <dsp:cNvPr id="0" name=""/>
        <dsp:cNvSpPr/>
      </dsp:nvSpPr>
      <dsp:spPr>
        <a:xfrm>
          <a:off x="181007" y="1080119"/>
          <a:ext cx="4079764" cy="828766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Федеральный закон от 04.05.2011 г. № 99-ФЗ </a:t>
          </a:r>
          <a:r>
            <a:rPr lang="ru-RU" sz="1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«О лицензировании отдельных видов деятельности»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181007" y="1080119"/>
        <a:ext cx="4079764" cy="8287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26BEDE-938F-45AF-A8B3-527E7C03E9AE}">
      <dsp:nvSpPr>
        <dsp:cNvPr id="0" name=""/>
        <dsp:cNvSpPr/>
      </dsp:nvSpPr>
      <dsp:spPr>
        <a:xfrm>
          <a:off x="514350" y="5357"/>
          <a:ext cx="2536031" cy="15216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в штате лицензиата или привлечение им на ином законном основании педагогических работников, имеющих профессиональное образование, обладающих соответствующей квалификацией</a:t>
          </a:r>
          <a:endParaRPr lang="ru-RU" sz="12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4350" y="5357"/>
        <a:ext cx="2536031" cy="1521618"/>
      </dsp:txXfrm>
    </dsp:sp>
    <dsp:sp modelId="{F5633328-A6DB-4913-8207-8108AEAF84BD}">
      <dsp:nvSpPr>
        <dsp:cNvPr id="0" name=""/>
        <dsp:cNvSpPr/>
      </dsp:nvSpPr>
      <dsp:spPr>
        <a:xfrm>
          <a:off x="3303984" y="5357"/>
          <a:ext cx="2536031" cy="15216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условий для функционирования электронной информационно-образовательной среды (сайт)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3984" y="5357"/>
        <a:ext cx="2536031" cy="1521618"/>
      </dsp:txXfrm>
    </dsp:sp>
    <dsp:sp modelId="{B9B1C0D2-10AB-4740-87AA-76AF203B5563}">
      <dsp:nvSpPr>
        <dsp:cNvPr id="0" name=""/>
        <dsp:cNvSpPr/>
      </dsp:nvSpPr>
      <dsp:spPr>
        <a:xfrm>
          <a:off x="6093618" y="5357"/>
          <a:ext cx="2536031" cy="15216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разработанных и утвержденных организацией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образовательных программ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93618" y="5357"/>
        <a:ext cx="2536031" cy="1521618"/>
      </dsp:txXfrm>
    </dsp:sp>
    <dsp:sp modelId="{D8A734E3-8EA4-45CC-805E-BEDDA59DB002}">
      <dsp:nvSpPr>
        <dsp:cNvPr id="0" name=""/>
        <dsp:cNvSpPr/>
      </dsp:nvSpPr>
      <dsp:spPr>
        <a:xfrm>
          <a:off x="514350" y="1780579"/>
          <a:ext cx="2536031" cy="15216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санитарно-эпидемиологического заключения о соответствии санитарным правилам зданий, строений, сооружений, помещений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4350" y="1780579"/>
        <a:ext cx="2536031" cy="1521618"/>
      </dsp:txXfrm>
    </dsp:sp>
    <dsp:sp modelId="{373E0186-34F6-40B6-9E62-34F498E7E143}">
      <dsp:nvSpPr>
        <dsp:cNvPr id="0" name=""/>
        <dsp:cNvSpPr/>
      </dsp:nvSpPr>
      <dsp:spPr>
        <a:xfrm>
          <a:off x="3303984" y="1780579"/>
          <a:ext cx="2536031" cy="15216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материально-технического обеспечения образовательной деятельности, оборудование помещений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3984" y="1780579"/>
        <a:ext cx="2536031" cy="1521618"/>
      </dsp:txXfrm>
    </dsp:sp>
    <dsp:sp modelId="{0DB321CC-B60B-4F91-A89B-7C346E317768}">
      <dsp:nvSpPr>
        <dsp:cNvPr id="0" name=""/>
        <dsp:cNvSpPr/>
      </dsp:nvSpPr>
      <dsp:spPr>
        <a:xfrm>
          <a:off x="6093618" y="1780579"/>
          <a:ext cx="2536031" cy="15216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на праве собственности или ином законном основании зданий, строений, сооружений, помещений, необходимых для осуществления образовательной деятельности 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93618" y="1780579"/>
        <a:ext cx="2536031" cy="1521618"/>
      </dsp:txXfrm>
    </dsp:sp>
    <dsp:sp modelId="{198E8DA9-5034-42C6-AF70-4B95E049AA20}">
      <dsp:nvSpPr>
        <dsp:cNvPr id="0" name=""/>
        <dsp:cNvSpPr/>
      </dsp:nvSpPr>
      <dsp:spPr>
        <a:xfrm>
          <a:off x="2267749" y="3555801"/>
          <a:ext cx="4608501" cy="15216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у профессиональной образовательной организации, образовательной организации высшего образования, организации, осуществляющей образовательную деятельность по основным программам профессионального обучения, специальных условий для получения образования обучающимися с  ограниченными возможностями здоровья </a:t>
          </a:r>
          <a:endParaRPr lang="ru-RU" sz="14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7749" y="3555801"/>
        <a:ext cx="4608501" cy="1521618"/>
      </dsp:txXfrm>
    </dsp:sp>
    <dsp:sp modelId="{A815FAB1-4194-45E9-89F5-810B9D0F09AE}">
      <dsp:nvSpPr>
        <dsp:cNvPr id="0" name=""/>
        <dsp:cNvSpPr/>
      </dsp:nvSpPr>
      <dsp:spPr>
        <a:xfrm>
          <a:off x="550653" y="5220934"/>
          <a:ext cx="8053801" cy="15216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Лицензионные требования к лицензиату при осуществлении образовательной деятельности </a:t>
          </a:r>
          <a:endParaRPr lang="ru-RU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(пункт 7 Положения о лицензировании образовательной деятельности, утвержденной Постановлением Правительства РФ от 18.09.2020 г. № 1490) </a:t>
          </a:r>
          <a:endParaRPr lang="ru-RU" sz="16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0653" y="5220934"/>
        <a:ext cx="8053801" cy="1521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E6D6E-6078-4CA5-976C-F76B0B793296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2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F3A2B-895E-414F-A4FB-34A12B03A7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683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0C9676B-2427-436B-9D23-9113B4400DFF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1pPr>
            <a:lvl2pPr marL="746125" indent="-287338"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2pPr>
            <a:lvl3pPr marL="1149350" indent="-228600"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3pPr>
            <a:lvl4pPr marL="1609725" indent="-228600"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4pPr>
            <a:lvl5pPr marL="2068513" indent="-228600"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panose="020B0604020202020204" pitchFamily="34" charset="0"/>
              </a:defRPr>
            </a:lvl9pPr>
          </a:lstStyle>
          <a:p>
            <a:fld id="{CF793F79-9207-4748-9242-6F949643C0A2}" type="slidenum">
              <a:rPr lang="ru-RU" altLang="ru-RU" smtClean="0">
                <a:latin typeface="Calibri" panose="020F0502020204030204" pitchFamily="34" charset="0"/>
              </a:rPr>
              <a:pPr/>
              <a:t>2</a:t>
            </a:fld>
            <a:endParaRPr lang="ru-RU" altLang="ru-RU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302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0C9676B-2427-436B-9D23-9113B4400DFF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>
          <a:xfrm>
            <a:off x="395536" y="1772816"/>
            <a:ext cx="8423275" cy="180047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3600" i="1" dirty="0" smtClean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  <a:t>Лицензирование </a:t>
            </a:r>
            <a:br>
              <a:rPr lang="ru-RU" sz="3600" i="1" dirty="0" smtClean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  <a:t>и лицензионный </a:t>
            </a:r>
            <a:r>
              <a:rPr lang="ru-RU" sz="3600" i="1" dirty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  <a:t>контроль.</a:t>
            </a:r>
            <a:r>
              <a:rPr lang="ru-RU" sz="36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endParaRPr lang="ru-RU" sz="1400" dirty="0" smtClean="0">
              <a:solidFill>
                <a:schemeClr val="tx1"/>
              </a:solidFill>
            </a:endParaRPr>
          </a:p>
        </p:txBody>
      </p:sp>
      <p:sp>
        <p:nvSpPr>
          <p:cNvPr id="3076" name="Text Box 8"/>
          <p:cNvSpPr>
            <a:spLocks noGrp="1" noChangeArrowheads="1"/>
          </p:cNvSpPr>
          <p:nvPr>
            <p:ph idx="1"/>
          </p:nvPr>
        </p:nvSpPr>
        <p:spPr>
          <a:xfrm>
            <a:off x="395536" y="5214950"/>
            <a:ext cx="8601397" cy="1428760"/>
          </a:xfrm>
        </p:spPr>
        <p:txBody>
          <a:bodyPr>
            <a:normAutofit/>
          </a:bodyPr>
          <a:lstStyle/>
          <a:p>
            <a:pPr algn="r" eaLnBrk="1" hangingPunct="1">
              <a:spcBef>
                <a:spcPts val="0"/>
              </a:spcBef>
              <a:buFontTx/>
              <a:buNone/>
              <a:defRPr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тдел лицензирования и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аккредитации</a:t>
            </a:r>
          </a:p>
          <a:p>
            <a:pPr algn="r" eaLnBrk="1" hangingPunct="1">
              <a:spcBef>
                <a:spcPts val="0"/>
              </a:spcBef>
              <a:buFontTx/>
              <a:buNone/>
              <a:defRPr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Управления контроля и надзора в сфере образования, </a:t>
            </a:r>
          </a:p>
          <a:p>
            <a:pPr algn="r" eaLnBrk="1" hangingPunct="1">
              <a:spcBef>
                <a:spcPts val="0"/>
              </a:spcBef>
              <a:buFontTx/>
              <a:buNone/>
              <a:defRPr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 </a:t>
            </a:r>
          </a:p>
          <a:p>
            <a:pPr algn="r" eaLnBrk="1" hangingPunct="1">
              <a:spcBef>
                <a:spcPts val="0"/>
              </a:spcBef>
              <a:buFontTx/>
              <a:buNone/>
              <a:defRPr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Министерства образования и науки Республики Тыва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0" y="0"/>
            <a:ext cx="9144000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1187624" y="373856"/>
            <a:ext cx="746202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контроля и надзора в сфере </a:t>
            </a:r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образования, лицензирования и государственной аккредитации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8"/>
          <p:cNvSpPr>
            <a:spLocks noChangeArrowheads="1"/>
          </p:cNvSpPr>
          <p:nvPr/>
        </p:nvSpPr>
        <p:spPr bwMode="auto">
          <a:xfrm>
            <a:off x="1763688" y="33337"/>
            <a:ext cx="61003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</a:t>
            </a:r>
          </a:p>
        </p:txBody>
      </p:sp>
    </p:spTree>
    <p:extLst>
      <p:ext uri="{BB962C8B-B14F-4D97-AF65-F5344CB8AC3E}">
        <p14:creationId xmlns:p14="http://schemas.microsoft.com/office/powerpoint/2010/main" val="31356968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ÐÐ°ÑÑÐ¸Ð½ÐºÐ¸ Ð¿Ð¾ Ð·Ð°Ð¿ÑÐ¾ÑÑ ÐÐ ÐÐÐÐÐ¢ÐÐ¦ÐÐ Ð¡ Ð§ÐÐÐÐÐÐ§ÐÐÐÐ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7730" y="3357481"/>
            <a:ext cx="1171575" cy="1165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21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1622519"/>
            <a:ext cx="1409700" cy="103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7" descr="ÐÐ°ÑÑÐ¸Ð½ÐºÐ¸ Ð¿Ð¾ Ð·Ð°Ð¿ÑÐ¾ÑÑ ÐÐ ÐÐÐÐÐ¢ÐÐ¦ÐÐ Ð¡ Ð§ÐÐÐÐÐÐ§ÐÐÐÐ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594" y="2383208"/>
            <a:ext cx="1182291" cy="997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Прямоугольник 45"/>
          <p:cNvSpPr/>
          <p:nvPr/>
        </p:nvSpPr>
        <p:spPr>
          <a:xfrm>
            <a:off x="1144191" y="100748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МИНИСТЕРСТВО ОБРАЗОВАНИЯ И НАУКИ РЕСПУБЛИКИ ТЫВА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179512" y="842301"/>
            <a:ext cx="4059837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Arial" charset="0"/>
              </a:rPr>
              <a:t>В Республике Тыва всего 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cs typeface="Arial" charset="0"/>
              </a:rPr>
              <a:t>лицензиатов – </a:t>
            </a:r>
            <a:r>
              <a:rPr lang="ru-RU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cs typeface="Arial" charset="0"/>
              </a:rPr>
              <a:t>493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cs typeface="Arial" charset="0"/>
              </a:rPr>
              <a:t>, 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Arial" charset="0"/>
              </a:rPr>
              <a:t>из них:</a:t>
            </a:r>
            <a:endParaRPr lang="ru-RU" sz="135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  <a:cs typeface="Arial" charset="0"/>
            </a:endParaRPr>
          </a:p>
        </p:txBody>
      </p:sp>
      <p:pic>
        <p:nvPicPr>
          <p:cNvPr id="5127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8" y="142804"/>
            <a:ext cx="812006" cy="60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" name="Прямоугольник 103"/>
          <p:cNvSpPr/>
          <p:nvPr/>
        </p:nvSpPr>
        <p:spPr>
          <a:xfrm>
            <a:off x="4586928" y="935113"/>
            <a:ext cx="3513094" cy="30008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cs typeface="Times New Roman" panose="02020603050405020304" pitchFamily="18" charset="0"/>
              </a:rPr>
              <a:t>По итогам 2020 года:</a:t>
            </a:r>
          </a:p>
        </p:txBody>
      </p:sp>
      <p:pic>
        <p:nvPicPr>
          <p:cNvPr id="5129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765" y="102919"/>
            <a:ext cx="7441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" name="Прямоугольник 98"/>
          <p:cNvSpPr/>
          <p:nvPr/>
        </p:nvSpPr>
        <p:spPr>
          <a:xfrm>
            <a:off x="1116805" y="402971"/>
            <a:ext cx="7181851" cy="41549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>
                <a:cs typeface="Arial" charset="0"/>
              </a:rPr>
              <a:t>УПРАВЛЕНИЕ КОНТРОЛЯ ИНАДЗОРА В СФЕРЕ ОБРАЗОВАНИЯ, ЛИЦЕНЗИРОВАНИЯ И ГОСУДАРСТВЕННОЙ АККРЕДИТАЦИИ</a:t>
            </a: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824723930"/>
              </p:ext>
            </p:extLst>
          </p:nvPr>
        </p:nvGraphicFramePr>
        <p:xfrm>
          <a:off x="539552" y="1412776"/>
          <a:ext cx="4003801" cy="2919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18" name="Прямая соединительная линия 17"/>
          <p:cNvCxnSpPr>
            <a:stCxn id="104" idx="1"/>
          </p:cNvCxnSpPr>
          <p:nvPr/>
        </p:nvCxnSpPr>
        <p:spPr>
          <a:xfrm>
            <a:off x="4586928" y="1085154"/>
            <a:ext cx="30316" cy="4454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4613428" y="1216628"/>
            <a:ext cx="330279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sz="900" b="1" dirty="0">
                <a:cs typeface="Arial" charset="0"/>
              </a:rPr>
              <a:t>Поступило заявлений на ЛИЦЕНЗИРОВАНИЕ – </a:t>
            </a:r>
            <a:r>
              <a:rPr lang="ru-RU" b="1" dirty="0">
                <a:cs typeface="Arial" charset="0"/>
              </a:rPr>
              <a:t>46</a:t>
            </a:r>
            <a:r>
              <a:rPr lang="ru-RU" sz="1200" b="1" dirty="0">
                <a:cs typeface="Arial" charset="0"/>
              </a:rPr>
              <a:t>, </a:t>
            </a:r>
            <a:r>
              <a:rPr lang="ru-RU" sz="900" b="1" dirty="0">
                <a:cs typeface="Arial" charset="0"/>
              </a:rPr>
              <a:t>из них:</a:t>
            </a:r>
          </a:p>
        </p:txBody>
      </p: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2580052204"/>
              </p:ext>
            </p:extLst>
          </p:nvPr>
        </p:nvGraphicFramePr>
        <p:xfrm>
          <a:off x="4481667" y="1606460"/>
          <a:ext cx="4410813" cy="1812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23" name="Заголовок 1"/>
          <p:cNvSpPr txBox="1">
            <a:spLocks/>
          </p:cNvSpPr>
          <p:nvPr/>
        </p:nvSpPr>
        <p:spPr>
          <a:xfrm>
            <a:off x="4964823" y="4886383"/>
            <a:ext cx="4073083" cy="47052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200" b="1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Заявления на предоставление государственных услуг </a:t>
            </a:r>
            <a:r>
              <a:rPr lang="ru-RU" sz="12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+mn-lt"/>
                <a:cs typeface="Times New Roman" panose="02020603050405020304" pitchFamily="18" charset="0"/>
              </a:rPr>
              <a:t>100%</a:t>
            </a:r>
            <a:r>
              <a:rPr lang="ru-RU" sz="1200" b="1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  </a:t>
            </a:r>
            <a:r>
              <a:rPr lang="ru-RU" sz="1200" b="1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поданы в электронном виде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581521" y="3495734"/>
            <a:ext cx="3456385" cy="12926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sz="1000" b="1" dirty="0">
                <a:cs typeface="Arial" charset="0"/>
              </a:rPr>
              <a:t>Поступило заявлений на  ГОСУДАРСТВЕННУЮ АККРЕДИТАЦИЮ – </a:t>
            </a:r>
            <a:r>
              <a:rPr lang="ru-RU" sz="2000" b="1" dirty="0">
                <a:cs typeface="Arial" charset="0"/>
              </a:rPr>
              <a:t>7</a:t>
            </a:r>
            <a:r>
              <a:rPr lang="ru-RU" sz="1400" b="1" dirty="0">
                <a:cs typeface="Arial" charset="0"/>
              </a:rPr>
              <a:t>, </a:t>
            </a:r>
            <a:r>
              <a:rPr lang="ru-RU" sz="1000" b="1" dirty="0">
                <a:cs typeface="Arial" charset="0"/>
              </a:rPr>
              <a:t>из них:</a:t>
            </a:r>
          </a:p>
          <a:p>
            <a:pPr algn="just" eaLnBrk="1" hangingPunct="1">
              <a:buFontTx/>
              <a:buChar char="-"/>
              <a:defRPr/>
            </a:pPr>
            <a:r>
              <a:rPr lang="ru-RU" sz="1000" b="1" dirty="0">
                <a:cs typeface="Arial" charset="0"/>
              </a:rPr>
              <a:t>на получение свидетельства на государственную аккредитацию – </a:t>
            </a:r>
            <a:r>
              <a:rPr lang="ru-RU" sz="1400" b="1" dirty="0">
                <a:cs typeface="Arial" charset="0"/>
              </a:rPr>
              <a:t>2, </a:t>
            </a:r>
            <a:r>
              <a:rPr lang="ru-RU" sz="1000" b="1" dirty="0">
                <a:cs typeface="Arial" charset="0"/>
              </a:rPr>
              <a:t>в том числе </a:t>
            </a:r>
            <a:r>
              <a:rPr lang="ru-RU" sz="1400" b="1" dirty="0">
                <a:cs typeface="Arial" charset="0"/>
              </a:rPr>
              <a:t>1 </a:t>
            </a:r>
            <a:r>
              <a:rPr lang="ru-RU" sz="1100" b="1" dirty="0">
                <a:cs typeface="Arial" charset="0"/>
              </a:rPr>
              <a:t>отзыв</a:t>
            </a:r>
            <a:r>
              <a:rPr lang="ru-RU" sz="900" b="1" dirty="0">
                <a:cs typeface="Arial" charset="0"/>
              </a:rPr>
              <a:t> </a:t>
            </a:r>
          </a:p>
          <a:p>
            <a:pPr algn="just" eaLnBrk="1" hangingPunct="1">
              <a:buFontTx/>
              <a:buChar char="-"/>
              <a:defRPr/>
            </a:pPr>
            <a:r>
              <a:rPr lang="ru-RU" sz="1000" b="1" dirty="0">
                <a:cs typeface="Arial" charset="0"/>
              </a:rPr>
              <a:t>на переоформление свидетельства о государственной аккредитации – </a:t>
            </a:r>
            <a:r>
              <a:rPr lang="ru-RU" sz="1400" b="1" dirty="0">
                <a:cs typeface="Arial" charset="0"/>
              </a:rPr>
              <a:t>5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43575" y="4279460"/>
            <a:ext cx="458692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1100" b="1" dirty="0">
                <a:cs typeface="Arial" charset="0"/>
              </a:rPr>
              <a:t>Образовательных  организаций,  реализующих основные  образовательные  программы  в  соответствии  с  ФГОС  и имеющих ГОСУДАРСТВЕННУЮ АККРЕДИТАЦИЮ - </a:t>
            </a:r>
            <a:r>
              <a:rPr lang="ru-RU" sz="2400" b="1" dirty="0">
                <a:solidFill>
                  <a:srgbClr val="FF0000"/>
                </a:solidFill>
                <a:cs typeface="Arial" charset="0"/>
              </a:rPr>
              <a:t>190</a:t>
            </a:r>
            <a:r>
              <a:rPr lang="ru-RU" sz="1100" b="1" dirty="0">
                <a:cs typeface="Arial" charset="0"/>
              </a:rPr>
              <a:t>:</a:t>
            </a:r>
          </a:p>
          <a:p>
            <a:pPr eaLnBrk="1" hangingPunct="1">
              <a:defRPr/>
            </a:pPr>
            <a:r>
              <a:rPr lang="ru-RU" sz="1100" b="1" dirty="0">
                <a:cs typeface="Arial" charset="0"/>
              </a:rPr>
              <a:t>- общеобразовательных организаций – </a:t>
            </a:r>
            <a:r>
              <a:rPr lang="ru-RU" sz="2000" b="1" dirty="0">
                <a:cs typeface="Arial" charset="0"/>
              </a:rPr>
              <a:t>174</a:t>
            </a:r>
            <a:r>
              <a:rPr lang="ru-RU" sz="1400" b="1" dirty="0">
                <a:cs typeface="Arial" charset="0"/>
              </a:rPr>
              <a:t> </a:t>
            </a:r>
          </a:p>
          <a:p>
            <a:pPr eaLnBrk="1" hangingPunct="1">
              <a:defRPr/>
            </a:pPr>
            <a:r>
              <a:rPr lang="ru-RU" sz="1100" b="1" dirty="0">
                <a:cs typeface="Arial" charset="0"/>
              </a:rPr>
              <a:t>- профессиональных образовательных организаций - </a:t>
            </a:r>
            <a:r>
              <a:rPr lang="ru-RU" sz="2000" b="1" dirty="0">
                <a:cs typeface="Arial" charset="0"/>
              </a:rPr>
              <a:t>16</a:t>
            </a:r>
            <a:endParaRPr lang="ru-RU" sz="1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cs typeface="Arial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5695232"/>
            <a:ext cx="44553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54898" y="5695232"/>
            <a:ext cx="8837582" cy="974127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В 2021 году </a:t>
            </a:r>
            <a:r>
              <a:rPr lang="ru-RU" sz="1400" b="1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всего проверок по </a:t>
            </a:r>
            <a:r>
              <a:rPr lang="ru-RU" sz="1600" b="1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ЛИЦЕНЗИОННОМУ КОНТРОЛЮ </a:t>
            </a:r>
            <a:r>
              <a:rPr lang="ru-RU" sz="1400" b="1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-</a:t>
            </a:r>
            <a:r>
              <a:rPr lang="ru-RU" sz="1400" b="1" dirty="0" smtClean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170</a:t>
            </a:r>
            <a:r>
              <a:rPr lang="ru-RU" sz="1400" b="1" dirty="0" smtClean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  </a:t>
            </a:r>
            <a:r>
              <a:rPr lang="ru-RU" sz="1400" b="1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проверок, </a:t>
            </a:r>
            <a:r>
              <a:rPr lang="ru-RU" sz="2800" b="1" dirty="0" smtClean="0">
                <a:cs typeface="Times New Roman" panose="02020603050405020304" pitchFamily="18" charset="0"/>
              </a:rPr>
              <a:t>34,4%</a:t>
            </a:r>
            <a:r>
              <a:rPr lang="ru-RU" sz="14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 </a:t>
            </a:r>
            <a:r>
              <a:rPr lang="ru-RU" sz="1400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от общего количества всех лицензиатов в Республике Тыва.</a:t>
            </a:r>
            <a:endParaRPr lang="ru-RU" sz="1400" b="1" dirty="0">
              <a:solidFill>
                <a:srgbClr val="0070C0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2779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850" y="44624"/>
            <a:ext cx="8569325" cy="6152977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Виды лицензионного контроля</a:t>
            </a:r>
          </a:p>
          <a:p>
            <a:pPr marL="0" indent="0" algn="ctr">
              <a:buFont typeface="Arial" charset="0"/>
              <a:buNone/>
              <a:defRPr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476672"/>
            <a:ext cx="5500726" cy="8039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Лицензионный контроль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проводится в рамках</a:t>
            </a:r>
            <a:endParaRPr lang="ru-RU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9042" y="2068885"/>
            <a:ext cx="4000528" cy="92806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предоставления государственной услуги по лицензированию </a:t>
            </a:r>
          </a:p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93141" y="2063262"/>
            <a:ext cx="4214842" cy="9336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исполнения государственной функции по лицензионному контролю за соблюдением лицензиатом лицензионных требований</a:t>
            </a:r>
          </a:p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2739947" y="1283067"/>
            <a:ext cx="500066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156176" y="1308233"/>
            <a:ext cx="42862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1259632" y="2996953"/>
            <a:ext cx="7648351" cy="3200648"/>
            <a:chOff x="946581" y="4356810"/>
            <a:chExt cx="7280641" cy="1351375"/>
          </a:xfrm>
          <a:scene3d>
            <a:camera prst="orthographicFront"/>
            <a:lightRig rig="flat" dir="t"/>
          </a:scene3d>
        </p:grpSpPr>
        <p:sp>
          <p:nvSpPr>
            <p:cNvPr id="11" name="Прямоугольник 10"/>
            <p:cNvSpPr/>
            <p:nvPr/>
          </p:nvSpPr>
          <p:spPr>
            <a:xfrm>
              <a:off x="946581" y="4637025"/>
              <a:ext cx="7280641" cy="1071160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2" name="TextBox 11"/>
            <p:cNvSpPr txBox="1"/>
            <p:nvPr/>
          </p:nvSpPr>
          <p:spPr>
            <a:xfrm>
              <a:off x="988777" y="4356810"/>
              <a:ext cx="7002025" cy="135137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ВАЖНО!</a:t>
              </a:r>
            </a:p>
            <a:p>
              <a:pPr marL="285750" lvl="0" indent="-285750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Утвержден Перечень нормативных правовых актов (их отдельных положений), содержащих обязательные требования, оценка соблюдения которых осуществляется Минобрнауки РТ в рамках контроля за соблюдением лицензиатом лицензионных требований и условий при осуществлении образовательной деятельности, утвержденный </a:t>
              </a:r>
              <a:r>
                <a:rPr lang="ru-RU" sz="1600" b="1" dirty="0" err="1" smtClean="0">
                  <a:latin typeface="Times New Roman" pitchFamily="18" charset="0"/>
                  <a:cs typeface="Times New Roman" pitchFamily="18" charset="0"/>
                </a:rPr>
                <a:t>Рособрнадзором</a:t>
              </a: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 от 28.12.2020 г. </a:t>
              </a:r>
            </a:p>
            <a:p>
              <a:pPr marL="285750" lvl="0" indent="-285750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 Руководство по соблюдению обязательных требований, установленных законодательством Российской федерации в сфере образования, в части лицензионного контроля за образовательной </a:t>
              </a: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деятельностью, утвержденный от 19.12.2019 г. № 523</a:t>
              </a:r>
              <a:endParaRPr lang="ru-RU" sz="16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3" name="Picture 2" descr="ÐÐ°ÑÑÐ¸Ð½ÐºÐ¸ Ð¿Ð¾ Ð·Ð°Ð¿ÑÐ¾ÑÑ ÐÐ ÐÐÐÐÐ¢ÐÐ¦ÐÐ Ð¡ Ð§ÐÐÐÐÐÐ§ÐÐÐÐ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40" y="3905665"/>
            <a:ext cx="1009650" cy="157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9073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9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914" y="2167241"/>
            <a:ext cx="1327743" cy="1333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850" y="214291"/>
            <a:ext cx="8569325" cy="134250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Нормативные правовые акты, определяющие требования к проведению лицензионного контроля</a:t>
            </a:r>
          </a:p>
          <a:p>
            <a:pPr marL="0" indent="0" algn="ctr">
              <a:buFont typeface="Arial" charset="0"/>
              <a:buNone/>
              <a:defRPr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69374669"/>
              </p:ext>
            </p:extLst>
          </p:nvPr>
        </p:nvGraphicFramePr>
        <p:xfrm>
          <a:off x="142844" y="1124744"/>
          <a:ext cx="8858312" cy="5304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145011" y="6119052"/>
            <a:ext cx="8858312" cy="62068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Тувобрнадзора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раздел лицензирование ОД – Нормативно-правовые акты -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://tuvobrnadzor.rtyva.ru/index.php/napravleniya-deyatelnosti/litsenzirovanie-obrazovatelnoj-deyatelnosti/178-normativno-pravovye-akty-2</a:t>
            </a:r>
            <a:endParaRPr lang="ru-RU" sz="105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7257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8"/>
          <p:cNvSpPr>
            <a:spLocks noChangeArrowheads="1"/>
          </p:cNvSpPr>
          <p:nvPr/>
        </p:nvSpPr>
        <p:spPr bwMode="auto">
          <a:xfrm>
            <a:off x="1438275" y="3417888"/>
            <a:ext cx="7267575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altLang="ru-RU" b="0">
                <a:solidFill>
                  <a:srgbClr val="2B5681"/>
                </a:solidFill>
              </a:rPr>
              <a:t> </a:t>
            </a:r>
          </a:p>
        </p:txBody>
      </p:sp>
      <p:sp>
        <p:nvSpPr>
          <p:cNvPr id="97290" name="Rectangle 10"/>
          <p:cNvSpPr>
            <a:spLocks noChangeArrowheads="1"/>
          </p:cNvSpPr>
          <p:nvPr/>
        </p:nvSpPr>
        <p:spPr bwMode="auto">
          <a:xfrm>
            <a:off x="1798638" y="-71438"/>
            <a:ext cx="6478587" cy="1079501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/>
          <a:p>
            <a:pPr algn="ctr" eaLnBrk="0" hangingPunct="0">
              <a:defRPr/>
            </a:pPr>
            <a:endParaRPr lang="ru-RU" sz="2800" b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8567941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528" y="3501008"/>
            <a:ext cx="1828959" cy="165215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14571" y="3604648"/>
            <a:ext cx="1091279" cy="1444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0953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559900"/>
            <a:ext cx="2659063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935153"/>
              </p:ext>
            </p:extLst>
          </p:nvPr>
        </p:nvGraphicFramePr>
        <p:xfrm>
          <a:off x="251520" y="1052736"/>
          <a:ext cx="8717146" cy="4735597"/>
        </p:xfrm>
        <a:graphic>
          <a:graphicData uri="http://schemas.openxmlformats.org/drawingml/2006/table">
            <a:tbl>
              <a:tblPr/>
              <a:tblGrid>
                <a:gridCol w="8717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83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осуществление </a:t>
                      </a:r>
                      <a:r>
                        <a:rPr lang="ru-RU" sz="2000" b="0" i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образовательной  деятельности по адресам, не </a:t>
                      </a: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указанным в приложении к лицензии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2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обучающиеся не в полном объеме обеспечены учебниками, учебными пособиями по отдельным учебным предметам </a:t>
                      </a:r>
                    </a:p>
                  </a:txBody>
                  <a:tcPr marL="63500" marR="63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03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2000" b="0" i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привлечение к педагогической деятельности лиц, не имеющих среднего или высшего профессионального образования и не отвечающих квалификационным требованиям, указанным в квалификационном справочнике, </a:t>
                      </a: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профессиональном стандарте, ФГОС</a:t>
                      </a:r>
                      <a:r>
                        <a:rPr lang="ru-RU" sz="20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СПО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2000" b="0" i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отсутствие положительного заключения </a:t>
                      </a:r>
                      <a:r>
                        <a:rPr lang="ru-RU" sz="2000" b="0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Роспотребнадзора</a:t>
                      </a: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0" i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 реализуемые программы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108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материально-техническая база не обеспечивает проведение всех видов лабораторных работ и практических занятий в соответствии с требованиями ФГОС</a:t>
                      </a:r>
                    </a:p>
                  </a:txBody>
                  <a:tcPr marL="63500" marR="63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739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отсутствие заключения </a:t>
                      </a:r>
                      <a:r>
                        <a:rPr lang="ru-RU" sz="2000" b="0" i="1" dirty="0" err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Госпожнадзора</a:t>
                      </a: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 соответствии объекта защиты требованиям пожарной безопасности</a:t>
                      </a:r>
                      <a:endParaRPr lang="ru-RU" sz="2000" b="0" i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93716" y="332656"/>
            <a:ext cx="6871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Типичные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нарушения по результатам проверок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7257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1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447" y="324060"/>
            <a:ext cx="1944911" cy="15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850" y="214291"/>
            <a:ext cx="8569325" cy="598331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243456"/>
            <a:ext cx="6696744" cy="17453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ПРИВЕДЕНИЯ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С </a:t>
            </a:r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29 декабря 2012 года № 273-ФЗ,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04.05.2011 г. № 99-ФЗ,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ПРФ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18 сентября 2020 г. № 1490,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ПРФ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18.11.2013 г. № 1039,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25 марта 2020 г. № 391,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30 марта 2020 г. № 427,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Минобрнауки РФ от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29.10.2014 г. № 1398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2832988"/>
            <a:ext cx="4194513" cy="35238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МОУО направлено по СЭД письмо от 30.12.2020 г. № 11874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ЛИЦЕНЗИИ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осуществление образовательной деятельности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РЕОРГАНИЗОВАННЫХ ОО в форме присоединения,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лицензии у присоединяемого юридического лица, подлежат ОБЯЗАТЕЛЬНОМУ ПЕРЕОФОРМЛЕНИЮ лицензии на осуществление образовательной деятельности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03885" y="2720247"/>
            <a:ext cx="4214842" cy="36722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МОУО направлено по СЭД письмо от 29.12.2020 г. № 11866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ЛИЦЕНЗИЙ на осуществление образовательной деятельности и СВИДЕТЕЛЬСТВ о государственной аккредитации НЕОБХОДИМО ПЕРЕОФОРМИТЬ данные документы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ОБЯЗАТЕЛЬНОМ ПОРЯДКЕ 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2339752" y="2018005"/>
            <a:ext cx="500066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911306" y="1997353"/>
            <a:ext cx="42862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6559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7" descr="ÐÐ°ÑÑÐ¸Ð½ÐºÐ¸ Ð¿Ð¾ Ð·Ð°Ð¿ÑÐ¾ÑÑ ÐÐ ÐÐÐÐÐ¢ÐÐ¦ÐÐ Ð¡ Ð§ÐÐÐÐÐÐ§ÐÐÐÐ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3" y="424264"/>
            <a:ext cx="1654974" cy="1229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850" y="214291"/>
            <a:ext cx="8569325" cy="598331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51720" y="252678"/>
            <a:ext cx="5500726" cy="10001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График переоформления лицензий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2021 году 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4147500" y="1252810"/>
            <a:ext cx="280484" cy="3635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153539"/>
              </p:ext>
            </p:extLst>
          </p:nvPr>
        </p:nvGraphicFramePr>
        <p:xfrm>
          <a:off x="539552" y="1616386"/>
          <a:ext cx="7632850" cy="504649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82350">
                  <a:extLst>
                    <a:ext uri="{9D8B030D-6E8A-4147-A177-3AD203B41FA5}">
                      <a16:colId xmlns:a16="http://schemas.microsoft.com/office/drawing/2014/main" val="51435229"/>
                    </a:ext>
                  </a:extLst>
                </a:gridCol>
                <a:gridCol w="969021">
                  <a:extLst>
                    <a:ext uri="{9D8B030D-6E8A-4147-A177-3AD203B41FA5}">
                      <a16:colId xmlns:a16="http://schemas.microsoft.com/office/drawing/2014/main" val="2620310117"/>
                    </a:ext>
                  </a:extLst>
                </a:gridCol>
                <a:gridCol w="969021">
                  <a:extLst>
                    <a:ext uri="{9D8B030D-6E8A-4147-A177-3AD203B41FA5}">
                      <a16:colId xmlns:a16="http://schemas.microsoft.com/office/drawing/2014/main" val="3870816063"/>
                    </a:ext>
                  </a:extLst>
                </a:gridCol>
                <a:gridCol w="969021">
                  <a:extLst>
                    <a:ext uri="{9D8B030D-6E8A-4147-A177-3AD203B41FA5}">
                      <a16:colId xmlns:a16="http://schemas.microsoft.com/office/drawing/2014/main" val="1037524021"/>
                    </a:ext>
                  </a:extLst>
                </a:gridCol>
                <a:gridCol w="969021">
                  <a:extLst>
                    <a:ext uri="{9D8B030D-6E8A-4147-A177-3AD203B41FA5}">
                      <a16:colId xmlns:a16="http://schemas.microsoft.com/office/drawing/2014/main" val="2563618918"/>
                    </a:ext>
                  </a:extLst>
                </a:gridCol>
                <a:gridCol w="969021">
                  <a:extLst>
                    <a:ext uri="{9D8B030D-6E8A-4147-A177-3AD203B41FA5}">
                      <a16:colId xmlns:a16="http://schemas.microsoft.com/office/drawing/2014/main" val="1712701115"/>
                    </a:ext>
                  </a:extLst>
                </a:gridCol>
                <a:gridCol w="965406">
                  <a:extLst>
                    <a:ext uri="{9D8B030D-6E8A-4147-A177-3AD203B41FA5}">
                      <a16:colId xmlns:a16="http://schemas.microsoft.com/office/drawing/2014/main" val="1521337978"/>
                    </a:ext>
                  </a:extLst>
                </a:gridCol>
                <a:gridCol w="639989">
                  <a:extLst>
                    <a:ext uri="{9D8B030D-6E8A-4147-A177-3AD203B41FA5}">
                      <a16:colId xmlns:a16="http://schemas.microsoft.com/office/drawing/2014/main" val="439577640"/>
                    </a:ext>
                  </a:extLst>
                </a:gridCol>
              </a:tblGrid>
              <a:tr h="352186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согласно письму от 29.12.2020 г. № 11866</a:t>
                      </a:r>
                      <a:endParaRPr lang="ru-RU" sz="1600" b="0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3450605757"/>
                  </a:ext>
                </a:extLst>
              </a:tr>
              <a:tr h="2772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extLst>
                  <a:ext uri="{0D108BD9-81ED-4DB2-BD59-A6C34878D82A}">
                    <a16:rowId xmlns:a16="http://schemas.microsoft.com/office/drawing/2014/main" val="1912072933"/>
                  </a:ext>
                </a:extLst>
              </a:tr>
              <a:tr h="1948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</a:t>
                      </a: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евраль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Бай-Тайгинский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Монгун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-Тайгинский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extLst>
                  <a:ext uri="{0D108BD9-81ED-4DB2-BD59-A6C34878D82A}">
                    <a16:rowId xmlns:a16="http://schemas.microsoft.com/office/drawing/2014/main" val="3915403661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1086804526"/>
                  </a:ext>
                </a:extLst>
              </a:tr>
              <a:tr h="19482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Барун-Хемчикский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Дзун-Хемчикский кожуун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extLst>
                  <a:ext uri="{0D108BD9-81ED-4DB2-BD59-A6C34878D82A}">
                    <a16:rowId xmlns:a16="http://schemas.microsoft.com/office/drawing/2014/main" val="2828251523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542876815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Эрзинский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Тере-Хольский кожуун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3278515455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1372504224"/>
                  </a:ext>
                </a:extLst>
              </a:tr>
              <a:tr h="19482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Каа-Хемский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extLst>
                  <a:ext uri="{0D108BD9-81ED-4DB2-BD59-A6C34878D82A}">
                    <a16:rowId xmlns:a16="http://schemas.microsoft.com/office/drawing/2014/main" val="1180372949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3501201979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Сут-Хольский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3069637124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34895073"/>
                  </a:ext>
                </a:extLst>
              </a:tr>
              <a:tr h="19482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Овюрский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extLst>
                  <a:ext uri="{0D108BD9-81ED-4DB2-BD59-A6C34878D82A}">
                    <a16:rowId xmlns:a16="http://schemas.microsoft.com/office/drawing/2014/main" val="1295853942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638400134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Пий-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Хемский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Чаа-Хольский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1439782213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3104904944"/>
                  </a:ext>
                </a:extLst>
              </a:tr>
              <a:tr h="1948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юнь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Тандынский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Тоджинский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extLst>
                  <a:ext uri="{0D108BD9-81ED-4DB2-BD59-A6C34878D82A}">
                    <a16:rowId xmlns:a16="http://schemas.microsoft.com/office/drawing/2014/main" val="3759283434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4092562831"/>
                  </a:ext>
                </a:extLst>
              </a:tr>
              <a:tr h="19482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Тес-Хемский кожуун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Улуг-Хемский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кожуун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extLst>
                  <a:ext uri="{0D108BD9-81ED-4DB2-BD59-A6C34878D82A}">
                    <a16:rowId xmlns:a16="http://schemas.microsoft.com/office/drawing/2014/main" val="974758347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2077804796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Ак-Довурак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2681262211"/>
                  </a:ext>
                </a:extLst>
              </a:tr>
              <a:tr h="194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93" marR="7493" marT="7493" marB="0" anchor="b"/>
                </a:tc>
                <a:extLst>
                  <a:ext uri="{0D108BD9-81ED-4DB2-BD59-A6C34878D82A}">
                    <a16:rowId xmlns:a16="http://schemas.microsoft.com/office/drawing/2014/main" val="2017086304"/>
                  </a:ext>
                </a:extLst>
              </a:tr>
            </a:tbl>
          </a:graphicData>
        </a:graphic>
      </p:graphicFrame>
      <p:pic>
        <p:nvPicPr>
          <p:cNvPr id="6" name="Picture 16" descr="ÐÐ°ÑÑÐ¸Ð½ÐºÐ¸ Ð¿Ð¾ Ð·Ð°Ð¿ÑÐ¾ÑÑ ÐÐ ÐÐÐÐÐ¢ÐÐ¦ÐÐ Ð¡ Ð§ÐÐÐÐÐÐ§ÐÐÐÐ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23" y="288657"/>
            <a:ext cx="1276741" cy="124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770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2060575"/>
            <a:ext cx="8423275" cy="180047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5300" b="1" i="1" dirty="0" smtClean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  <a:t>СПАСИБО ЗА ВНИМАНИЕ!</a:t>
            </a:r>
            <a:r>
              <a:rPr lang="ru-RU" sz="32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endParaRPr lang="ru-RU" sz="2800" dirty="0" smtClean="0">
              <a:solidFill>
                <a:schemeClr val="tx1"/>
              </a:solidFill>
            </a:endParaRPr>
          </a:p>
        </p:txBody>
      </p:sp>
      <p:pic>
        <p:nvPicPr>
          <p:cNvPr id="6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0" y="0"/>
            <a:ext cx="9144000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7"/>
          <p:cNvSpPr>
            <a:spLocks noChangeArrowheads="1"/>
          </p:cNvSpPr>
          <p:nvPr/>
        </p:nvSpPr>
        <p:spPr bwMode="auto">
          <a:xfrm>
            <a:off x="1187624" y="373856"/>
            <a:ext cx="746202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контроля и надзора в сфере </a:t>
            </a:r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образования, лицензирования и государственной аккредитации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8"/>
          <p:cNvSpPr>
            <a:spLocks noChangeArrowheads="1"/>
          </p:cNvSpPr>
          <p:nvPr/>
        </p:nvSpPr>
        <p:spPr bwMode="auto">
          <a:xfrm>
            <a:off x="1763688" y="33337"/>
            <a:ext cx="61003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</a:t>
            </a:r>
          </a:p>
        </p:txBody>
      </p:sp>
      <p:pic>
        <p:nvPicPr>
          <p:cNvPr id="9" name="Picture 20" descr="ÐÐ°ÑÑÐ¸Ð½ÐºÐ¸ Ð¿Ð¾ Ð·Ð°Ð¿ÑÐ¾ÑÑ ÐÐ ÐÐÐÐÐ¢ÐÐ¦ÐÐ Ð¡ Ð§ÐÐÐÐÐÐ§ÐÐÐÐ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860494"/>
            <a:ext cx="3313112" cy="213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56968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</TotalTime>
  <Words>992</Words>
  <Application>Microsoft Office PowerPoint</Application>
  <PresentationFormat>Экран (4:3)</PresentationFormat>
  <Paragraphs>192</Paragraphs>
  <Slides>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Segoe UI</vt:lpstr>
      <vt:lpstr>Tahoma</vt:lpstr>
      <vt:lpstr>Times New Roman</vt:lpstr>
      <vt:lpstr>Wingdings</vt:lpstr>
      <vt:lpstr>Тема Office</vt:lpstr>
      <vt:lpstr>       Лицензирование  и лицензионный контроль.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СПАСИБО ЗА ВНИМАНИЕ!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некоторых результатах  контрольно-надзорной деятельности за 2015-2016 учебный год и задачах на 2016-2017 учебный год</dc:title>
  <dc:creator>Сальникова Н.В.</dc:creator>
  <cp:lastModifiedBy>Пользователь</cp:lastModifiedBy>
  <cp:revision>126</cp:revision>
  <cp:lastPrinted>2019-11-01T03:33:22Z</cp:lastPrinted>
  <dcterms:created xsi:type="dcterms:W3CDTF">2016-06-24T09:38:03Z</dcterms:created>
  <dcterms:modified xsi:type="dcterms:W3CDTF">2021-01-21T02:43:26Z</dcterms:modified>
</cp:coreProperties>
</file>