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1"/>
  </p:notesMasterIdLst>
  <p:sldIdLst>
    <p:sldId id="295" r:id="rId2"/>
    <p:sldId id="288" r:id="rId3"/>
    <p:sldId id="28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85" r:id="rId14"/>
    <p:sldId id="28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90" r:id="rId26"/>
    <p:sldId id="291" r:id="rId27"/>
    <p:sldId id="292" r:id="rId28"/>
    <p:sldId id="293" r:id="rId29"/>
    <p:sldId id="294" r:id="rId3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3" autoAdjust="0"/>
  </p:normalViewPr>
  <p:slideViewPr>
    <p:cSldViewPr snapToGrid="0">
      <p:cViewPr>
        <p:scale>
          <a:sx n="78" d="100"/>
          <a:sy n="78" d="100"/>
        </p:scale>
        <p:origin x="-9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595C9-B6ED-48A5-B766-1209EDF75F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2942AE-71CA-4715-81C6-7CE645AE16F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i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Федеральный закон от 26.12.2008 г. №294-ФЗ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</a:r>
          <a:endParaRPr lang="ru-RU" sz="1900" dirty="0">
            <a:latin typeface="+mn-lt"/>
          </a:endParaRPr>
        </a:p>
      </dgm:t>
    </dgm:pt>
    <dgm:pt modelId="{DE48F0E6-221F-4FBF-9E83-86A3596C28D3}" type="parTrans" cxnId="{84F540E8-EF79-4209-A7C3-6FF4C5B19B42}">
      <dgm:prSet/>
      <dgm:spPr/>
      <dgm:t>
        <a:bodyPr/>
        <a:lstStyle/>
        <a:p>
          <a:endParaRPr lang="ru-RU"/>
        </a:p>
      </dgm:t>
    </dgm:pt>
    <dgm:pt modelId="{471B3322-76D2-4F41-BF7E-B99DD1B4149E}" type="sibTrans" cxnId="{84F540E8-EF79-4209-A7C3-6FF4C5B19B42}">
      <dgm:prSet/>
      <dgm:spPr/>
      <dgm:t>
        <a:bodyPr/>
        <a:lstStyle/>
        <a:p>
          <a:endParaRPr lang="ru-RU"/>
        </a:p>
      </dgm:t>
    </dgm:pt>
    <dgm:pt modelId="{43C64AC3-9CE4-4C2A-A567-4C016EBD9ABA}" type="asst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900" b="1" i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Федеральный закон от 04.05.2011 г. № 99-ФЗ «О лицензировании отдельных видов деятельности»</a:t>
          </a:r>
          <a:endParaRPr lang="ru-RU" sz="1900" dirty="0">
            <a:solidFill>
              <a:schemeClr val="tx1"/>
            </a:solidFill>
            <a:latin typeface="+mn-lt"/>
          </a:endParaRPr>
        </a:p>
      </dgm:t>
    </dgm:pt>
    <dgm:pt modelId="{1807A98A-8B97-47DF-AD9C-0828D744C6B6}" type="parTrans" cxnId="{E24D4380-EE0B-4057-BFA8-A04885C4A80F}">
      <dgm:prSet/>
      <dgm:spPr/>
      <dgm:t>
        <a:bodyPr/>
        <a:lstStyle/>
        <a:p>
          <a:endParaRPr lang="ru-RU"/>
        </a:p>
      </dgm:t>
    </dgm:pt>
    <dgm:pt modelId="{37DCDD2A-C6A5-4652-9353-C6C005057304}" type="sibTrans" cxnId="{E24D4380-EE0B-4057-BFA8-A04885C4A80F}">
      <dgm:prSet/>
      <dgm:spPr/>
      <dgm:t>
        <a:bodyPr/>
        <a:lstStyle/>
        <a:p>
          <a:endParaRPr lang="ru-RU"/>
        </a:p>
      </dgm:t>
    </dgm:pt>
    <dgm:pt modelId="{E219659E-52E3-4AF2-AB76-F596015FB5E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1800" b="1" u="none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Постановление Правительства РФ от 28. 10 2013 г. №966 «О лицензировании образовательной деятельности</a:t>
          </a:r>
          <a:r>
            <a:rPr lang="ru-RU" sz="2000" b="1" u="none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»   </a:t>
          </a:r>
          <a:endParaRPr lang="ru-RU" sz="2000" b="1" u="none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4C5A24A-B2E5-413F-95ED-E690238F231E}" type="parTrans" cxnId="{209FDC0D-49F9-454E-B3AC-DA4A80A7EE26}">
      <dgm:prSet/>
      <dgm:spPr/>
      <dgm:t>
        <a:bodyPr/>
        <a:lstStyle/>
        <a:p>
          <a:endParaRPr lang="ru-RU"/>
        </a:p>
      </dgm:t>
    </dgm:pt>
    <dgm:pt modelId="{30F836EB-C397-45B2-A48D-20EBFB7F0182}" type="sibTrans" cxnId="{209FDC0D-49F9-454E-B3AC-DA4A80A7EE26}">
      <dgm:prSet/>
      <dgm:spPr/>
      <dgm:t>
        <a:bodyPr/>
        <a:lstStyle/>
        <a:p>
          <a:endParaRPr lang="ru-RU"/>
        </a:p>
      </dgm:t>
    </dgm:pt>
    <dgm:pt modelId="{03E3D3CA-BDBF-46EB-A7BE-8140941D7C2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Приказ </a:t>
          </a:r>
          <a:r>
            <a:rPr lang="ru-RU" sz="1600" b="1" i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Минобрнауки</a:t>
          </a:r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России от 17.03.2015 г. № 244</a:t>
          </a:r>
          <a:r>
            <a:rPr lang="ru-RU" sz="1300" b="0" i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 </a:t>
          </a:r>
          <a:r>
            <a:rPr lang="ru-RU" sz="1200" b="0" i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"Об утверждении Административного регламента предоставления органами государственной власти субъектов Российской Федерации, осуществляющими переданные полномочия Российской Федерации в сфере образования, государственной услуги по лицензированию образовательной деятельности</a:t>
          </a:r>
          <a:r>
            <a:rPr lang="ru-RU" sz="1300" b="0" i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"</a:t>
          </a:r>
          <a:endParaRPr lang="ru-RU" sz="13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EB70E09-F1FF-44C0-BBDA-7F9711389BF3}" type="parTrans" cxnId="{0BD0C136-F699-491F-A10D-0C895B1F5187}">
      <dgm:prSet/>
      <dgm:spPr/>
      <dgm:t>
        <a:bodyPr/>
        <a:lstStyle/>
        <a:p>
          <a:endParaRPr lang="ru-RU"/>
        </a:p>
      </dgm:t>
    </dgm:pt>
    <dgm:pt modelId="{CF591C1B-04FC-4178-869B-A4085B982375}" type="sibTrans" cxnId="{0BD0C136-F699-491F-A10D-0C895B1F5187}">
      <dgm:prSet/>
      <dgm:spPr/>
      <dgm:t>
        <a:bodyPr/>
        <a:lstStyle/>
        <a:p>
          <a:endParaRPr lang="ru-RU"/>
        </a:p>
      </dgm:t>
    </dgm:pt>
    <dgm:pt modelId="{2D6F2902-F6EA-4182-B337-6D8388B26728}" type="pres">
      <dgm:prSet presAssocID="{F72595C9-B6ED-48A5-B766-1209EDF75F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5CF416-95F6-4C4B-A488-9FFF519274B2}" type="pres">
      <dgm:prSet presAssocID="{F72942AE-71CA-4715-81C6-7CE645AE16FC}" presName="hierRoot1" presStyleCnt="0">
        <dgm:presLayoutVars>
          <dgm:hierBranch val="init"/>
        </dgm:presLayoutVars>
      </dgm:prSet>
      <dgm:spPr/>
    </dgm:pt>
    <dgm:pt modelId="{6AF9EAC3-5E58-4B2F-BD39-8471BEE906D7}" type="pres">
      <dgm:prSet presAssocID="{F72942AE-71CA-4715-81C6-7CE645AE16FC}" presName="rootComposite1" presStyleCnt="0"/>
      <dgm:spPr/>
    </dgm:pt>
    <dgm:pt modelId="{D2085E57-4217-483E-8720-C4BB3194577A}" type="pres">
      <dgm:prSet presAssocID="{F72942AE-71CA-4715-81C6-7CE645AE16FC}" presName="rootText1" presStyleLbl="node0" presStyleIdx="0" presStyleCnt="1" custScaleX="789018" custScaleY="191907" custLinFactNeighborX="-5619" custLinFactNeighborY="-2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47AC31-DE37-4C90-9811-43B44A6E6387}" type="pres">
      <dgm:prSet presAssocID="{F72942AE-71CA-4715-81C6-7CE645AE16F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53F26A-61E5-4ECE-8EAD-04BC5593BCBD}" type="pres">
      <dgm:prSet presAssocID="{F72942AE-71CA-4715-81C6-7CE645AE16FC}" presName="hierChild2" presStyleCnt="0"/>
      <dgm:spPr/>
    </dgm:pt>
    <dgm:pt modelId="{9FCBEE73-717D-4798-BF32-896884FBB743}" type="pres">
      <dgm:prSet presAssocID="{64C5A24A-B2E5-413F-95ED-E690238F231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BD5C1FA-8969-45E5-B4B3-A12520D8B128}" type="pres">
      <dgm:prSet presAssocID="{E219659E-52E3-4AF2-AB76-F596015FB5EA}" presName="hierRoot2" presStyleCnt="0">
        <dgm:presLayoutVars>
          <dgm:hierBranch val="init"/>
        </dgm:presLayoutVars>
      </dgm:prSet>
      <dgm:spPr/>
    </dgm:pt>
    <dgm:pt modelId="{14344B23-ADDD-471D-ABAB-1898349C5DBD}" type="pres">
      <dgm:prSet presAssocID="{E219659E-52E3-4AF2-AB76-F596015FB5EA}" presName="rootComposite" presStyleCnt="0"/>
      <dgm:spPr/>
    </dgm:pt>
    <dgm:pt modelId="{8CDDA7DA-0821-4385-BE26-530074A205AF}" type="pres">
      <dgm:prSet presAssocID="{E219659E-52E3-4AF2-AB76-F596015FB5EA}" presName="rootText" presStyleLbl="node2" presStyleIdx="0" presStyleCnt="2" custScaleX="281008" custScaleY="396856" custLinFactNeighborX="-9553" custLinFactNeighborY="-14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F8BA1C-D79D-404A-95CE-6DCF000BD10F}" type="pres">
      <dgm:prSet presAssocID="{E219659E-52E3-4AF2-AB76-F596015FB5EA}" presName="rootConnector" presStyleLbl="node2" presStyleIdx="0" presStyleCnt="2"/>
      <dgm:spPr/>
      <dgm:t>
        <a:bodyPr/>
        <a:lstStyle/>
        <a:p>
          <a:endParaRPr lang="ru-RU"/>
        </a:p>
      </dgm:t>
    </dgm:pt>
    <dgm:pt modelId="{4758CFD9-02A5-47B8-B2BD-916BAAF277FC}" type="pres">
      <dgm:prSet presAssocID="{E219659E-52E3-4AF2-AB76-F596015FB5EA}" presName="hierChild4" presStyleCnt="0"/>
      <dgm:spPr/>
    </dgm:pt>
    <dgm:pt modelId="{36ADD4C4-2FF6-4C0B-8471-4FA3CB83A59B}" type="pres">
      <dgm:prSet presAssocID="{E219659E-52E3-4AF2-AB76-F596015FB5EA}" presName="hierChild5" presStyleCnt="0"/>
      <dgm:spPr/>
    </dgm:pt>
    <dgm:pt modelId="{EB685D5E-B8F3-411A-981B-F93D04F000C7}" type="pres">
      <dgm:prSet presAssocID="{5EB70E09-F1FF-44C0-BBDA-7F9711389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E332847-D3AC-4800-8BE0-76CF21456737}" type="pres">
      <dgm:prSet presAssocID="{03E3D3CA-BDBF-46EB-A7BE-8140941D7C25}" presName="hierRoot2" presStyleCnt="0">
        <dgm:presLayoutVars>
          <dgm:hierBranch val="init"/>
        </dgm:presLayoutVars>
      </dgm:prSet>
      <dgm:spPr/>
    </dgm:pt>
    <dgm:pt modelId="{902D3759-D807-4314-BF36-DBD1509F18E4}" type="pres">
      <dgm:prSet presAssocID="{03E3D3CA-BDBF-46EB-A7BE-8140941D7C25}" presName="rootComposite" presStyleCnt="0"/>
      <dgm:spPr/>
    </dgm:pt>
    <dgm:pt modelId="{76CD7596-17AC-4DC8-8604-2B5E1A1C84AC}" type="pres">
      <dgm:prSet presAssocID="{03E3D3CA-BDBF-46EB-A7BE-8140941D7C25}" presName="rootText" presStyleLbl="node2" presStyleIdx="1" presStyleCnt="2" custScaleX="393339" custScaleY="363278" custLinFactNeighborX="-1275" custLinFactNeighborY="-100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981778-3A1F-4F5F-8305-7A97A950496C}" type="pres">
      <dgm:prSet presAssocID="{03E3D3CA-BDBF-46EB-A7BE-8140941D7C25}" presName="rootConnector" presStyleLbl="node2" presStyleIdx="1" presStyleCnt="2"/>
      <dgm:spPr/>
      <dgm:t>
        <a:bodyPr/>
        <a:lstStyle/>
        <a:p>
          <a:endParaRPr lang="ru-RU"/>
        </a:p>
      </dgm:t>
    </dgm:pt>
    <dgm:pt modelId="{765A9D6C-C125-459F-9153-E87668967F85}" type="pres">
      <dgm:prSet presAssocID="{03E3D3CA-BDBF-46EB-A7BE-8140941D7C25}" presName="hierChild4" presStyleCnt="0"/>
      <dgm:spPr/>
    </dgm:pt>
    <dgm:pt modelId="{494AFD6E-28A3-4747-BD5B-1317732AF626}" type="pres">
      <dgm:prSet presAssocID="{03E3D3CA-BDBF-46EB-A7BE-8140941D7C25}" presName="hierChild5" presStyleCnt="0"/>
      <dgm:spPr/>
    </dgm:pt>
    <dgm:pt modelId="{3DB87971-34D3-463B-85BD-956CF92BC9C8}" type="pres">
      <dgm:prSet presAssocID="{F72942AE-71CA-4715-81C6-7CE645AE16FC}" presName="hierChild3" presStyleCnt="0"/>
      <dgm:spPr/>
    </dgm:pt>
    <dgm:pt modelId="{C325F0F2-16AE-4905-846E-E0A5DBFDF7F8}" type="pres">
      <dgm:prSet presAssocID="{1807A98A-8B97-47DF-AD9C-0828D744C6B6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3A9789E3-95A3-496F-A180-F46A5D329DD6}" type="pres">
      <dgm:prSet presAssocID="{43C64AC3-9CE4-4C2A-A567-4C016EBD9ABA}" presName="hierRoot3" presStyleCnt="0">
        <dgm:presLayoutVars>
          <dgm:hierBranch val="init"/>
        </dgm:presLayoutVars>
      </dgm:prSet>
      <dgm:spPr/>
    </dgm:pt>
    <dgm:pt modelId="{D7E6E6F3-B071-481C-A86E-65DF17541805}" type="pres">
      <dgm:prSet presAssocID="{43C64AC3-9CE4-4C2A-A567-4C016EBD9ABA}" presName="rootComposite3" presStyleCnt="0"/>
      <dgm:spPr/>
    </dgm:pt>
    <dgm:pt modelId="{086C5550-C383-467D-82C1-69DAAE930D0F}" type="pres">
      <dgm:prSet presAssocID="{43C64AC3-9CE4-4C2A-A567-4C016EBD9ABA}" presName="rootText3" presStyleLbl="asst1" presStyleIdx="0" presStyleCnt="1" custScaleX="363652" custScaleY="147745" custLinFactNeighborX="-76" custLinFactNeighborY="-15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F2730B-8C17-4848-B970-DDBBF680E01C}" type="pres">
      <dgm:prSet presAssocID="{43C64AC3-9CE4-4C2A-A567-4C016EBD9ABA}" presName="rootConnector3" presStyleLbl="asst1" presStyleIdx="0" presStyleCnt="1"/>
      <dgm:spPr/>
      <dgm:t>
        <a:bodyPr/>
        <a:lstStyle/>
        <a:p>
          <a:endParaRPr lang="ru-RU"/>
        </a:p>
      </dgm:t>
    </dgm:pt>
    <dgm:pt modelId="{78CD58AF-8311-44E9-BE2D-D9ADE96A3645}" type="pres">
      <dgm:prSet presAssocID="{43C64AC3-9CE4-4C2A-A567-4C016EBD9ABA}" presName="hierChild6" presStyleCnt="0"/>
      <dgm:spPr/>
    </dgm:pt>
    <dgm:pt modelId="{AC552577-B42D-4228-BB68-12182A87EAD4}" type="pres">
      <dgm:prSet presAssocID="{43C64AC3-9CE4-4C2A-A567-4C016EBD9ABA}" presName="hierChild7" presStyleCnt="0"/>
      <dgm:spPr/>
    </dgm:pt>
  </dgm:ptLst>
  <dgm:cxnLst>
    <dgm:cxn modelId="{CB9E5167-B6D7-4860-A61F-7C71AE89CE4E}" type="presOf" srcId="{F72942AE-71CA-4715-81C6-7CE645AE16FC}" destId="{E647AC31-DE37-4C90-9811-43B44A6E6387}" srcOrd="1" destOrd="0" presId="urn:microsoft.com/office/officeart/2005/8/layout/orgChart1"/>
    <dgm:cxn modelId="{962B00C0-60E2-477B-ABA7-A93FDDCC453C}" type="presOf" srcId="{64C5A24A-B2E5-413F-95ED-E690238F231E}" destId="{9FCBEE73-717D-4798-BF32-896884FBB743}" srcOrd="0" destOrd="0" presId="urn:microsoft.com/office/officeart/2005/8/layout/orgChart1"/>
    <dgm:cxn modelId="{EE3ACCC6-C61A-469F-8D32-499A86D77CB4}" type="presOf" srcId="{03E3D3CA-BDBF-46EB-A7BE-8140941D7C25}" destId="{76CD7596-17AC-4DC8-8604-2B5E1A1C84AC}" srcOrd="0" destOrd="0" presId="urn:microsoft.com/office/officeart/2005/8/layout/orgChart1"/>
    <dgm:cxn modelId="{84F540E8-EF79-4209-A7C3-6FF4C5B19B42}" srcId="{F72595C9-B6ED-48A5-B766-1209EDF75F8D}" destId="{F72942AE-71CA-4715-81C6-7CE645AE16FC}" srcOrd="0" destOrd="0" parTransId="{DE48F0E6-221F-4FBF-9E83-86A3596C28D3}" sibTransId="{471B3322-76D2-4F41-BF7E-B99DD1B4149E}"/>
    <dgm:cxn modelId="{E24D4380-EE0B-4057-BFA8-A04885C4A80F}" srcId="{F72942AE-71CA-4715-81C6-7CE645AE16FC}" destId="{43C64AC3-9CE4-4C2A-A567-4C016EBD9ABA}" srcOrd="0" destOrd="0" parTransId="{1807A98A-8B97-47DF-AD9C-0828D744C6B6}" sibTransId="{37DCDD2A-C6A5-4652-9353-C6C005057304}"/>
    <dgm:cxn modelId="{CD47154E-2CCF-44B6-9F55-1A41EBFFCCF4}" type="presOf" srcId="{43C64AC3-9CE4-4C2A-A567-4C016EBD9ABA}" destId="{3CF2730B-8C17-4848-B970-DDBBF680E01C}" srcOrd="1" destOrd="0" presId="urn:microsoft.com/office/officeart/2005/8/layout/orgChart1"/>
    <dgm:cxn modelId="{209FDC0D-49F9-454E-B3AC-DA4A80A7EE26}" srcId="{F72942AE-71CA-4715-81C6-7CE645AE16FC}" destId="{E219659E-52E3-4AF2-AB76-F596015FB5EA}" srcOrd="1" destOrd="0" parTransId="{64C5A24A-B2E5-413F-95ED-E690238F231E}" sibTransId="{30F836EB-C397-45B2-A48D-20EBFB7F0182}"/>
    <dgm:cxn modelId="{0BD0C136-F699-491F-A10D-0C895B1F5187}" srcId="{F72942AE-71CA-4715-81C6-7CE645AE16FC}" destId="{03E3D3CA-BDBF-46EB-A7BE-8140941D7C25}" srcOrd="2" destOrd="0" parTransId="{5EB70E09-F1FF-44C0-BBDA-7F9711389BF3}" sibTransId="{CF591C1B-04FC-4178-869B-A4085B982375}"/>
    <dgm:cxn modelId="{5BD25FC0-8750-46F1-A217-5F48162D0DE5}" type="presOf" srcId="{E219659E-52E3-4AF2-AB76-F596015FB5EA}" destId="{8CDDA7DA-0821-4385-BE26-530074A205AF}" srcOrd="0" destOrd="0" presId="urn:microsoft.com/office/officeart/2005/8/layout/orgChart1"/>
    <dgm:cxn modelId="{BA74B6AC-7850-433A-8516-8CFF80CFB751}" type="presOf" srcId="{E219659E-52E3-4AF2-AB76-F596015FB5EA}" destId="{1BF8BA1C-D79D-404A-95CE-6DCF000BD10F}" srcOrd="1" destOrd="0" presId="urn:microsoft.com/office/officeart/2005/8/layout/orgChart1"/>
    <dgm:cxn modelId="{C4AB4D2A-3413-4EDE-A926-66305EE88C20}" type="presOf" srcId="{03E3D3CA-BDBF-46EB-A7BE-8140941D7C25}" destId="{E3981778-3A1F-4F5F-8305-7A97A950496C}" srcOrd="1" destOrd="0" presId="urn:microsoft.com/office/officeart/2005/8/layout/orgChart1"/>
    <dgm:cxn modelId="{27877F54-A50E-4636-B096-850E30CFAEC3}" type="presOf" srcId="{F72595C9-B6ED-48A5-B766-1209EDF75F8D}" destId="{2D6F2902-F6EA-4182-B337-6D8388B26728}" srcOrd="0" destOrd="0" presId="urn:microsoft.com/office/officeart/2005/8/layout/orgChart1"/>
    <dgm:cxn modelId="{574A6515-CEE4-4910-9D34-86D606E9331F}" type="presOf" srcId="{1807A98A-8B97-47DF-AD9C-0828D744C6B6}" destId="{C325F0F2-16AE-4905-846E-E0A5DBFDF7F8}" srcOrd="0" destOrd="0" presId="urn:microsoft.com/office/officeart/2005/8/layout/orgChart1"/>
    <dgm:cxn modelId="{1756C0D4-5B40-4E68-928B-B9F6EE217200}" type="presOf" srcId="{43C64AC3-9CE4-4C2A-A567-4C016EBD9ABA}" destId="{086C5550-C383-467D-82C1-69DAAE930D0F}" srcOrd="0" destOrd="0" presId="urn:microsoft.com/office/officeart/2005/8/layout/orgChart1"/>
    <dgm:cxn modelId="{CDAD3A3B-0FFD-48C7-9244-63603ED70F30}" type="presOf" srcId="{F72942AE-71CA-4715-81C6-7CE645AE16FC}" destId="{D2085E57-4217-483E-8720-C4BB3194577A}" srcOrd="0" destOrd="0" presId="urn:microsoft.com/office/officeart/2005/8/layout/orgChart1"/>
    <dgm:cxn modelId="{02A0E1EA-6E2C-4E9A-8FA4-F5712938D643}" type="presOf" srcId="{5EB70E09-F1FF-44C0-BBDA-7F9711389BF3}" destId="{EB685D5E-B8F3-411A-981B-F93D04F000C7}" srcOrd="0" destOrd="0" presId="urn:microsoft.com/office/officeart/2005/8/layout/orgChart1"/>
    <dgm:cxn modelId="{1FBA9309-6028-4204-AE52-EFE64C6A2AA5}" type="presParOf" srcId="{2D6F2902-F6EA-4182-B337-6D8388B26728}" destId="{355CF416-95F6-4C4B-A488-9FFF519274B2}" srcOrd="0" destOrd="0" presId="urn:microsoft.com/office/officeart/2005/8/layout/orgChart1"/>
    <dgm:cxn modelId="{03C8929D-2B37-4471-87AF-3670AF6449F2}" type="presParOf" srcId="{355CF416-95F6-4C4B-A488-9FFF519274B2}" destId="{6AF9EAC3-5E58-4B2F-BD39-8471BEE906D7}" srcOrd="0" destOrd="0" presId="urn:microsoft.com/office/officeart/2005/8/layout/orgChart1"/>
    <dgm:cxn modelId="{0F44D994-7B31-44B3-BBD8-855416239FA7}" type="presParOf" srcId="{6AF9EAC3-5E58-4B2F-BD39-8471BEE906D7}" destId="{D2085E57-4217-483E-8720-C4BB3194577A}" srcOrd="0" destOrd="0" presId="urn:microsoft.com/office/officeart/2005/8/layout/orgChart1"/>
    <dgm:cxn modelId="{043443EE-366C-41CF-A88E-45B0CCE07C7D}" type="presParOf" srcId="{6AF9EAC3-5E58-4B2F-BD39-8471BEE906D7}" destId="{E647AC31-DE37-4C90-9811-43B44A6E6387}" srcOrd="1" destOrd="0" presId="urn:microsoft.com/office/officeart/2005/8/layout/orgChart1"/>
    <dgm:cxn modelId="{7C60A832-725A-4A25-B9BE-9B094810E7AA}" type="presParOf" srcId="{355CF416-95F6-4C4B-A488-9FFF519274B2}" destId="{E453F26A-61E5-4ECE-8EAD-04BC5593BCBD}" srcOrd="1" destOrd="0" presId="urn:microsoft.com/office/officeart/2005/8/layout/orgChart1"/>
    <dgm:cxn modelId="{E8CA46CD-495D-427A-AB7D-FB40E2105669}" type="presParOf" srcId="{E453F26A-61E5-4ECE-8EAD-04BC5593BCBD}" destId="{9FCBEE73-717D-4798-BF32-896884FBB743}" srcOrd="0" destOrd="0" presId="urn:microsoft.com/office/officeart/2005/8/layout/orgChart1"/>
    <dgm:cxn modelId="{A3E09418-8F92-4147-ACEC-A75B4629A4E6}" type="presParOf" srcId="{E453F26A-61E5-4ECE-8EAD-04BC5593BCBD}" destId="{FBD5C1FA-8969-45E5-B4B3-A12520D8B128}" srcOrd="1" destOrd="0" presId="urn:microsoft.com/office/officeart/2005/8/layout/orgChart1"/>
    <dgm:cxn modelId="{1C76B6D2-E587-4B4E-8F89-832F3237CDEF}" type="presParOf" srcId="{FBD5C1FA-8969-45E5-B4B3-A12520D8B128}" destId="{14344B23-ADDD-471D-ABAB-1898349C5DBD}" srcOrd="0" destOrd="0" presId="urn:microsoft.com/office/officeart/2005/8/layout/orgChart1"/>
    <dgm:cxn modelId="{8D6C666A-F6CA-4C88-965E-806FB435D66D}" type="presParOf" srcId="{14344B23-ADDD-471D-ABAB-1898349C5DBD}" destId="{8CDDA7DA-0821-4385-BE26-530074A205AF}" srcOrd="0" destOrd="0" presId="urn:microsoft.com/office/officeart/2005/8/layout/orgChart1"/>
    <dgm:cxn modelId="{D63273CD-707E-4DA0-A0A9-E911992BC744}" type="presParOf" srcId="{14344B23-ADDD-471D-ABAB-1898349C5DBD}" destId="{1BF8BA1C-D79D-404A-95CE-6DCF000BD10F}" srcOrd="1" destOrd="0" presId="urn:microsoft.com/office/officeart/2005/8/layout/orgChart1"/>
    <dgm:cxn modelId="{5151ECD5-AB63-4655-9EDC-508484068E13}" type="presParOf" srcId="{FBD5C1FA-8969-45E5-B4B3-A12520D8B128}" destId="{4758CFD9-02A5-47B8-B2BD-916BAAF277FC}" srcOrd="1" destOrd="0" presId="urn:microsoft.com/office/officeart/2005/8/layout/orgChart1"/>
    <dgm:cxn modelId="{FDC62ED3-68EF-4CC1-9A57-7223A6BCF8F2}" type="presParOf" srcId="{FBD5C1FA-8969-45E5-B4B3-A12520D8B128}" destId="{36ADD4C4-2FF6-4C0B-8471-4FA3CB83A59B}" srcOrd="2" destOrd="0" presId="urn:microsoft.com/office/officeart/2005/8/layout/orgChart1"/>
    <dgm:cxn modelId="{9D2D4CE3-1BCF-46E0-8A45-626144660CFD}" type="presParOf" srcId="{E453F26A-61E5-4ECE-8EAD-04BC5593BCBD}" destId="{EB685D5E-B8F3-411A-981B-F93D04F000C7}" srcOrd="2" destOrd="0" presId="urn:microsoft.com/office/officeart/2005/8/layout/orgChart1"/>
    <dgm:cxn modelId="{E4C85B43-F6C1-4C8C-8DA7-99A906878E16}" type="presParOf" srcId="{E453F26A-61E5-4ECE-8EAD-04BC5593BCBD}" destId="{2E332847-D3AC-4800-8BE0-76CF21456737}" srcOrd="3" destOrd="0" presId="urn:microsoft.com/office/officeart/2005/8/layout/orgChart1"/>
    <dgm:cxn modelId="{9A5892D7-4CA1-4072-A8CD-F5775C1F4047}" type="presParOf" srcId="{2E332847-D3AC-4800-8BE0-76CF21456737}" destId="{902D3759-D807-4314-BF36-DBD1509F18E4}" srcOrd="0" destOrd="0" presId="urn:microsoft.com/office/officeart/2005/8/layout/orgChart1"/>
    <dgm:cxn modelId="{EC4E339E-272B-42D0-96D5-F4F50DF700EA}" type="presParOf" srcId="{902D3759-D807-4314-BF36-DBD1509F18E4}" destId="{76CD7596-17AC-4DC8-8604-2B5E1A1C84AC}" srcOrd="0" destOrd="0" presId="urn:microsoft.com/office/officeart/2005/8/layout/orgChart1"/>
    <dgm:cxn modelId="{13508008-4D30-4D43-A67C-65A8C56EDD41}" type="presParOf" srcId="{902D3759-D807-4314-BF36-DBD1509F18E4}" destId="{E3981778-3A1F-4F5F-8305-7A97A950496C}" srcOrd="1" destOrd="0" presId="urn:microsoft.com/office/officeart/2005/8/layout/orgChart1"/>
    <dgm:cxn modelId="{572C5DA0-11F4-4B14-B4D4-119826208631}" type="presParOf" srcId="{2E332847-D3AC-4800-8BE0-76CF21456737}" destId="{765A9D6C-C125-459F-9153-E87668967F85}" srcOrd="1" destOrd="0" presId="urn:microsoft.com/office/officeart/2005/8/layout/orgChart1"/>
    <dgm:cxn modelId="{DBE1AF7E-3A37-4514-AE50-2505B8E5D23C}" type="presParOf" srcId="{2E332847-D3AC-4800-8BE0-76CF21456737}" destId="{494AFD6E-28A3-4747-BD5B-1317732AF626}" srcOrd="2" destOrd="0" presId="urn:microsoft.com/office/officeart/2005/8/layout/orgChart1"/>
    <dgm:cxn modelId="{11554A9E-51B3-48B4-A398-EAA5AFD1CA21}" type="presParOf" srcId="{355CF416-95F6-4C4B-A488-9FFF519274B2}" destId="{3DB87971-34D3-463B-85BD-956CF92BC9C8}" srcOrd="2" destOrd="0" presId="urn:microsoft.com/office/officeart/2005/8/layout/orgChart1"/>
    <dgm:cxn modelId="{9972E611-E35B-465A-9B6E-B697ABC79232}" type="presParOf" srcId="{3DB87971-34D3-463B-85BD-956CF92BC9C8}" destId="{C325F0F2-16AE-4905-846E-E0A5DBFDF7F8}" srcOrd="0" destOrd="0" presId="urn:microsoft.com/office/officeart/2005/8/layout/orgChart1"/>
    <dgm:cxn modelId="{75F7465D-DFBB-4CF9-9DAE-A88F07040395}" type="presParOf" srcId="{3DB87971-34D3-463B-85BD-956CF92BC9C8}" destId="{3A9789E3-95A3-496F-A180-F46A5D329DD6}" srcOrd="1" destOrd="0" presId="urn:microsoft.com/office/officeart/2005/8/layout/orgChart1"/>
    <dgm:cxn modelId="{EBAF6659-4A18-4A09-BB9D-E4C475E86809}" type="presParOf" srcId="{3A9789E3-95A3-496F-A180-F46A5D329DD6}" destId="{D7E6E6F3-B071-481C-A86E-65DF17541805}" srcOrd="0" destOrd="0" presId="urn:microsoft.com/office/officeart/2005/8/layout/orgChart1"/>
    <dgm:cxn modelId="{436CCAC9-D926-4EC0-A554-F7AD86FF3B21}" type="presParOf" srcId="{D7E6E6F3-B071-481C-A86E-65DF17541805}" destId="{086C5550-C383-467D-82C1-69DAAE930D0F}" srcOrd="0" destOrd="0" presId="urn:microsoft.com/office/officeart/2005/8/layout/orgChart1"/>
    <dgm:cxn modelId="{BACA0F7E-DF60-49CA-99BB-69748563E3B4}" type="presParOf" srcId="{D7E6E6F3-B071-481C-A86E-65DF17541805}" destId="{3CF2730B-8C17-4848-B970-DDBBF680E01C}" srcOrd="1" destOrd="0" presId="urn:microsoft.com/office/officeart/2005/8/layout/orgChart1"/>
    <dgm:cxn modelId="{58872CFA-D257-4B8E-969D-439711EB85A3}" type="presParOf" srcId="{3A9789E3-95A3-496F-A180-F46A5D329DD6}" destId="{78CD58AF-8311-44E9-BE2D-D9ADE96A3645}" srcOrd="1" destOrd="0" presId="urn:microsoft.com/office/officeart/2005/8/layout/orgChart1"/>
    <dgm:cxn modelId="{B1704234-C232-4110-99D5-C8767CB99F22}" type="presParOf" srcId="{3A9789E3-95A3-496F-A180-F46A5D329DD6}" destId="{AC552577-B42D-4228-BB68-12182A87EA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5F0F2-16AE-4905-846E-E0A5DBFDF7F8}">
      <dsp:nvSpPr>
        <dsp:cNvPr id="0" name=""/>
        <dsp:cNvSpPr/>
      </dsp:nvSpPr>
      <dsp:spPr>
        <a:xfrm>
          <a:off x="4556734" y="1482482"/>
          <a:ext cx="122034" cy="609569"/>
        </a:xfrm>
        <a:custGeom>
          <a:avLst/>
          <a:gdLst/>
          <a:ahLst/>
          <a:cxnLst/>
          <a:rect l="0" t="0" r="0" b="0"/>
          <a:pathLst>
            <a:path>
              <a:moveTo>
                <a:pt x="122034" y="0"/>
              </a:moveTo>
              <a:lnTo>
                <a:pt x="122034" y="609569"/>
              </a:lnTo>
              <a:lnTo>
                <a:pt x="0" y="6095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85D5E-B8F3-411A-981B-F93D04F000C7}">
      <dsp:nvSpPr>
        <dsp:cNvPr id="0" name=""/>
        <dsp:cNvSpPr/>
      </dsp:nvSpPr>
      <dsp:spPr>
        <a:xfrm>
          <a:off x="4678768" y="1482482"/>
          <a:ext cx="1779139" cy="1329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971"/>
              </a:lnTo>
              <a:lnTo>
                <a:pt x="1779139" y="1204971"/>
              </a:lnTo>
              <a:lnTo>
                <a:pt x="1779139" y="13294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BEE73-717D-4798-BF32-896884FBB743}">
      <dsp:nvSpPr>
        <dsp:cNvPr id="0" name=""/>
        <dsp:cNvSpPr/>
      </dsp:nvSpPr>
      <dsp:spPr>
        <a:xfrm>
          <a:off x="2111893" y="1482482"/>
          <a:ext cx="2566875" cy="1302298"/>
        </a:xfrm>
        <a:custGeom>
          <a:avLst/>
          <a:gdLst/>
          <a:ahLst/>
          <a:cxnLst/>
          <a:rect l="0" t="0" r="0" b="0"/>
          <a:pathLst>
            <a:path>
              <a:moveTo>
                <a:pt x="2566875" y="0"/>
              </a:moveTo>
              <a:lnTo>
                <a:pt x="2566875" y="1177771"/>
              </a:lnTo>
              <a:lnTo>
                <a:pt x="0" y="1177771"/>
              </a:lnTo>
              <a:lnTo>
                <a:pt x="0" y="130229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85E57-4217-483E-8720-C4BB3194577A}">
      <dsp:nvSpPr>
        <dsp:cNvPr id="0" name=""/>
        <dsp:cNvSpPr/>
      </dsp:nvSpPr>
      <dsp:spPr>
        <a:xfrm>
          <a:off x="0" y="344500"/>
          <a:ext cx="9357537" cy="1137982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lumMod val="104000"/>
              </a:schemeClr>
            </a:gs>
            <a:gs pos="100000">
              <a:schemeClr val="accent1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i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Федеральный закон от 26.12.2008 г. №294-ФЗ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</a:r>
          <a:endParaRPr lang="ru-RU" sz="1900" kern="1200" dirty="0">
            <a:latin typeface="+mn-lt"/>
          </a:endParaRPr>
        </a:p>
      </dsp:txBody>
      <dsp:txXfrm>
        <a:off x="0" y="344500"/>
        <a:ext cx="9357537" cy="1137982"/>
      </dsp:txXfrm>
    </dsp:sp>
    <dsp:sp modelId="{8CDDA7DA-0821-4385-BE26-530074A205AF}">
      <dsp:nvSpPr>
        <dsp:cNvPr id="0" name=""/>
        <dsp:cNvSpPr/>
      </dsp:nvSpPr>
      <dsp:spPr>
        <a:xfrm>
          <a:off x="445554" y="2784781"/>
          <a:ext cx="3332678" cy="2353301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lumMod val="104000"/>
              </a:schemeClr>
            </a:gs>
            <a:gs pos="100000">
              <a:schemeClr val="accent1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Постановление Правительства РФ от 28. 10 2013 г. №966 «О лицензировании образовательной деятельности</a:t>
          </a:r>
          <a:r>
            <a:rPr lang="ru-RU" sz="2000" b="1" u="none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»   </a:t>
          </a:r>
          <a:endParaRPr lang="ru-RU" sz="2000" b="1" u="none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45554" y="2784781"/>
        <a:ext cx="3332678" cy="2353301"/>
      </dsp:txXfrm>
    </dsp:sp>
    <dsp:sp modelId="{76CD7596-17AC-4DC8-8604-2B5E1A1C84AC}">
      <dsp:nvSpPr>
        <dsp:cNvPr id="0" name=""/>
        <dsp:cNvSpPr/>
      </dsp:nvSpPr>
      <dsp:spPr>
        <a:xfrm>
          <a:off x="4125461" y="2811981"/>
          <a:ext cx="4664893" cy="2154188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lumMod val="104000"/>
              </a:schemeClr>
            </a:gs>
            <a:gs pos="100000">
              <a:schemeClr val="accent1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Приказ </a:t>
          </a:r>
          <a:r>
            <a:rPr lang="ru-RU" sz="1600" b="1" i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Минобрнауки</a:t>
          </a: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России от 17.03.2015 г. № 244</a:t>
          </a:r>
          <a:r>
            <a:rPr lang="ru-RU" sz="1300" b="0" i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 </a:t>
          </a:r>
          <a:r>
            <a:rPr lang="ru-RU" sz="1200" b="0" i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"Об утверждении Административного регламента предоставления органами государственной власти субъектов Российской Федерации, осуществляющими переданные полномочия Российской Федерации в сфере образования, государственной услуги по лицензированию образовательной деятельности</a:t>
          </a:r>
          <a:r>
            <a:rPr lang="ru-RU" sz="1300" b="0" i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"</a:t>
          </a:r>
          <a:endParaRPr lang="ru-RU" sz="13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125461" y="2811981"/>
        <a:ext cx="4664893" cy="2154188"/>
      </dsp:txXfrm>
    </dsp:sp>
    <dsp:sp modelId="{086C5550-C383-467D-82C1-69DAAE930D0F}">
      <dsp:nvSpPr>
        <dsp:cNvPr id="0" name=""/>
        <dsp:cNvSpPr/>
      </dsp:nvSpPr>
      <dsp:spPr>
        <a:xfrm>
          <a:off x="243921" y="1653998"/>
          <a:ext cx="4312813" cy="876107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lumMod val="104000"/>
              </a:schemeClr>
            </a:gs>
            <a:gs pos="100000">
              <a:schemeClr val="accent1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Федеральный закон от 04.05.2011 г. № 99-ФЗ «О лицензировании отдельных видов деятельности»</a:t>
          </a:r>
          <a:endParaRPr lang="ru-RU" sz="1900" kern="1200" dirty="0">
            <a:solidFill>
              <a:schemeClr val="tx1"/>
            </a:solidFill>
            <a:latin typeface="+mn-lt"/>
          </a:endParaRPr>
        </a:p>
      </dsp:txBody>
      <dsp:txXfrm>
        <a:off x="243921" y="1653998"/>
        <a:ext cx="4312813" cy="876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AF06-28E1-4BBB-82F2-8B8D5E1E7ED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4EACE-F076-4212-9266-2350B872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3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32957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93494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54032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914569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88DCC-AA84-4608-BC8C-DC8BD54A31BA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3608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4EACE-F076-4212-9266-2350B87254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6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6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6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3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4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74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89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7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2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53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9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7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9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2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1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1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2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9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CC11BC-38F0-44F4-B204-CECD05D7209C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1B43D2-D015-45BC-AC7B-6E30DEB4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FB86D7099D272A8AEFA937ADF00DEBB1E226ED9FC94DAE5844D88E739C77752D5D42931DB4ECD31CBB6E1F909BD03AC03C7EB50wC03E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4"/>
          <a:stretch>
            <a:fillRect/>
          </a:stretch>
        </p:blipFill>
        <p:spPr bwMode="auto">
          <a:xfrm>
            <a:off x="0" y="1"/>
            <a:ext cx="1219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7"/>
          <p:cNvSpPr>
            <a:spLocks noChangeArrowheads="1"/>
          </p:cNvSpPr>
          <p:nvPr/>
        </p:nvSpPr>
        <p:spPr bwMode="auto">
          <a:xfrm>
            <a:off x="2157414" y="514351"/>
            <a:ext cx="78771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</a:p>
        </p:txBody>
      </p:sp>
      <p:sp>
        <p:nvSpPr>
          <p:cNvPr id="5124" name="Прямоугольник 8"/>
          <p:cNvSpPr>
            <a:spLocks noChangeArrowheads="1"/>
          </p:cNvSpPr>
          <p:nvPr/>
        </p:nvSpPr>
        <p:spPr bwMode="auto">
          <a:xfrm>
            <a:off x="2157414" y="77788"/>
            <a:ext cx="78771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2565" t="12224" r="87335" b="76554"/>
          <a:stretch/>
        </p:blipFill>
        <p:spPr bwMode="auto">
          <a:xfrm>
            <a:off x="10896533" y="0"/>
            <a:ext cx="1202056" cy="981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77820" y="1511808"/>
            <a:ext cx="10018713" cy="25360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>
              <a:spcBef>
                <a:spcPts val="95"/>
              </a:spcBef>
            </a:pPr>
            <a:r>
              <a:rPr lang="ru-RU" sz="3200" b="1" spc="-1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3200" b="1" spc="-1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3200" b="1" spc="-10" dirty="0" smtClean="0">
                <a:solidFill>
                  <a:srgbClr val="000000"/>
                </a:solidFill>
                <a:latin typeface="Arial"/>
                <a:cs typeface="Arial"/>
              </a:rPr>
              <a:t>ЛИЦЕНЗИОННЫЕ ТРЕБОВАНИЯ,  ПРЕДЪЯВЛЯЕМЫЕ </a:t>
            </a:r>
            <a:r>
              <a:rPr lang="ru-RU" sz="3200" b="1" spc="-5" dirty="0" smtClean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3200" b="1" spc="-1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200" b="1" spc="-10" dirty="0" smtClean="0">
                <a:solidFill>
                  <a:srgbClr val="000000"/>
                </a:solidFill>
                <a:latin typeface="Arial"/>
                <a:cs typeface="Arial"/>
              </a:rPr>
              <a:t>ЛИЦЕНЗИАТУ.</a:t>
            </a:r>
            <a:br>
              <a:rPr lang="ru-RU" sz="3200" b="1" spc="-1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3200" b="1" spc="-10" dirty="0" smtClean="0">
                <a:latin typeface="Arial"/>
                <a:cs typeface="Arial"/>
              </a:rPr>
              <a:t>ЛИЦЕНЗИОННЫЙ</a:t>
            </a:r>
            <a:r>
              <a:rPr lang="ru-RU" sz="3200" b="1" spc="-5" dirty="0" smtClean="0">
                <a:latin typeface="Arial"/>
                <a:cs typeface="Arial"/>
              </a:rPr>
              <a:t> КОНТРОЛЬ</a:t>
            </a:r>
            <a:r>
              <a:rPr lang="ru-RU" sz="3200" b="1" dirty="0" smtClean="0">
                <a:latin typeface="Arial"/>
                <a:cs typeface="Arial"/>
              </a:rPr>
              <a:t/>
            </a:r>
            <a:br>
              <a:rPr lang="ru-RU" sz="3200" b="1" dirty="0" smtClean="0">
                <a:latin typeface="Arial"/>
                <a:cs typeface="Arial"/>
              </a:rPr>
            </a:br>
            <a:endParaRPr lang="ru-RU" sz="32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157414" y="4071544"/>
            <a:ext cx="9770938" cy="1829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5080">
              <a:spcBef>
                <a:spcPts val="100"/>
              </a:spcBef>
            </a:pPr>
            <a:r>
              <a:rPr lang="ru-RU" b="1" spc="-15" dirty="0" smtClean="0">
                <a:solidFill>
                  <a:srgbClr val="5F7492"/>
                </a:solidFill>
                <a:latin typeface="Arial"/>
                <a:cs typeface="Arial"/>
              </a:rPr>
              <a:t>КАКИЕ </a:t>
            </a:r>
            <a:r>
              <a:rPr lang="ru-RU" b="1" spc="-10" dirty="0" smtClean="0">
                <a:solidFill>
                  <a:srgbClr val="5F7492"/>
                </a:solidFill>
                <a:latin typeface="Arial"/>
                <a:cs typeface="Arial"/>
              </a:rPr>
              <a:t>ТРЕБОВАНИЯ </a:t>
            </a:r>
            <a:r>
              <a:rPr lang="ru-RU" b="1" spc="-5" dirty="0" smtClean="0">
                <a:solidFill>
                  <a:srgbClr val="5F7492"/>
                </a:solidFill>
                <a:latin typeface="Arial"/>
                <a:cs typeface="Arial"/>
              </a:rPr>
              <a:t>НЕОБХОДИМО </a:t>
            </a:r>
            <a:r>
              <a:rPr lang="ru-RU" b="1" spc="-10" dirty="0" smtClean="0">
                <a:solidFill>
                  <a:srgbClr val="5F7492"/>
                </a:solidFill>
                <a:latin typeface="Arial"/>
                <a:cs typeface="Arial"/>
              </a:rPr>
              <a:t>СОБЛЮДАТЬ </a:t>
            </a:r>
            <a:r>
              <a:rPr lang="ru-RU" b="1" dirty="0" smtClean="0">
                <a:solidFill>
                  <a:srgbClr val="5F7492"/>
                </a:solidFill>
                <a:latin typeface="Arial"/>
                <a:cs typeface="Arial"/>
              </a:rPr>
              <a:t>ПРИ </a:t>
            </a:r>
            <a:r>
              <a:rPr lang="ru-RU" b="1" spc="-5" dirty="0" smtClean="0">
                <a:solidFill>
                  <a:srgbClr val="5F7492"/>
                </a:solidFill>
                <a:latin typeface="Arial"/>
                <a:cs typeface="Arial"/>
              </a:rPr>
              <a:t>ОСУЩЕСТВЛЕНИИ ОБРАЗОВАТЕЛЬНОЙ  ДЕЯТЕЛЬНОСТИ?</a:t>
            </a:r>
            <a:endParaRPr lang="ru-RU" dirty="0" smtClean="0">
              <a:latin typeface="Arial"/>
              <a:cs typeface="Arial"/>
            </a:endParaRPr>
          </a:p>
          <a:p>
            <a:pPr marL="3435985">
              <a:spcBef>
                <a:spcPts val="5"/>
              </a:spcBef>
            </a:pPr>
            <a:endParaRPr lang="ru-RU" sz="1800" spc="-5" dirty="0" smtClean="0">
              <a:latin typeface="Arial"/>
              <a:cs typeface="Arial"/>
            </a:endParaRPr>
          </a:p>
          <a:p>
            <a:pPr marL="3435985">
              <a:spcBef>
                <a:spcPts val="5"/>
              </a:spcBef>
            </a:pPr>
            <a:r>
              <a:rPr lang="ru-RU" sz="1800" spc="-5" dirty="0" err="1" smtClean="0">
                <a:latin typeface="Arial"/>
                <a:cs typeface="Arial"/>
              </a:rPr>
              <a:t>Оюн</a:t>
            </a:r>
            <a:r>
              <a:rPr lang="ru-RU" sz="1800" spc="-5" dirty="0" smtClean="0">
                <a:latin typeface="Arial"/>
                <a:cs typeface="Arial"/>
              </a:rPr>
              <a:t> </a:t>
            </a:r>
            <a:r>
              <a:rPr lang="ru-RU" sz="1800" spc="-5" dirty="0" err="1" smtClean="0">
                <a:latin typeface="Arial"/>
                <a:cs typeface="Arial"/>
              </a:rPr>
              <a:t>Алдын</a:t>
            </a:r>
            <a:r>
              <a:rPr lang="ru-RU" sz="1800" spc="-5" dirty="0" smtClean="0">
                <a:latin typeface="Arial"/>
                <a:cs typeface="Arial"/>
              </a:rPr>
              <a:t>-Ай Андреевна, начальник отдела лицензирования и государственной аккредитации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3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9132"/>
            <a:ext cx="10018713" cy="67700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№ 6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2408" y="1635370"/>
            <a:ext cx="9770938" cy="4818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lang="ru-RU" dirty="0">
              <a:latin typeface="Arial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98196"/>
              </p:ext>
            </p:extLst>
          </p:nvPr>
        </p:nvGraphicFramePr>
        <p:xfrm>
          <a:off x="2031998" y="756139"/>
          <a:ext cx="9547470" cy="519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735">
                  <a:extLst>
                    <a:ext uri="{9D8B030D-6E8A-4147-A177-3AD203B41FA5}">
                      <a16:colId xmlns:a16="http://schemas.microsoft.com/office/drawing/2014/main" xmlns="" val="3388215996"/>
                    </a:ext>
                  </a:extLst>
                </a:gridCol>
                <a:gridCol w="4773735">
                  <a:extLst>
                    <a:ext uri="{9D8B030D-6E8A-4147-A177-3AD203B41FA5}">
                      <a16:colId xmlns:a16="http://schemas.microsoft.com/office/drawing/2014/main" xmlns="" val="417222780"/>
                    </a:ext>
                  </a:extLst>
                </a:gridCol>
              </a:tblGrid>
              <a:tr h="3393830"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Наличие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санитарно-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 marR="360045" algn="just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эпидемиологического заключения о  соответствии санитарным правилам  зданий, строений,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сооружений,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помещений, оборудования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иного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 marR="142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имущества, которые используются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для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осуществления образовательной  деятельности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434975" marR="694055" indent="-342900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Санитарно-эпидемиологическое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заключение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выдается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marR="193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Роспотребнадзором после проведения  экспертизы.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marR="518795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Такое заключение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должно быть по  каждому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адресу осуществления  образовательной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xmlns="" val="3214416843"/>
                  </a:ext>
                </a:extLst>
              </a:tr>
              <a:tr h="1799443">
                <a:tc gridSpan="2">
                  <a:txBody>
                    <a:bodyPr/>
                    <a:lstStyle/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Подпункт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пункта 6 Положения о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лицензировании образовательной  деятельности, 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утвержденного</a:t>
                      </a:r>
                      <a:r>
                        <a:rPr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постановлением</a:t>
                      </a:r>
                      <a:r>
                        <a:rPr sz="2400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Правительства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Федерации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28.10.2013 №</a:t>
                      </a:r>
                      <a:r>
                        <a:rPr sz="24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</a:t>
                      </a:r>
                    </a:p>
                  </a:txBody>
                  <a:tcPr marL="0" marR="0" marT="311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168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9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9132"/>
            <a:ext cx="10018713" cy="67700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№ 7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2408" y="1635370"/>
            <a:ext cx="9770938" cy="4818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lang="ru-RU" dirty="0">
              <a:latin typeface="Arial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28342"/>
              </p:ext>
            </p:extLst>
          </p:nvPr>
        </p:nvGraphicFramePr>
        <p:xfrm>
          <a:off x="2022231" y="756139"/>
          <a:ext cx="9557237" cy="5685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502">
                  <a:extLst>
                    <a:ext uri="{9D8B030D-6E8A-4147-A177-3AD203B41FA5}">
                      <a16:colId xmlns:a16="http://schemas.microsoft.com/office/drawing/2014/main" xmlns="" val="3388215996"/>
                    </a:ext>
                  </a:extLst>
                </a:gridCol>
                <a:gridCol w="4773735">
                  <a:extLst>
                    <a:ext uri="{9D8B030D-6E8A-4147-A177-3AD203B41FA5}">
                      <a16:colId xmlns:a16="http://schemas.microsoft.com/office/drawing/2014/main" xmlns="" val="417222780"/>
                    </a:ext>
                  </a:extLst>
                </a:gridCol>
              </a:tblGrid>
              <a:tr h="3886199">
                <a:tc>
                  <a:txBody>
                    <a:bodyPr/>
                    <a:lstStyle/>
                    <a:p>
                      <a:pPr marL="91440" marR="2260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Наличие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у образовательной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организации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безопасных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условий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обучения, воспитания обучающихся,  присмотра и ухода за обучающимися,  их содержания в соответствии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установленными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нормами,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 marR="26225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обеспечивающими жизнь и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здоровье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обучающихся, работников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образовательной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организации,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учетом соответствующих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требований,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установленных в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ФГОС, ФГТ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ОС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434975" indent="-34353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Пропускной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режим.</a:t>
                      </a:r>
                    </a:p>
                    <a:p>
                      <a:pPr marL="434975" marR="14097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Обучение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персонала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навыкам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оказания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первой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помощи.</a:t>
                      </a:r>
                    </a:p>
                    <a:p>
                      <a:pPr marL="434975" marR="508634" indent="-342900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Порядок действий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чрезвычайных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ситуациях.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Наличие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медицинского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кабинета</a:t>
                      </a:r>
                    </a:p>
                    <a:p>
                      <a:pPr marL="434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(в случаях, предусмотренных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законом)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AutoNum type="arabicPeriod" startAt="5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Порядок расследования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учета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несчастных случаев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обучающимися.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AutoNum type="arabicPeriod" startAt="6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Профилактика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асоциального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marR="4953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поведения, курения,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употребления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алкогольной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продукции.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marR="180975" indent="-342900">
                        <a:lnSpc>
                          <a:spcPct val="100000"/>
                        </a:lnSpc>
                        <a:buAutoNum type="arabicPeriod" startAt="7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Отсутствие элементов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конструкций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влекущих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угрозу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причинения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вреда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xmlns="" val="3214416843"/>
                  </a:ext>
                </a:extLst>
              </a:tr>
              <a:tr h="1799443">
                <a:tc gridSpan="2">
                  <a:txBody>
                    <a:bodyPr/>
                    <a:lstStyle/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Подпункт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пункта 6 Положения о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лицензировании образовательной  деятельности, 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утвержденного</a:t>
                      </a:r>
                      <a:r>
                        <a:rPr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постановлением</a:t>
                      </a:r>
                      <a:r>
                        <a:rPr sz="2400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Правительства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Федерации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28.10.2013 №</a:t>
                      </a:r>
                      <a:r>
                        <a:rPr sz="24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</a:t>
                      </a:r>
                    </a:p>
                  </a:txBody>
                  <a:tcPr marL="0" marR="0" marT="311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168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5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42226" y="548680"/>
            <a:ext cx="10274003" cy="6309320"/>
          </a:xfrm>
          <a:solidFill>
            <a:schemeClr val="l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ru-RU" sz="3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7600" b="1" i="1" u="sng" dirty="0">
                <a:latin typeface="Calibri" panose="020F0502020204030204" pitchFamily="34" charset="0"/>
                <a:cs typeface="Times New Roman" pitchFamily="18" charset="0"/>
              </a:rPr>
              <a:t>По вопросам 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7600" b="1" dirty="0">
              <a:solidFill>
                <a:srgbClr val="0070C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sz="7600" b="1" dirty="0">
                <a:latin typeface="Calibri" panose="020F0502020204030204" pitchFamily="34" charset="0"/>
                <a:cs typeface="Times New Roman" pitchFamily="18" charset="0"/>
              </a:rPr>
              <a:t> материально-технического обеспечения образовательной деятельности,</a:t>
            </a:r>
            <a:r>
              <a:rPr lang="ru-RU" sz="7600" dirty="0">
                <a:latin typeface="Calibri" panose="020F0502020204030204" pitchFamily="34" charset="0"/>
                <a:cs typeface="Times New Roman" pitchFamily="18" charset="0"/>
              </a:rPr>
              <a:t> оборудования помещений в соответствии с государственными и местными нормами и требованиями, в том числе в соответствии с требованиями федеральных государственных образовательных стандартов, федеральными государственными требованиями и (или) образовательными стандартами;</a:t>
            </a:r>
          </a:p>
          <a:p>
            <a:r>
              <a:rPr lang="ru-RU" sz="7600" b="1" dirty="0">
                <a:latin typeface="Calibri" panose="020F0502020204030204" pitchFamily="34" charset="0"/>
                <a:cs typeface="Times New Roman" pitchFamily="18" charset="0"/>
              </a:rPr>
              <a:t>экспертизы разработанных и утвержденных организацией, </a:t>
            </a:r>
            <a:r>
              <a:rPr lang="ru-RU" sz="7600" dirty="0">
                <a:latin typeface="Calibri" panose="020F0502020204030204" pitchFamily="34" charset="0"/>
                <a:cs typeface="Times New Roman" pitchFamily="18" charset="0"/>
              </a:rPr>
              <a:t>осуществляющей образовательную деятельность, </a:t>
            </a:r>
            <a:r>
              <a:rPr lang="ru-RU" sz="7600" b="1" dirty="0">
                <a:latin typeface="Calibri" panose="020F0502020204030204" pitchFamily="34" charset="0"/>
                <a:cs typeface="Times New Roman" pitchFamily="18" charset="0"/>
              </a:rPr>
              <a:t>образовательных программ </a:t>
            </a:r>
            <a:r>
              <a:rPr lang="ru-RU" sz="7600" dirty="0">
                <a:latin typeface="Calibri" panose="020F0502020204030204" pitchFamily="34" charset="0"/>
                <a:cs typeface="Times New Roman" pitchFamily="18" charset="0"/>
              </a:rPr>
              <a:t>в соответствии со статьей 12 Федерального закона «Об образовании в Российской Федерации»;</a:t>
            </a:r>
          </a:p>
          <a:p>
            <a:r>
              <a:rPr lang="ru-RU" sz="7600" b="1" dirty="0">
                <a:latin typeface="Calibri" panose="020F0502020204030204" pitchFamily="34" charset="0"/>
                <a:cs typeface="Times New Roman" pitchFamily="18" charset="0"/>
              </a:rPr>
              <a:t>наличия в штате лицензиата или привлечения им на ином законном основании педагогических работников</a:t>
            </a:r>
            <a:r>
              <a:rPr lang="ru-RU" sz="7600" dirty="0">
                <a:latin typeface="Calibri" panose="020F0502020204030204" pitchFamily="34" charset="0"/>
                <a:cs typeface="Times New Roman" pitchFamily="18" charset="0"/>
              </a:rPr>
              <a:t>, имеющих профессиональное образование, обладающих соответствующей квалификацией, имеющих стаж работы, необходимый для осуществления образовательной деятельности по реализуемым образовательным программам, и соответствующих требованиям статьи 46 Федерального закона «Об образовании в Российской Федерации», а также требованиям федеральных государственных образовательных стандартов, федеральным государственным требованиям и (или) образовательным стандартам;</a:t>
            </a:r>
          </a:p>
          <a:p>
            <a:r>
              <a:rPr lang="ru-RU" sz="7600" b="1" dirty="0">
                <a:latin typeface="Calibri" panose="020F0502020204030204" pitchFamily="34" charset="0"/>
                <a:cs typeface="Times New Roman" pitchFamily="18" charset="0"/>
              </a:rPr>
              <a:t>наличия печатных и (или) электронных образовательных и информационных ресурсов </a:t>
            </a:r>
            <a:r>
              <a:rPr lang="ru-RU" sz="7600" dirty="0">
                <a:latin typeface="Calibri" panose="020F0502020204030204" pitchFamily="34" charset="0"/>
                <a:cs typeface="Times New Roman" pitchFamily="18" charset="0"/>
              </a:rPr>
              <a:t>по реализуемым в соответствии с лицензией образовательным программам, соответствующих требованиям федеральных государственных образовательных стандартов, федеральным государственным требованиям и (или) образовательным стандартам, в соответствии со статьей 18 Федерального закона «Об образовании в Российской Федерации»;</a:t>
            </a:r>
          </a:p>
          <a:p>
            <a:r>
              <a:rPr lang="ru-RU" sz="7600" b="1" dirty="0">
                <a:latin typeface="Calibri" panose="020F0502020204030204" pitchFamily="34" charset="0"/>
                <a:cs typeface="Times New Roman" pitchFamily="18" charset="0"/>
              </a:rPr>
              <a:t>анализ информации</a:t>
            </a:r>
            <a:r>
              <a:rPr lang="ru-RU" sz="7600" dirty="0">
                <a:latin typeface="Calibri" panose="020F0502020204030204" pitchFamily="34" charset="0"/>
                <a:cs typeface="Times New Roman" pitchFamily="18" charset="0"/>
              </a:rPr>
              <a:t>, размещенной образовательной организацией </a:t>
            </a:r>
            <a:r>
              <a:rPr lang="ru-RU" sz="7600" b="1" dirty="0">
                <a:latin typeface="Calibri" panose="020F0502020204030204" pitchFamily="34" charset="0"/>
                <a:cs typeface="Times New Roman" pitchFamily="18" charset="0"/>
              </a:rPr>
              <a:t>на ее официальном сайте </a:t>
            </a:r>
          </a:p>
          <a:p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4900" b="1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4900" b="1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49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2687" y="44625"/>
            <a:ext cx="3998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Привлечение экспертов </a:t>
            </a:r>
          </a:p>
        </p:txBody>
      </p:sp>
    </p:spTree>
    <p:extLst>
      <p:ext uri="{BB962C8B-B14F-4D97-AF65-F5344CB8AC3E}">
        <p14:creationId xmlns:p14="http://schemas.microsoft.com/office/powerpoint/2010/main" val="17436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2025" y="105804"/>
            <a:ext cx="8569325" cy="65890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0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Задачи </a:t>
            </a:r>
            <a:r>
              <a:rPr lang="ru-RU" sz="4000" b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проверки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4421" y="836713"/>
            <a:ext cx="10130208" cy="5170646"/>
          </a:xfrm>
          <a:prstGeom prst="rect">
            <a:avLst/>
          </a:prstGeom>
          <a:solidFill>
            <a:schemeClr val="l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</a:rPr>
              <a:t>	Контроль за соблюдением организацией лицензионных требований и условий при осуществлении образовательной деятельности.</a:t>
            </a:r>
          </a:p>
          <a:p>
            <a:r>
              <a:rPr lang="ru-RU" sz="2200" dirty="0">
                <a:latin typeface="Calibri" panose="020F0502020204030204" pitchFamily="34" charset="0"/>
              </a:rPr>
              <a:t>	При осуществлении лицензионного контроля в ходе проверок проводятся следующие мероприятия, необходимые для достижения целей и задач проверки:</a:t>
            </a:r>
          </a:p>
          <a:p>
            <a:r>
              <a:rPr lang="ru-RU" sz="2200" dirty="0">
                <a:latin typeface="Calibri" panose="020F0502020204030204" pitchFamily="34" charset="0"/>
              </a:rPr>
              <a:t>– анализ содержащихся в документах организации сведений о ее деятельности, выполняемых работах, оказываемых услугах, принимаемых организацией мерах по соблюдению лицензионных требований, исполнению предписаний (документарная, выездная);</a:t>
            </a:r>
          </a:p>
          <a:p>
            <a:r>
              <a:rPr lang="ru-RU" sz="2200" dirty="0">
                <a:latin typeface="Calibri" panose="020F0502020204030204" pitchFamily="34" charset="0"/>
              </a:rPr>
              <a:t>– анализ информации, размещенной образовательной организацией на ее официальном сайте (документарная, выездная);</a:t>
            </a:r>
          </a:p>
          <a:p>
            <a:r>
              <a:rPr lang="ru-RU" sz="2200" dirty="0">
                <a:latin typeface="Calibri" panose="020F0502020204030204" pitchFamily="34" charset="0"/>
              </a:rPr>
              <a:t>– осмотр зданий, помещений, материально-технической базы организации в порядке, установленном законодательством Российской Федерации (выездная);</a:t>
            </a:r>
          </a:p>
          <a:p>
            <a:r>
              <a:rPr lang="ru-RU" sz="2200" dirty="0">
                <a:latin typeface="Calibri" panose="020F0502020204030204" pitchFamily="34" charset="0"/>
              </a:rPr>
              <a:t>– проведения беседы с обучающимися организации, их родителями (законными представителями), работниками организации по вопросам, подлежащим проверке (выездная).</a:t>
            </a:r>
          </a:p>
        </p:txBody>
      </p:sp>
    </p:spTree>
    <p:extLst>
      <p:ext uri="{BB962C8B-B14F-4D97-AF65-F5344CB8AC3E}">
        <p14:creationId xmlns:p14="http://schemas.microsoft.com/office/powerpoint/2010/main" val="28182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53928" y="214291"/>
            <a:ext cx="4408371" cy="331818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0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Виды проверок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94379" y="214291"/>
            <a:ext cx="2571768" cy="92869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ПЛАНОВЫЕ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189924" y="214291"/>
            <a:ext cx="2693181" cy="92869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ВНЕПЛАНОВЫЕ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446456" y="3737236"/>
            <a:ext cx="5143536" cy="128588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ДОКУМЕНТАРНЫЕ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ВЫЕЗДНЫЕ</a:t>
            </a:r>
          </a:p>
        </p:txBody>
      </p:sp>
      <p:sp>
        <p:nvSpPr>
          <p:cNvPr id="30" name="Выгнутая вправо стрелка 29"/>
          <p:cNvSpPr/>
          <p:nvPr/>
        </p:nvSpPr>
        <p:spPr>
          <a:xfrm>
            <a:off x="6618772" y="539374"/>
            <a:ext cx="1500198" cy="44644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лево стрелка 30"/>
          <p:cNvSpPr/>
          <p:nvPr/>
        </p:nvSpPr>
        <p:spPr>
          <a:xfrm>
            <a:off x="65401" y="486616"/>
            <a:ext cx="1571636" cy="4536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8098178" y="2381980"/>
            <a:ext cx="2642382" cy="2094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89230" marR="181610" indent="161290" algn="ctr">
              <a:lnSpc>
                <a:spcPct val="100000"/>
              </a:lnSpc>
              <a:spcBef>
                <a:spcPts val="5"/>
              </a:spcBef>
            </a:pPr>
            <a:r>
              <a:rPr lang="ru-RU" sz="2000" spc="-5" dirty="0" smtClean="0">
                <a:latin typeface="Arial"/>
                <a:cs typeface="Arial"/>
              </a:rPr>
              <a:t>ПЛАНИРОВАНИЕ ПРОВЕРОК</a:t>
            </a:r>
          </a:p>
          <a:p>
            <a:pPr marL="189230" marR="181610" indent="161290" algn="ctr">
              <a:lnSpc>
                <a:spcPct val="100000"/>
              </a:lnSpc>
              <a:spcBef>
                <a:spcPts val="5"/>
              </a:spcBef>
            </a:pPr>
            <a:r>
              <a:rPr sz="2000" spc="-5" dirty="0" err="1" smtClean="0">
                <a:latin typeface="Arial"/>
                <a:cs typeface="Arial"/>
              </a:rPr>
              <a:t>Включение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 план  проведения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проверок</a:t>
            </a:r>
            <a:endParaRPr lang="ru-RU" sz="2000" spc="-5" dirty="0" smtClean="0">
              <a:latin typeface="Arial"/>
              <a:cs typeface="Arial"/>
            </a:endParaRPr>
          </a:p>
          <a:p>
            <a:pPr marL="189230" marR="181610" indent="161290" algn="ctr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6988589" y="5156980"/>
            <a:ext cx="2430780" cy="1257300"/>
          </a:xfrm>
          <a:prstGeom prst="rect">
            <a:avLst/>
          </a:prstGeom>
          <a:solidFill>
            <a:srgbClr val="00B0F0"/>
          </a:solidFill>
          <a:ln w="25400">
            <a:solidFill>
              <a:srgbClr val="385D8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Периодичность</a:t>
            </a:r>
            <a:endParaRPr sz="16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проведения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проверок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9761220" y="5145194"/>
            <a:ext cx="2430780" cy="1257300"/>
          </a:xfrm>
          <a:prstGeom prst="rect">
            <a:avLst/>
          </a:prstGeom>
          <a:solidFill>
            <a:srgbClr val="00B0F0"/>
          </a:solidFill>
          <a:ln w="25400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97790" marR="88900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Соответствие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организации  критериям для ее  включения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зону  повышенного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риска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8664803" y="4380178"/>
            <a:ext cx="764961" cy="911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/>
        </p:nvSpPr>
        <p:spPr>
          <a:xfrm>
            <a:off x="9975597" y="4439618"/>
            <a:ext cx="598464" cy="742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2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9132"/>
            <a:ext cx="10018713" cy="762697"/>
          </a:xfrm>
        </p:spPr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b="1" spc="-10" dirty="0">
                <a:latin typeface="Calibri" panose="020F0502020204030204" pitchFamily="34" charset="0"/>
              </a:rPr>
              <a:t>ОСНОВАНИЯ ДЛЯ ВКЛЮЧЕНИЯ  </a:t>
            </a:r>
            <a:r>
              <a:rPr lang="ru-RU" sz="3600" b="1" spc="-5" dirty="0">
                <a:latin typeface="Calibri" panose="020F0502020204030204" pitchFamily="34" charset="0"/>
              </a:rPr>
              <a:t>В ПЛАН</a:t>
            </a:r>
            <a:r>
              <a:rPr lang="ru-RU" sz="3600" b="1" spc="25" dirty="0">
                <a:latin typeface="Calibri" panose="020F0502020204030204" pitchFamily="34" charset="0"/>
              </a:rPr>
              <a:t> </a:t>
            </a:r>
            <a:r>
              <a:rPr lang="ru-RU" sz="3600" b="1" spc="-10" dirty="0">
                <a:latin typeface="Calibri" panose="020F0502020204030204" pitchFamily="34" charset="0"/>
              </a:rPr>
              <a:t>ПРОВЕРОК</a:t>
            </a:r>
            <a:endParaRPr lang="ru-RU" sz="3600" b="1" dirty="0">
              <a:latin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2408" y="841829"/>
            <a:ext cx="10030906" cy="561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466725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3200" spc="-5" dirty="0" smtClean="0">
                <a:latin typeface="Calibri" panose="020F0502020204030204" pitchFamily="34" charset="0"/>
                <a:cs typeface="Arial"/>
              </a:rPr>
              <a:t>   Основанием </a:t>
            </a:r>
            <a:r>
              <a:rPr lang="ru-RU" sz="3200" dirty="0">
                <a:latin typeface="Calibri" panose="020F0502020204030204" pitchFamily="34" charset="0"/>
                <a:cs typeface="Arial"/>
              </a:rPr>
              <a:t>для </a:t>
            </a:r>
            <a:r>
              <a:rPr lang="ru-RU" sz="3200" spc="-5" dirty="0">
                <a:latin typeface="Calibri" panose="020F0502020204030204" pitchFamily="34" charset="0"/>
                <a:cs typeface="Arial"/>
              </a:rPr>
              <a:t>включения плановой проверки </a:t>
            </a:r>
            <a:r>
              <a:rPr lang="ru-RU" sz="3200" dirty="0">
                <a:latin typeface="Calibri" panose="020F0502020204030204" pitchFamily="34" charset="0"/>
                <a:cs typeface="Arial"/>
              </a:rPr>
              <a:t>в  </a:t>
            </a:r>
            <a:r>
              <a:rPr lang="ru-RU" sz="3200" spc="-5" dirty="0">
                <a:latin typeface="Calibri" panose="020F0502020204030204" pitchFamily="34" charset="0"/>
                <a:cs typeface="Arial"/>
              </a:rPr>
              <a:t>ежегодный </a:t>
            </a:r>
            <a:r>
              <a:rPr lang="ru-RU" sz="3200" spc="-10" dirty="0">
                <a:latin typeface="Calibri" panose="020F0502020204030204" pitchFamily="34" charset="0"/>
                <a:cs typeface="Arial"/>
              </a:rPr>
              <a:t>план </a:t>
            </a:r>
            <a:r>
              <a:rPr lang="ru-RU" sz="3200" spc="-5" dirty="0">
                <a:latin typeface="Calibri" panose="020F0502020204030204" pitchFamily="34" charset="0"/>
                <a:cs typeface="Arial"/>
              </a:rPr>
              <a:t>проведения плановых </a:t>
            </a:r>
            <a:r>
              <a:rPr lang="ru-RU" sz="3200" spc="-10" dirty="0">
                <a:latin typeface="Calibri" panose="020F0502020204030204" pitchFamily="34" charset="0"/>
                <a:cs typeface="Arial"/>
              </a:rPr>
              <a:t>проверок  </a:t>
            </a:r>
            <a:r>
              <a:rPr lang="ru-RU" sz="3200" spc="-5" dirty="0">
                <a:latin typeface="Calibri" panose="020F0502020204030204" pitchFamily="34" charset="0"/>
                <a:cs typeface="Arial"/>
              </a:rPr>
              <a:t>является </a:t>
            </a:r>
            <a:r>
              <a:rPr lang="ru-RU" sz="3200" b="1" spc="-10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истечение трех </a:t>
            </a:r>
            <a:r>
              <a:rPr lang="ru-RU" sz="3200" b="1" spc="-5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лет со</a:t>
            </a:r>
            <a:r>
              <a:rPr lang="ru-RU" sz="3200" b="1" spc="45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дня </a:t>
            </a:r>
            <a:r>
              <a:rPr lang="ru-RU" sz="3200" spc="-5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окончания проведения последней плановой  проверки </a:t>
            </a:r>
            <a:r>
              <a:rPr lang="ru-RU" sz="3200" dirty="0" smtClean="0">
                <a:latin typeface="Calibri" panose="020F0502020204030204" pitchFamily="34" charset="0"/>
                <a:cs typeface="Arial"/>
              </a:rPr>
              <a:t>юридического </a:t>
            </a:r>
            <a:r>
              <a:rPr lang="ru-RU" sz="3200" spc="-5" dirty="0" smtClean="0">
                <a:latin typeface="Calibri" panose="020F0502020204030204" pitchFamily="34" charset="0"/>
                <a:cs typeface="Arial"/>
              </a:rPr>
              <a:t>лица, индивидуального  предпринимателя</a:t>
            </a:r>
          </a:p>
          <a:p>
            <a:pPr marL="0" marR="748665" lvl="0" indent="0">
              <a:spcBef>
                <a:spcPts val="600"/>
              </a:spcBef>
              <a:buClr>
                <a:srgbClr val="000000"/>
              </a:buClr>
              <a:buNone/>
              <a:tabLst>
                <a:tab pos="368300" algn="l"/>
              </a:tabLst>
            </a:pPr>
            <a:r>
              <a:rPr lang="ru-RU" sz="3200" dirty="0" smtClean="0">
                <a:latin typeface="Calibri" panose="020F0502020204030204" pitchFamily="34" charset="0"/>
              </a:rPr>
              <a:t>    Истечение </a:t>
            </a:r>
            <a:r>
              <a:rPr lang="ru-RU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одного года </a:t>
            </a:r>
            <a:r>
              <a:rPr lang="ru-RU" sz="3200" dirty="0">
                <a:latin typeface="Calibri" panose="020F0502020204030204" pitchFamily="34" charset="0"/>
              </a:rPr>
              <a:t>со дня принятия решения </a:t>
            </a:r>
            <a:r>
              <a:rPr lang="ru-RU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о предоставлении</a:t>
            </a:r>
            <a:r>
              <a:rPr lang="ru-RU" sz="3200" dirty="0"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latin typeface="Calibri" panose="020F0502020204030204" pitchFamily="34" charset="0"/>
              </a:rPr>
              <a:t>лицензии и переоформления лицензии</a:t>
            </a:r>
            <a:endParaRPr lang="ru-RU" sz="3200" dirty="0">
              <a:latin typeface="Calibri" panose="020F0502020204030204" pitchFamily="34" charset="0"/>
            </a:endParaRPr>
          </a:p>
          <a:p>
            <a:pPr marL="0" marR="748665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None/>
              <a:tabLst>
                <a:tab pos="368300" algn="l"/>
              </a:tabLst>
            </a:pP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5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517" y="208898"/>
            <a:ext cx="7735147" cy="674608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spcBef>
                <a:spcPts val="140"/>
              </a:spcBef>
            </a:pPr>
            <a:r>
              <a:rPr sz="4267" dirty="0">
                <a:latin typeface="Calibri" panose="020F0502020204030204" pitchFamily="34" charset="0"/>
              </a:rPr>
              <a:t>ИСКЛЮЧЕНИЯ ИЗ</a:t>
            </a:r>
            <a:r>
              <a:rPr sz="4267" spc="-67" dirty="0">
                <a:latin typeface="Calibri" panose="020F0502020204030204" pitchFamily="34" charset="0"/>
              </a:rPr>
              <a:t> </a:t>
            </a:r>
            <a:r>
              <a:rPr sz="4267" dirty="0">
                <a:latin typeface="Calibri" panose="020F0502020204030204" pitchFamily="34" charset="0"/>
              </a:rPr>
              <a:t>ПРАВИЛА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5919" y="1286866"/>
            <a:ext cx="10271251" cy="505897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721342" marR="610430">
              <a:spcBef>
                <a:spcPts val="127"/>
              </a:spcBef>
            </a:pPr>
            <a:r>
              <a:rPr sz="3200" spc="-7" dirty="0">
                <a:latin typeface="Calibri" panose="020F0502020204030204" pitchFamily="34" charset="0"/>
                <a:cs typeface="Arial"/>
              </a:rPr>
              <a:t>Организации, реализующие образовательные  программы дошкольного, начального общего,  основного </a:t>
            </a:r>
            <a:r>
              <a:rPr sz="3200" spc="-13" dirty="0">
                <a:latin typeface="Calibri" panose="020F0502020204030204" pitchFamily="34" charset="0"/>
                <a:cs typeface="Arial"/>
              </a:rPr>
              <a:t>общего, </a:t>
            </a:r>
            <a:r>
              <a:rPr sz="3200" spc="-7" dirty="0">
                <a:latin typeface="Calibri" panose="020F0502020204030204" pitchFamily="34" charset="0"/>
                <a:cs typeface="Arial"/>
              </a:rPr>
              <a:t>среднего </a:t>
            </a:r>
            <a:r>
              <a:rPr sz="3200" spc="-13" dirty="0">
                <a:latin typeface="Calibri" panose="020F0502020204030204" pitchFamily="34" charset="0"/>
                <a:cs typeface="Arial"/>
              </a:rPr>
              <a:t>общего  </a:t>
            </a:r>
            <a:r>
              <a:rPr sz="3200" spc="-7" dirty="0">
                <a:latin typeface="Calibri" panose="020F0502020204030204" pitchFamily="34" charset="0"/>
                <a:cs typeface="Arial"/>
              </a:rPr>
              <a:t>образования проверяются органами контроля  (надзора) в сфере образования </a:t>
            </a:r>
            <a:r>
              <a:rPr lang="ru-RU" sz="3200" spc="-7" dirty="0" smtClean="0">
                <a:latin typeface="Calibri" panose="020F0502020204030204" pitchFamily="34" charset="0"/>
                <a:cs typeface="Arial"/>
              </a:rPr>
              <a:t>и </a:t>
            </a:r>
            <a:r>
              <a:rPr sz="3200" spc="-7" dirty="0" err="1" smtClean="0">
                <a:latin typeface="Calibri" panose="020F0502020204030204" pitchFamily="34" charset="0"/>
                <a:cs typeface="Arial"/>
              </a:rPr>
              <a:t>могут</a:t>
            </a:r>
            <a:r>
              <a:rPr sz="3200" spc="93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3200" spc="-13" dirty="0">
                <a:latin typeface="Calibri" panose="020F0502020204030204" pitchFamily="34" charset="0"/>
                <a:cs typeface="Arial"/>
              </a:rPr>
              <a:t>быть</a:t>
            </a:r>
            <a:endParaRPr sz="3200" dirty="0">
              <a:latin typeface="Calibri" panose="020F0502020204030204" pitchFamily="34" charset="0"/>
              <a:cs typeface="Arial"/>
            </a:endParaRPr>
          </a:p>
          <a:p>
            <a:pPr marL="721342">
              <a:spcBef>
                <a:spcPts val="7"/>
              </a:spcBef>
            </a:pPr>
            <a:r>
              <a:rPr sz="3200" spc="-7" dirty="0">
                <a:latin typeface="Calibri" panose="020F0502020204030204" pitchFamily="34" charset="0"/>
                <a:cs typeface="Arial"/>
              </a:rPr>
              <a:t>проверены</a:t>
            </a:r>
            <a:endParaRPr sz="3200" dirty="0">
              <a:latin typeface="Calibri" panose="020F0502020204030204" pitchFamily="34" charset="0"/>
              <a:cs typeface="Arial"/>
            </a:endParaRPr>
          </a:p>
          <a:p>
            <a:pPr marL="295479" algn="ctr">
              <a:spcBef>
                <a:spcPts val="780"/>
              </a:spcBef>
            </a:pPr>
            <a:r>
              <a:rPr sz="4267" b="1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1 РАЗ В 2</a:t>
            </a:r>
            <a:r>
              <a:rPr sz="4267" b="1" spc="-47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4267" b="1" spc="-7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ГОДА</a:t>
            </a:r>
            <a:endParaRPr sz="4267" dirty="0">
              <a:solidFill>
                <a:srgbClr val="00B0F0"/>
              </a:solidFill>
              <a:latin typeface="Calibri" panose="020F0502020204030204" pitchFamily="34" charset="0"/>
              <a:cs typeface="Arial"/>
            </a:endParaRPr>
          </a:p>
          <a:p>
            <a:pPr marL="16933" marR="6773" indent="4233" algn="ctr">
              <a:spcBef>
                <a:spcPts val="1367"/>
              </a:spcBef>
            </a:pPr>
            <a:r>
              <a:rPr sz="1867" dirty="0">
                <a:latin typeface="Calibri" panose="020F0502020204030204" pitchFamily="34" charset="0"/>
                <a:cs typeface="Arial"/>
              </a:rPr>
              <a:t>Постановление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Правительства </a:t>
            </a:r>
            <a:r>
              <a:rPr sz="1867" dirty="0">
                <a:latin typeface="Calibri" panose="020F0502020204030204" pitchFamily="34" charset="0"/>
                <a:cs typeface="Arial"/>
              </a:rPr>
              <a:t>РФ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от 23.11.2009 </a:t>
            </a:r>
            <a:r>
              <a:rPr sz="1867" dirty="0">
                <a:latin typeface="Calibri" panose="020F0502020204030204" pitchFamily="34" charset="0"/>
                <a:cs typeface="Arial"/>
              </a:rPr>
              <a:t>№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944 «Об утверждении перечня видов деятельности  </a:t>
            </a:r>
            <a:r>
              <a:rPr sz="1867" dirty="0">
                <a:latin typeface="Calibri" panose="020F0502020204030204" pitchFamily="34" charset="0"/>
                <a:cs typeface="Arial"/>
              </a:rPr>
              <a:t>в сфере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здравоохранения, </a:t>
            </a:r>
            <a:r>
              <a:rPr sz="1867" dirty="0">
                <a:latin typeface="Calibri" panose="020F0502020204030204" pitchFamily="34" charset="0"/>
                <a:cs typeface="Arial"/>
              </a:rPr>
              <a:t>сфере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образования </a:t>
            </a:r>
            <a:r>
              <a:rPr sz="1867" dirty="0">
                <a:latin typeface="Calibri" panose="020F0502020204030204" pitchFamily="34" charset="0"/>
                <a:cs typeface="Arial"/>
              </a:rPr>
              <a:t>и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социальной </a:t>
            </a:r>
            <a:r>
              <a:rPr sz="1867" dirty="0">
                <a:latin typeface="Calibri" panose="020F0502020204030204" pitchFamily="34" charset="0"/>
                <a:cs typeface="Arial"/>
              </a:rPr>
              <a:t>сфере,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осуществляемых юридическими  лицами </a:t>
            </a:r>
            <a:r>
              <a:rPr sz="1867" dirty="0">
                <a:latin typeface="Calibri" panose="020F0502020204030204" pitchFamily="34" charset="0"/>
                <a:cs typeface="Arial"/>
              </a:rPr>
              <a:t>и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индивидуальными предпринимателями, </a:t>
            </a:r>
            <a:r>
              <a:rPr sz="1867" dirty="0">
                <a:latin typeface="Calibri" panose="020F0502020204030204" pitchFamily="34" charset="0"/>
                <a:cs typeface="Arial"/>
              </a:rPr>
              <a:t>в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отношении </a:t>
            </a:r>
            <a:r>
              <a:rPr sz="1867" dirty="0">
                <a:latin typeface="Calibri" panose="020F0502020204030204" pitchFamily="34" charset="0"/>
                <a:cs typeface="Arial"/>
              </a:rPr>
              <a:t>которых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плановые проверки проводятся  </a:t>
            </a:r>
            <a:r>
              <a:rPr sz="1867" dirty="0">
                <a:latin typeface="Calibri" panose="020F0502020204030204" pitchFamily="34" charset="0"/>
                <a:cs typeface="Arial"/>
              </a:rPr>
              <a:t>с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установленной</a:t>
            </a:r>
            <a:r>
              <a:rPr sz="1867" spc="-53" dirty="0">
                <a:latin typeface="Calibri" panose="020F0502020204030204" pitchFamily="34" charset="0"/>
                <a:cs typeface="Arial"/>
              </a:rPr>
              <a:t> </a:t>
            </a:r>
            <a:r>
              <a:rPr sz="1867" spc="-7" dirty="0">
                <a:latin typeface="Calibri" panose="020F0502020204030204" pitchFamily="34" charset="0"/>
                <a:cs typeface="Arial"/>
              </a:rPr>
              <a:t>периодичностью»</a:t>
            </a:r>
            <a:endParaRPr sz="1867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07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6914" y="2260350"/>
            <a:ext cx="2933653" cy="21715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</a:pPr>
            <a:r>
              <a:rPr sz="2800" b="1" spc="-7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КРИТЕРИИ</a:t>
            </a:r>
            <a:r>
              <a:rPr sz="2800" b="1" spc="-127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800" b="1" spc="-7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ДЛЯ  ВКЛЮЧЕНИЯ</a:t>
            </a:r>
            <a:endParaRPr sz="2800" dirty="0">
              <a:solidFill>
                <a:srgbClr val="00B0F0"/>
              </a:solidFill>
              <a:latin typeface="Calibri" panose="020F0502020204030204" pitchFamily="34" charset="0"/>
              <a:cs typeface="Arial"/>
            </a:endParaRPr>
          </a:p>
          <a:p>
            <a:pPr marL="36406" marR="26246" algn="ctr"/>
            <a:r>
              <a:rPr sz="2800" b="1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ОРГ</a:t>
            </a:r>
            <a:r>
              <a:rPr sz="2800" b="1" spc="-13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А</a:t>
            </a:r>
            <a:r>
              <a:rPr sz="2800" b="1" spc="-7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НИЗ</a:t>
            </a:r>
            <a:r>
              <a:rPr sz="2800" b="1" spc="-13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А</a:t>
            </a:r>
            <a:r>
              <a:rPr sz="2800" b="1" spc="-7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ЦИИ  </a:t>
            </a:r>
            <a:r>
              <a:rPr sz="2800" b="1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В</a:t>
            </a:r>
            <a:r>
              <a:rPr sz="2800" b="1" spc="-27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800" b="1" spc="-7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ПЛАН</a:t>
            </a:r>
            <a:endParaRPr sz="2800" dirty="0">
              <a:solidFill>
                <a:srgbClr val="00B0F0"/>
              </a:solidFill>
              <a:latin typeface="Calibri" panose="020F0502020204030204" pitchFamily="34" charset="0"/>
              <a:cs typeface="Arial"/>
            </a:endParaRPr>
          </a:p>
          <a:p>
            <a:pPr marL="2540" algn="ctr"/>
            <a:r>
              <a:rPr sz="2800" b="1" spc="-7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ПРОВЕРОК</a:t>
            </a:r>
            <a:endParaRPr sz="2800" dirty="0">
              <a:solidFill>
                <a:srgbClr val="00B0F0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1140" y="688529"/>
            <a:ext cx="7259950" cy="55004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933" marR="6773" indent="538467" algn="just">
              <a:lnSpc>
                <a:spcPct val="96400"/>
              </a:lnSpc>
              <a:spcBef>
                <a:spcPts val="220"/>
              </a:spcBef>
              <a:buFont typeface="Times New Roman"/>
              <a:buAutoNum type="romanUcPeriod"/>
              <a:tabLst>
                <a:tab pos="1095559" algn="l"/>
              </a:tabLst>
            </a:pPr>
            <a:r>
              <a:rPr sz="2000" spc="-53" dirty="0">
                <a:latin typeface="Calibri" panose="020F0502020204030204" pitchFamily="34" charset="0"/>
                <a:cs typeface="Times New Roman"/>
              </a:rPr>
              <a:t>сопряженность </a:t>
            </a:r>
            <a:r>
              <a:rPr sz="2000" spc="-20" dirty="0">
                <a:latin typeface="Calibri" panose="020F0502020204030204" pitchFamily="34" charset="0"/>
                <a:cs typeface="Times New Roman"/>
              </a:rPr>
              <a:t>образовательной </a:t>
            </a:r>
            <a:r>
              <a:rPr sz="2000" spc="-60" dirty="0">
                <a:latin typeface="Calibri" panose="020F0502020204030204" pitchFamily="34" charset="0"/>
                <a:cs typeface="Times New Roman"/>
              </a:rPr>
              <a:t>деятельности </a:t>
            </a:r>
            <a:r>
              <a:rPr sz="2000" spc="7" dirty="0">
                <a:latin typeface="Calibri" panose="020F0502020204030204" pitchFamily="34" charset="0"/>
                <a:cs typeface="Times New Roman"/>
              </a:rPr>
              <a:t>с </a:t>
            </a:r>
            <a:r>
              <a:rPr sz="2000" spc="-20" dirty="0">
                <a:latin typeface="Calibri" panose="020F0502020204030204" pitchFamily="34" charset="0"/>
                <a:cs typeface="Times New Roman"/>
              </a:rPr>
              <a:t>эксплуатацией  </a:t>
            </a:r>
            <a:r>
              <a:rPr sz="2000" spc="67" dirty="0">
                <a:latin typeface="Calibri" panose="020F0502020204030204" pitchFamily="34" charset="0"/>
                <a:cs typeface="Times New Roman"/>
              </a:rPr>
              <a:t>и </a:t>
            </a:r>
            <a:r>
              <a:rPr sz="2000" spc="20" dirty="0">
                <a:latin typeface="Calibri" panose="020F0502020204030204" pitchFamily="34" charset="0"/>
                <a:cs typeface="Times New Roman"/>
              </a:rPr>
              <a:t>использованием </a:t>
            </a:r>
            <a:r>
              <a:rPr sz="2000" spc="-13" dirty="0">
                <a:latin typeface="Calibri" panose="020F0502020204030204" pitchFamily="34" charset="0"/>
                <a:cs typeface="Times New Roman"/>
              </a:rPr>
              <a:t>источников </a:t>
            </a:r>
            <a:r>
              <a:rPr sz="2000" spc="33" dirty="0" err="1">
                <a:latin typeface="Calibri" panose="020F0502020204030204" pitchFamily="34" charset="0"/>
                <a:cs typeface="Times New Roman"/>
              </a:rPr>
              <a:t>повышенной</a:t>
            </a:r>
            <a:r>
              <a:rPr sz="2000" spc="33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000" spc="-40" dirty="0" err="1" smtClean="0">
                <a:latin typeface="Calibri" panose="020F0502020204030204" pitchFamily="34" charset="0"/>
                <a:cs typeface="Times New Roman"/>
              </a:rPr>
              <a:t>опасности</a:t>
            </a:r>
            <a:r>
              <a:rPr sz="2000" spc="-47" dirty="0" smtClean="0">
                <a:latin typeface="Calibri" panose="020F0502020204030204" pitchFamily="34" charset="0"/>
                <a:cs typeface="Times New Roman"/>
              </a:rPr>
              <a:t>;</a:t>
            </a:r>
            <a:endParaRPr lang="ru-RU" sz="2000" dirty="0">
              <a:latin typeface="Calibri" panose="020F0502020204030204" pitchFamily="34" charset="0"/>
              <a:cs typeface="Times New Roman"/>
            </a:endParaRPr>
          </a:p>
          <a:p>
            <a:pPr marL="16933" marR="6773" indent="538467" algn="just">
              <a:lnSpc>
                <a:spcPct val="96400"/>
              </a:lnSpc>
              <a:spcBef>
                <a:spcPts val="220"/>
              </a:spcBef>
              <a:buFont typeface="Times New Roman"/>
              <a:buAutoNum type="romanUcPeriod"/>
              <a:tabLst>
                <a:tab pos="1095559" algn="l"/>
              </a:tabLst>
            </a:pPr>
            <a:r>
              <a:rPr sz="2000" spc="40" dirty="0" err="1" smtClean="0">
                <a:latin typeface="Calibri" panose="020F0502020204030204" pitchFamily="34" charset="0"/>
                <a:cs typeface="Times New Roman"/>
              </a:rPr>
              <a:t>наличие</a:t>
            </a:r>
            <a:r>
              <a:rPr sz="2000" spc="493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000" spc="20" dirty="0">
                <a:latin typeface="Calibri" panose="020F0502020204030204" pitchFamily="34" charset="0"/>
                <a:cs typeface="Times New Roman"/>
              </a:rPr>
              <a:t>признаков </a:t>
            </a:r>
            <a:r>
              <a:rPr sz="2000" spc="-40" dirty="0">
                <a:latin typeface="Calibri" panose="020F0502020204030204" pitchFamily="34" charset="0"/>
                <a:cs typeface="Times New Roman"/>
              </a:rPr>
              <a:t>необъективности </a:t>
            </a:r>
            <a:r>
              <a:rPr sz="2000" spc="67" dirty="0">
                <a:latin typeface="Calibri" panose="020F0502020204030204" pitchFamily="34" charset="0"/>
                <a:cs typeface="Times New Roman"/>
              </a:rPr>
              <a:t>в</a:t>
            </a:r>
            <a:r>
              <a:rPr sz="2000" spc="393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000" spc="27" dirty="0" err="1" smtClean="0">
                <a:latin typeface="Calibri" panose="020F0502020204030204" pitchFamily="34" charset="0"/>
                <a:cs typeface="Times New Roman"/>
              </a:rPr>
              <a:t>получаемых</a:t>
            </a:r>
            <a:r>
              <a:rPr lang="ru-RU" sz="2000" spc="27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000" spc="20" dirty="0" smtClean="0">
                <a:latin typeface="Calibri" panose="020F0502020204030204" pitchFamily="34" charset="0"/>
                <a:cs typeface="Times New Roman"/>
              </a:rPr>
              <a:t>обучающимися </a:t>
            </a:r>
            <a:r>
              <a:rPr lang="ru-RU" sz="2000" spc="-20" dirty="0">
                <a:latin typeface="Calibri" panose="020F0502020204030204" pitchFamily="34" charset="0"/>
                <a:cs typeface="Times New Roman"/>
              </a:rPr>
              <a:t>образовательных </a:t>
            </a:r>
            <a:r>
              <a:rPr lang="ru-RU" sz="2000" spc="-73" dirty="0">
                <a:latin typeface="Calibri" panose="020F0502020204030204" pitchFamily="34" charset="0"/>
                <a:cs typeface="Times New Roman"/>
              </a:rPr>
              <a:t>результатах </a:t>
            </a:r>
            <a:r>
              <a:rPr lang="ru-RU" sz="2000" spc="40" dirty="0">
                <a:latin typeface="Calibri" panose="020F0502020204030204" pitchFamily="34" charset="0"/>
                <a:cs typeface="Times New Roman"/>
              </a:rPr>
              <a:t>при </a:t>
            </a:r>
            <a:r>
              <a:rPr lang="ru-RU" sz="2000" spc="33" dirty="0">
                <a:latin typeface="Calibri" panose="020F0502020204030204" pitchFamily="34" charset="0"/>
                <a:cs typeface="Times New Roman"/>
              </a:rPr>
              <a:t>проведении </a:t>
            </a:r>
            <a:r>
              <a:rPr lang="ru-RU" sz="2000" spc="27" dirty="0">
                <a:latin typeface="Calibri" panose="020F0502020204030204" pitchFamily="34" charset="0"/>
                <a:cs typeface="Times New Roman"/>
              </a:rPr>
              <a:t>процедур  </a:t>
            </a:r>
            <a:r>
              <a:rPr lang="ru-RU" sz="2000" spc="-33" dirty="0">
                <a:latin typeface="Calibri" panose="020F0502020204030204" pitchFamily="34" charset="0"/>
                <a:cs typeface="Times New Roman"/>
              </a:rPr>
              <a:t>итоговой </a:t>
            </a:r>
            <a:r>
              <a:rPr lang="ru-RU" sz="2000" spc="67" dirty="0">
                <a:latin typeface="Calibri" panose="020F0502020204030204" pitchFamily="34" charset="0"/>
                <a:cs typeface="Times New Roman"/>
              </a:rPr>
              <a:t>и </a:t>
            </a:r>
            <a:r>
              <a:rPr lang="ru-RU" sz="2000" spc="-40" dirty="0">
                <a:latin typeface="Calibri" panose="020F0502020204030204" pitchFamily="34" charset="0"/>
                <a:cs typeface="Times New Roman"/>
              </a:rPr>
              <a:t>промежуточной </a:t>
            </a:r>
            <a:r>
              <a:rPr lang="ru-RU" sz="2000" spc="-133" dirty="0">
                <a:latin typeface="Calibri" panose="020F0502020204030204" pitchFamily="34" charset="0"/>
                <a:cs typeface="Times New Roman"/>
              </a:rPr>
              <a:t>аттестации, </a:t>
            </a:r>
            <a:r>
              <a:rPr lang="ru-RU" sz="2000" spc="53" dirty="0">
                <a:latin typeface="Calibri" panose="020F0502020204030204" pitchFamily="34" charset="0"/>
                <a:cs typeface="Times New Roman"/>
              </a:rPr>
              <a:t>внешних </a:t>
            </a:r>
            <a:r>
              <a:rPr lang="ru-RU" sz="2000" spc="27" dirty="0">
                <a:latin typeface="Calibri" panose="020F0502020204030204" pitchFamily="34" charset="0"/>
                <a:cs typeface="Times New Roman"/>
              </a:rPr>
              <a:t>процедур </a:t>
            </a:r>
            <a:r>
              <a:rPr lang="ru-RU" sz="2000" spc="20" dirty="0">
                <a:latin typeface="Calibri" panose="020F0502020204030204" pitchFamily="34" charset="0"/>
                <a:cs typeface="Times New Roman"/>
              </a:rPr>
              <a:t>исследования  </a:t>
            </a:r>
            <a:r>
              <a:rPr lang="ru-RU" sz="2000" spc="-60" dirty="0">
                <a:latin typeface="Calibri" panose="020F0502020204030204" pitchFamily="34" charset="0"/>
                <a:cs typeface="Times New Roman"/>
              </a:rPr>
              <a:t>качества</a:t>
            </a:r>
            <a:r>
              <a:rPr lang="ru-RU" sz="2000" spc="-27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образования;</a:t>
            </a:r>
          </a:p>
          <a:p>
            <a:pPr marL="16933" marR="6773" indent="538467" algn="just">
              <a:lnSpc>
                <a:spcPct val="96400"/>
              </a:lnSpc>
              <a:spcBef>
                <a:spcPts val="220"/>
              </a:spcBef>
              <a:buFont typeface="Times New Roman"/>
              <a:buAutoNum type="romanUcPeriod"/>
              <a:tabLst>
                <a:tab pos="1095559" algn="l"/>
              </a:tabLst>
            </a:pP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особые </a:t>
            </a:r>
            <a:r>
              <a:rPr lang="ru-RU" sz="2000" spc="73" dirty="0">
                <a:latin typeface="Calibri" panose="020F0502020204030204" pitchFamily="34" charset="0"/>
                <a:cs typeface="Times New Roman"/>
              </a:rPr>
              <a:t>у</a:t>
            </a:r>
            <a:r>
              <a:rPr lang="ru-RU" sz="2000" spc="47" dirty="0">
                <a:latin typeface="Calibri" panose="020F0502020204030204" pitchFamily="34" charset="0"/>
                <a:cs typeface="Times New Roman"/>
              </a:rPr>
              <a:t>слов</a:t>
            </a:r>
            <a:r>
              <a:rPr lang="ru-RU" sz="2000" spc="40" dirty="0">
                <a:latin typeface="Calibri" panose="020F0502020204030204" pitchFamily="34" charset="0"/>
                <a:cs typeface="Times New Roman"/>
              </a:rPr>
              <a:t>и</a:t>
            </a:r>
            <a:r>
              <a:rPr lang="ru-RU" sz="2000" spc="-7" dirty="0">
                <a:latin typeface="Calibri" panose="020F0502020204030204" pitchFamily="34" charset="0"/>
                <a:cs typeface="Times New Roman"/>
              </a:rPr>
              <a:t>я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	</a:t>
            </a: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ф</a:t>
            </a:r>
            <a:r>
              <a:rPr lang="ru-RU" sz="2000" spc="-20" dirty="0" smtClean="0">
                <a:latin typeface="Calibri" panose="020F0502020204030204" pitchFamily="34" charset="0"/>
                <a:cs typeface="Times New Roman"/>
              </a:rPr>
              <a:t>у</a:t>
            </a:r>
            <a:r>
              <a:rPr lang="ru-RU" sz="2000" spc="73" dirty="0" smtClean="0">
                <a:latin typeface="Calibri" panose="020F0502020204030204" pitchFamily="34" charset="0"/>
                <a:cs typeface="Times New Roman"/>
              </a:rPr>
              <a:t>н</a:t>
            </a:r>
            <a:r>
              <a:rPr lang="ru-RU" sz="2000" spc="47" dirty="0" smtClean="0">
                <a:latin typeface="Calibri" panose="020F0502020204030204" pitchFamily="34" charset="0"/>
                <a:cs typeface="Times New Roman"/>
              </a:rPr>
              <a:t>к</a:t>
            </a:r>
            <a:r>
              <a:rPr lang="ru-RU" sz="2000" spc="60" dirty="0" smtClean="0">
                <a:latin typeface="Calibri" panose="020F0502020204030204" pitchFamily="34" charset="0"/>
                <a:cs typeface="Times New Roman"/>
              </a:rPr>
              <a:t>ц</a:t>
            </a:r>
            <a:r>
              <a:rPr lang="ru-RU" sz="2000" spc="53" dirty="0" smtClean="0">
                <a:latin typeface="Calibri" panose="020F0502020204030204" pitchFamily="34" charset="0"/>
                <a:cs typeface="Times New Roman"/>
              </a:rPr>
              <a:t>и</a:t>
            </a: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о</a:t>
            </a:r>
            <a:r>
              <a:rPr lang="ru-RU" sz="2000" spc="73" dirty="0" smtClean="0">
                <a:latin typeface="Calibri" panose="020F0502020204030204" pitchFamily="34" charset="0"/>
                <a:cs typeface="Times New Roman"/>
              </a:rPr>
              <a:t>н</a:t>
            </a:r>
            <a:r>
              <a:rPr lang="ru-RU" sz="2000" spc="53" dirty="0" smtClean="0">
                <a:latin typeface="Calibri" panose="020F0502020204030204" pitchFamily="34" charset="0"/>
                <a:cs typeface="Times New Roman"/>
              </a:rPr>
              <a:t>и</a:t>
            </a:r>
            <a:r>
              <a:rPr lang="ru-RU" sz="2000" spc="13" dirty="0" smtClean="0">
                <a:latin typeface="Calibri" panose="020F0502020204030204" pitchFamily="34" charset="0"/>
                <a:cs typeface="Times New Roman"/>
              </a:rPr>
              <a:t>р</a:t>
            </a:r>
            <a:r>
              <a:rPr lang="ru-RU" sz="2000" spc="7" dirty="0" smtClean="0">
                <a:latin typeface="Calibri" panose="020F0502020204030204" pitchFamily="34" charset="0"/>
                <a:cs typeface="Times New Roman"/>
              </a:rPr>
              <a:t>ован</a:t>
            </a:r>
            <a:r>
              <a:rPr lang="ru-RU" sz="2000" spc="67" dirty="0" smtClean="0">
                <a:latin typeface="Calibri" panose="020F0502020204030204" pitchFamily="34" charset="0"/>
                <a:cs typeface="Times New Roman"/>
              </a:rPr>
              <a:t>и</a:t>
            </a:r>
            <a:r>
              <a:rPr lang="ru-RU" sz="2000" spc="-7" dirty="0" smtClean="0">
                <a:latin typeface="Calibri" panose="020F0502020204030204" pitchFamily="34" charset="0"/>
                <a:cs typeface="Times New Roman"/>
              </a:rPr>
              <a:t>я 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	о</a:t>
            </a:r>
            <a:r>
              <a:rPr lang="ru-RU" sz="2000" spc="7" dirty="0">
                <a:latin typeface="Calibri" panose="020F0502020204030204" pitchFamily="34" charset="0"/>
                <a:cs typeface="Times New Roman"/>
              </a:rPr>
              <a:t>р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га</a:t>
            </a:r>
            <a:r>
              <a:rPr lang="ru-RU" sz="2000" spc="-7" dirty="0">
                <a:latin typeface="Calibri" panose="020F0502020204030204" pitchFamily="34" charset="0"/>
                <a:cs typeface="Times New Roman"/>
              </a:rPr>
              <a:t>н</a:t>
            </a:r>
            <a:r>
              <a:rPr lang="ru-RU" sz="2000" spc="53" dirty="0">
                <a:latin typeface="Calibri" panose="020F0502020204030204" pitchFamily="34" charset="0"/>
                <a:cs typeface="Times New Roman"/>
              </a:rPr>
              <a:t>и</a:t>
            </a:r>
            <a:r>
              <a:rPr lang="ru-RU" sz="2000" spc="13" dirty="0">
                <a:latin typeface="Calibri" panose="020F0502020204030204" pitchFamily="34" charset="0"/>
                <a:cs typeface="Times New Roman"/>
              </a:rPr>
              <a:t>зац</a:t>
            </a:r>
            <a:r>
              <a:rPr lang="ru-RU" sz="2000" spc="7" dirty="0">
                <a:latin typeface="Calibri" panose="020F0502020204030204" pitchFamily="34" charset="0"/>
                <a:cs typeface="Times New Roman"/>
              </a:rPr>
              <a:t>и</a:t>
            </a:r>
            <a:r>
              <a:rPr lang="ru-RU" sz="2000" spc="67" dirty="0">
                <a:latin typeface="Calibri" panose="020F0502020204030204" pitchFamily="34" charset="0"/>
                <a:cs typeface="Times New Roman"/>
              </a:rPr>
              <a:t>и</a:t>
            </a: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, осуществляющей 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об</a:t>
            </a:r>
            <a:r>
              <a:rPr lang="ru-RU" sz="2000" spc="7" dirty="0">
                <a:latin typeface="Calibri" panose="020F0502020204030204" pitchFamily="34" charset="0"/>
                <a:cs typeface="Times New Roman"/>
              </a:rPr>
              <a:t>р</a:t>
            </a:r>
            <a:r>
              <a:rPr lang="ru-RU" sz="2000" spc="-47" dirty="0">
                <a:latin typeface="Calibri" panose="020F0502020204030204" pitchFamily="34" charset="0"/>
                <a:cs typeface="Times New Roman"/>
              </a:rPr>
              <a:t>а</a:t>
            </a:r>
            <a:r>
              <a:rPr lang="ru-RU" sz="2000" spc="-53" dirty="0">
                <a:latin typeface="Calibri" panose="020F0502020204030204" pitchFamily="34" charset="0"/>
                <a:cs typeface="Times New Roman"/>
              </a:rPr>
              <a:t>з</a:t>
            </a:r>
            <a:r>
              <a:rPr lang="ru-RU" sz="2000" spc="7" dirty="0">
                <a:latin typeface="Calibri" panose="020F0502020204030204" pitchFamily="34" charset="0"/>
                <a:cs typeface="Times New Roman"/>
              </a:rPr>
              <a:t>о</a:t>
            </a:r>
            <a:r>
              <a:rPr lang="ru-RU" sz="2000" spc="-87" dirty="0">
                <a:latin typeface="Calibri" panose="020F0502020204030204" pitchFamily="34" charset="0"/>
                <a:cs typeface="Times New Roman"/>
              </a:rPr>
              <a:t>вате</a:t>
            </a:r>
            <a:r>
              <a:rPr lang="ru-RU" sz="2000" spc="-80" dirty="0">
                <a:latin typeface="Calibri" panose="020F0502020204030204" pitchFamily="34" charset="0"/>
                <a:cs typeface="Times New Roman"/>
              </a:rPr>
              <a:t>л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ь</a:t>
            </a:r>
            <a:r>
              <a:rPr lang="ru-RU" sz="2000" spc="73" dirty="0">
                <a:latin typeface="Calibri" panose="020F0502020204030204" pitchFamily="34" charset="0"/>
                <a:cs typeface="Times New Roman"/>
              </a:rPr>
              <a:t>ну</a:t>
            </a:r>
            <a:r>
              <a:rPr lang="ru-RU" sz="2000" spc="80" dirty="0">
                <a:latin typeface="Calibri" panose="020F0502020204030204" pitchFamily="34" charset="0"/>
                <a:cs typeface="Times New Roman"/>
              </a:rPr>
              <a:t>ю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		</a:t>
            </a:r>
            <a:r>
              <a:rPr lang="ru-RU" sz="2000" spc="7" dirty="0" smtClean="0">
                <a:latin typeface="Calibri" panose="020F0502020204030204" pitchFamily="34" charset="0"/>
                <a:cs typeface="Times New Roman"/>
              </a:rPr>
              <a:t>д</a:t>
            </a:r>
            <a:r>
              <a:rPr lang="ru-RU" sz="2000" spc="-60" dirty="0" smtClean="0">
                <a:latin typeface="Calibri" panose="020F0502020204030204" pitchFamily="34" charset="0"/>
                <a:cs typeface="Times New Roman"/>
              </a:rPr>
              <a:t>еятел</a:t>
            </a:r>
            <a:r>
              <a:rPr lang="ru-RU" sz="2000" spc="-67" dirty="0" smtClean="0">
                <a:latin typeface="Calibri" panose="020F0502020204030204" pitchFamily="34" charset="0"/>
                <a:cs typeface="Times New Roman"/>
              </a:rPr>
              <a:t>ь</a:t>
            </a:r>
            <a:r>
              <a:rPr lang="ru-RU" sz="2000" spc="60" dirty="0" smtClean="0">
                <a:latin typeface="Calibri" panose="020F0502020204030204" pitchFamily="34" charset="0"/>
                <a:cs typeface="Times New Roman"/>
              </a:rPr>
              <a:t>н</a:t>
            </a:r>
            <a:r>
              <a:rPr lang="ru-RU" sz="2000" spc="7" dirty="0" smtClean="0">
                <a:latin typeface="Calibri" panose="020F0502020204030204" pitchFamily="34" charset="0"/>
                <a:cs typeface="Times New Roman"/>
              </a:rPr>
              <a:t>о</a:t>
            </a:r>
            <a:r>
              <a:rPr lang="ru-RU" sz="2000" spc="-167" dirty="0" smtClean="0">
                <a:latin typeface="Calibri" panose="020F0502020204030204" pitchFamily="34" charset="0"/>
                <a:cs typeface="Times New Roman"/>
              </a:rPr>
              <a:t>ст</a:t>
            </a:r>
            <a:r>
              <a:rPr lang="ru-RU" sz="2000" spc="-120" dirty="0" smtClean="0">
                <a:latin typeface="Calibri" panose="020F0502020204030204" pitchFamily="34" charset="0"/>
                <a:cs typeface="Times New Roman"/>
              </a:rPr>
              <a:t>ь</a:t>
            </a: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, </a:t>
            </a:r>
            <a:r>
              <a:rPr lang="ru-RU" sz="2000" spc="67" dirty="0" smtClean="0">
                <a:latin typeface="Calibri" panose="020F0502020204030204" pitchFamily="34" charset="0"/>
                <a:cs typeface="Times New Roman"/>
              </a:rPr>
              <a:t>вк</a:t>
            </a:r>
            <a:r>
              <a:rPr lang="ru-RU" sz="2000" spc="53" dirty="0" smtClean="0">
                <a:latin typeface="Calibri" panose="020F0502020204030204" pitchFamily="34" charset="0"/>
                <a:cs typeface="Times New Roman"/>
              </a:rPr>
              <a:t>л</a:t>
            </a:r>
            <a:r>
              <a:rPr lang="ru-RU" sz="2000" spc="73" dirty="0" smtClean="0">
                <a:latin typeface="Calibri" panose="020F0502020204030204" pitchFamily="34" charset="0"/>
                <a:cs typeface="Times New Roman"/>
              </a:rPr>
              <a:t>ю</a:t>
            </a:r>
            <a:r>
              <a:rPr lang="ru-RU" sz="2000" spc="-13" dirty="0" smtClean="0">
                <a:latin typeface="Calibri" panose="020F0502020204030204" pitchFamily="34" charset="0"/>
                <a:cs typeface="Times New Roman"/>
              </a:rPr>
              <a:t>чая</a:t>
            </a: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000" spc="27" dirty="0" smtClean="0">
                <a:latin typeface="Calibri" panose="020F0502020204030204" pitchFamily="34" charset="0"/>
                <a:cs typeface="Times New Roman"/>
              </a:rPr>
              <a:t>во</a:t>
            </a:r>
            <a:r>
              <a:rPr lang="ru-RU" sz="2000" spc="67" dirty="0" smtClean="0">
                <a:latin typeface="Calibri" panose="020F0502020204030204" pitchFamily="34" charset="0"/>
                <a:cs typeface="Times New Roman"/>
              </a:rPr>
              <a:t>п</a:t>
            </a: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р</a:t>
            </a:r>
            <a:r>
              <a:rPr lang="ru-RU" sz="2000" spc="7" dirty="0" smtClean="0">
                <a:latin typeface="Calibri" panose="020F0502020204030204" pitchFamily="34" charset="0"/>
                <a:cs typeface="Times New Roman"/>
              </a:rPr>
              <a:t>о</a:t>
            </a:r>
            <a:r>
              <a:rPr lang="ru-RU" sz="2000" spc="-7" dirty="0" smtClean="0">
                <a:latin typeface="Calibri" panose="020F0502020204030204" pitchFamily="34" charset="0"/>
                <a:cs typeface="Times New Roman"/>
              </a:rPr>
              <a:t>с</a:t>
            </a: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ы </a:t>
            </a:r>
            <a:r>
              <a:rPr lang="ru-RU" sz="2000" spc="20" dirty="0">
                <a:latin typeface="Calibri" panose="020F0502020204030204" pitchFamily="34" charset="0"/>
                <a:cs typeface="Times New Roman"/>
              </a:rPr>
              <a:t>обеспечения </a:t>
            </a:r>
            <a:r>
              <a:rPr lang="ru-RU" sz="2000" spc="-60" dirty="0">
                <a:latin typeface="Calibri" panose="020F0502020204030204" pitchFamily="34" charset="0"/>
                <a:cs typeface="Times New Roman"/>
              </a:rPr>
              <a:t>доступности </a:t>
            </a:r>
            <a:r>
              <a:rPr lang="ru-RU" sz="2000" spc="-27" dirty="0">
                <a:latin typeface="Calibri" panose="020F0502020204030204" pitchFamily="34" charset="0"/>
                <a:cs typeface="Times New Roman"/>
              </a:rPr>
              <a:t>образовательной</a:t>
            </a:r>
            <a:r>
              <a:rPr lang="ru-RU" sz="2000" spc="4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000" spc="7" dirty="0" smtClean="0">
                <a:latin typeface="Calibri" panose="020F0502020204030204" pitchFamily="34" charset="0"/>
                <a:cs typeface="Times New Roman"/>
              </a:rPr>
              <a:t>среды;</a:t>
            </a:r>
            <a:endParaRPr lang="ru-RU" sz="2000" dirty="0" smtClean="0">
              <a:latin typeface="Calibri" panose="020F0502020204030204" pitchFamily="34" charset="0"/>
              <a:cs typeface="Times New Roman"/>
            </a:endParaRPr>
          </a:p>
          <a:p>
            <a:pPr marL="16933" marR="6773" indent="538467" algn="just">
              <a:lnSpc>
                <a:spcPct val="96400"/>
              </a:lnSpc>
              <a:spcBef>
                <a:spcPts val="220"/>
              </a:spcBef>
              <a:buFont typeface="Times New Roman"/>
              <a:buAutoNum type="romanUcPeriod"/>
              <a:tabLst>
                <a:tab pos="1095559" algn="l"/>
              </a:tabLst>
            </a:pPr>
            <a:r>
              <a:rPr lang="ru-RU" sz="2000" spc="33" dirty="0" smtClean="0">
                <a:latin typeface="Calibri" panose="020F0502020204030204" pitchFamily="34" charset="0"/>
                <a:cs typeface="Times New Roman"/>
              </a:rPr>
              <a:t>си</a:t>
            </a:r>
            <a:r>
              <a:rPr lang="ru-RU" sz="2000" spc="-113" dirty="0" smtClean="0">
                <a:latin typeface="Calibri" panose="020F0502020204030204" pitchFamily="34" charset="0"/>
                <a:cs typeface="Times New Roman"/>
              </a:rPr>
              <a:t>сте</a:t>
            </a:r>
            <a:r>
              <a:rPr lang="ru-RU" sz="2000" spc="-152" dirty="0" smtClean="0">
                <a:latin typeface="Calibri" panose="020F0502020204030204" pitchFamily="34" charset="0"/>
                <a:cs typeface="Times New Roman"/>
              </a:rPr>
              <a:t>м</a:t>
            </a:r>
            <a:r>
              <a:rPr lang="ru-RU" sz="2000" spc="60" dirty="0" smtClean="0">
                <a:latin typeface="Calibri" panose="020F0502020204030204" pitchFamily="34" charset="0"/>
                <a:cs typeface="Times New Roman"/>
              </a:rPr>
              <a:t>н</a:t>
            </a: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ы</a:t>
            </a:r>
            <a:r>
              <a:rPr lang="ru-RU" sz="2000" spc="67" dirty="0" smtClean="0">
                <a:latin typeface="Calibri" panose="020F0502020204030204" pitchFamily="34" charset="0"/>
                <a:cs typeface="Times New Roman"/>
              </a:rPr>
              <a:t>й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	</a:t>
            </a:r>
            <a:r>
              <a:rPr lang="ru-RU" sz="2000" spc="73" dirty="0">
                <a:latin typeface="Calibri" panose="020F0502020204030204" pitchFamily="34" charset="0"/>
                <a:cs typeface="Times New Roman"/>
              </a:rPr>
              <a:t>у</a:t>
            </a:r>
            <a:r>
              <a:rPr lang="ru-RU" sz="2000" spc="7" dirty="0">
                <a:latin typeface="Calibri" panose="020F0502020204030204" pitchFamily="34" charset="0"/>
                <a:cs typeface="Times New Roman"/>
              </a:rPr>
              <a:t>р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о</a:t>
            </a:r>
            <a:r>
              <a:rPr lang="ru-RU" sz="2000" spc="33" dirty="0">
                <a:latin typeface="Calibri" panose="020F0502020204030204" pitchFamily="34" charset="0"/>
                <a:cs typeface="Times New Roman"/>
              </a:rPr>
              <a:t>вен</a:t>
            </a:r>
            <a:r>
              <a:rPr lang="ru-RU" sz="2000" spc="40" dirty="0">
                <a:latin typeface="Calibri" panose="020F0502020204030204" pitchFamily="34" charset="0"/>
                <a:cs typeface="Times New Roman"/>
              </a:rPr>
              <a:t>ь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	об</a:t>
            </a:r>
            <a:r>
              <a:rPr lang="ru-RU" sz="2000" spc="7" dirty="0">
                <a:latin typeface="Calibri" panose="020F0502020204030204" pitchFamily="34" charset="0"/>
                <a:cs typeface="Times New Roman"/>
              </a:rPr>
              <a:t>р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азо</a:t>
            </a:r>
            <a:r>
              <a:rPr lang="ru-RU" sz="2000" spc="-13" dirty="0">
                <a:latin typeface="Calibri" panose="020F0502020204030204" pitchFamily="34" charset="0"/>
                <a:cs typeface="Times New Roman"/>
              </a:rPr>
              <a:t>в</a:t>
            </a:r>
            <a:r>
              <a:rPr lang="ru-RU" sz="2000" spc="-233" dirty="0">
                <a:latin typeface="Calibri" panose="020F0502020204030204" pitchFamily="34" charset="0"/>
                <a:cs typeface="Times New Roman"/>
              </a:rPr>
              <a:t>а</a:t>
            </a:r>
            <a:r>
              <a:rPr lang="ru-RU" sz="2000" spc="-353" dirty="0">
                <a:latin typeface="Calibri" panose="020F0502020204030204" pitchFamily="34" charset="0"/>
                <a:cs typeface="Times New Roman"/>
              </a:rPr>
              <a:t>т</a:t>
            </a:r>
            <a:r>
              <a:rPr lang="ru-RU" sz="2000" spc="40" dirty="0">
                <a:latin typeface="Calibri" panose="020F0502020204030204" pitchFamily="34" charset="0"/>
                <a:cs typeface="Times New Roman"/>
              </a:rPr>
              <a:t>ел</a:t>
            </a:r>
            <a:r>
              <a:rPr lang="ru-RU" sz="2000" spc="27" dirty="0">
                <a:latin typeface="Calibri" panose="020F0502020204030204" pitchFamily="34" charset="0"/>
                <a:cs typeface="Times New Roman"/>
              </a:rPr>
              <a:t>ь</a:t>
            </a:r>
            <a:r>
              <a:rPr lang="ru-RU" sz="2000" spc="73" dirty="0">
                <a:latin typeface="Calibri" panose="020F0502020204030204" pitchFamily="34" charset="0"/>
                <a:cs typeface="Times New Roman"/>
              </a:rPr>
              <a:t>н</a:t>
            </a:r>
            <a:r>
              <a:rPr lang="ru-RU" sz="2000" spc="-13" dirty="0">
                <a:latin typeface="Calibri" panose="020F0502020204030204" pitchFamily="34" charset="0"/>
                <a:cs typeface="Times New Roman"/>
              </a:rPr>
              <a:t>ы</a:t>
            </a:r>
            <a:r>
              <a:rPr lang="ru-RU" sz="2000" spc="100" dirty="0">
                <a:latin typeface="Calibri" panose="020F0502020204030204" pitchFamily="34" charset="0"/>
                <a:cs typeface="Times New Roman"/>
              </a:rPr>
              <a:t>х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	</a:t>
            </a:r>
            <a:r>
              <a:rPr lang="ru-RU" sz="2000" spc="7" dirty="0" smtClean="0">
                <a:latin typeface="Calibri" panose="020F0502020204030204" pitchFamily="34" charset="0"/>
                <a:cs typeface="Times New Roman"/>
              </a:rPr>
              <a:t>р</a:t>
            </a:r>
            <a:r>
              <a:rPr lang="ru-RU" sz="2000" spc="40" dirty="0" smtClean="0">
                <a:latin typeface="Calibri" panose="020F0502020204030204" pitchFamily="34" charset="0"/>
                <a:cs typeface="Times New Roman"/>
              </a:rPr>
              <a:t>ез</a:t>
            </a:r>
            <a:r>
              <a:rPr lang="ru-RU" sz="2000" spc="13" dirty="0" smtClean="0">
                <a:latin typeface="Calibri" panose="020F0502020204030204" pitchFamily="34" charset="0"/>
                <a:cs typeface="Times New Roman"/>
              </a:rPr>
              <a:t>у</a:t>
            </a:r>
            <a:r>
              <a:rPr lang="ru-RU" sz="2000" spc="100" dirty="0" smtClean="0">
                <a:latin typeface="Calibri" panose="020F0502020204030204" pitchFamily="34" charset="0"/>
                <a:cs typeface="Times New Roman"/>
              </a:rPr>
              <a:t>л</a:t>
            </a: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ь</a:t>
            </a:r>
            <a:r>
              <a:rPr lang="ru-RU" sz="2000" spc="-467" dirty="0" smtClean="0">
                <a:latin typeface="Calibri" panose="020F0502020204030204" pitchFamily="34" charset="0"/>
                <a:cs typeface="Times New Roman"/>
              </a:rPr>
              <a:t>т</a:t>
            </a:r>
            <a:r>
              <a:rPr lang="ru-RU" sz="2000" spc="-187" dirty="0" smtClean="0">
                <a:latin typeface="Calibri" panose="020F0502020204030204" pitchFamily="34" charset="0"/>
                <a:cs typeface="Times New Roman"/>
              </a:rPr>
              <a:t>ато</a:t>
            </a:r>
            <a:r>
              <a:rPr lang="ru-RU" sz="2000" spc="67" dirty="0" smtClean="0">
                <a:latin typeface="Calibri" panose="020F0502020204030204" pitchFamily="34" charset="0"/>
                <a:cs typeface="Times New Roman"/>
              </a:rPr>
              <a:t>в обучающихся;</a:t>
            </a:r>
          </a:p>
          <a:p>
            <a:pPr marL="16933" marR="6773" indent="538467" algn="just">
              <a:lnSpc>
                <a:spcPct val="96400"/>
              </a:lnSpc>
              <a:spcBef>
                <a:spcPts val="220"/>
              </a:spcBef>
              <a:buFont typeface="Times New Roman"/>
              <a:buAutoNum type="romanUcPeriod"/>
              <a:tabLst>
                <a:tab pos="1095559" algn="l"/>
              </a:tabLst>
            </a:pPr>
            <a:r>
              <a:rPr lang="ru-RU" sz="2000" spc="5" dirty="0" smtClean="0">
                <a:latin typeface="Calibri" panose="020F0502020204030204" pitchFamily="34" charset="0"/>
                <a:cs typeface="Times New Roman"/>
              </a:rPr>
              <a:t>обращения </a:t>
            </a:r>
            <a:r>
              <a:rPr lang="ru-RU" sz="2000" spc="-45" dirty="0">
                <a:latin typeface="Calibri" panose="020F0502020204030204" pitchFamily="34" charset="0"/>
                <a:cs typeface="Times New Roman"/>
              </a:rPr>
              <a:t>граждан,</a:t>
            </a:r>
            <a:r>
              <a:rPr lang="ru-RU" sz="2000" spc="22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000" spc="15" dirty="0">
                <a:latin typeface="Calibri" panose="020F0502020204030204" pitchFamily="34" charset="0"/>
                <a:cs typeface="Times New Roman"/>
              </a:rPr>
              <a:t>сведения, </a:t>
            </a:r>
            <a:r>
              <a:rPr lang="ru-RU" sz="2000" spc="30" dirty="0">
                <a:latin typeface="Calibri" panose="020F0502020204030204" pitchFamily="34" charset="0"/>
                <a:cs typeface="Times New Roman"/>
              </a:rPr>
              <a:t>полученные </a:t>
            </a:r>
            <a:r>
              <a:rPr lang="ru-RU" sz="2000" spc="-175" dirty="0">
                <a:latin typeface="Calibri" panose="020F0502020204030204" pitchFamily="34" charset="0"/>
                <a:cs typeface="Times New Roman"/>
              </a:rPr>
              <a:t>от </a:t>
            </a:r>
            <a:r>
              <a:rPr lang="ru-RU" sz="2000" spc="40" dirty="0">
                <a:latin typeface="Calibri" panose="020F0502020204030204" pitchFamily="34" charset="0"/>
                <a:cs typeface="Times New Roman"/>
              </a:rPr>
              <a:t>иных</a:t>
            </a:r>
            <a:r>
              <a:rPr lang="ru-RU" sz="2000" spc="6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000" spc="5" dirty="0" smtClean="0">
                <a:latin typeface="Calibri" panose="020F0502020204030204" pitchFamily="34" charset="0"/>
                <a:cs typeface="Times New Roman"/>
              </a:rPr>
              <a:t>органов </a:t>
            </a:r>
            <a:r>
              <a:rPr lang="ru-RU" sz="2000" spc="-13" dirty="0" smtClean="0">
                <a:latin typeface="Calibri" panose="020F0502020204030204" pitchFamily="34" charset="0"/>
                <a:cs typeface="Times New Roman"/>
              </a:rPr>
              <a:t>государственной </a:t>
            </a:r>
            <a:r>
              <a:rPr lang="ru-RU" sz="2000" spc="-47" dirty="0">
                <a:latin typeface="Calibri" panose="020F0502020204030204" pitchFamily="34" charset="0"/>
                <a:cs typeface="Times New Roman"/>
              </a:rPr>
              <a:t>власти, </a:t>
            </a:r>
            <a:r>
              <a:rPr lang="ru-RU" sz="2000" spc="-60" dirty="0">
                <a:latin typeface="Calibri" panose="020F0502020204030204" pitchFamily="34" charset="0"/>
                <a:cs typeface="Times New Roman"/>
              </a:rPr>
              <a:t>средств 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массовой</a:t>
            </a:r>
            <a:r>
              <a:rPr lang="ru-RU" sz="2000" spc="18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Times New Roman"/>
              </a:rPr>
              <a:t>информации;</a:t>
            </a:r>
          </a:p>
          <a:p>
            <a:pPr marL="16933" marR="6773" indent="538467" algn="just">
              <a:lnSpc>
                <a:spcPct val="96400"/>
              </a:lnSpc>
              <a:spcBef>
                <a:spcPts val="220"/>
              </a:spcBef>
              <a:buFont typeface="Times New Roman"/>
              <a:buAutoNum type="romanUcPeriod"/>
              <a:tabLst>
                <a:tab pos="1095559" algn="l"/>
              </a:tabLst>
            </a:pPr>
            <a:r>
              <a:rPr lang="ru-RU" sz="2000" spc="20" dirty="0" smtClean="0">
                <a:latin typeface="Calibri" panose="020F0502020204030204" pitchFamily="34" charset="0"/>
                <a:cs typeface="Times New Roman"/>
              </a:rPr>
              <a:t>сведения </a:t>
            </a:r>
            <a:r>
              <a:rPr lang="ru-RU" sz="2000" spc="-20" dirty="0">
                <a:latin typeface="Calibri" panose="020F0502020204030204" pitchFamily="34" charset="0"/>
                <a:cs typeface="Times New Roman"/>
              </a:rPr>
              <a:t>мониторинга </a:t>
            </a:r>
            <a:r>
              <a:rPr lang="ru-RU" sz="2000" spc="-45" dirty="0">
                <a:latin typeface="Calibri" panose="020F0502020204030204" pitchFamily="34" charset="0"/>
                <a:cs typeface="Times New Roman"/>
              </a:rPr>
              <a:t>системы</a:t>
            </a:r>
            <a:r>
              <a:rPr lang="ru-RU" sz="200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000" spc="-5" dirty="0" smtClean="0">
                <a:latin typeface="Calibri" panose="020F0502020204030204" pitchFamily="34" charset="0"/>
                <a:cs typeface="Times New Roman"/>
              </a:rPr>
              <a:t>образования;</a:t>
            </a:r>
            <a:endParaRPr lang="ru-RU" sz="2000" dirty="0" smtClean="0">
              <a:latin typeface="Calibri" panose="020F0502020204030204" pitchFamily="34" charset="0"/>
              <a:cs typeface="Times New Roman"/>
            </a:endParaRPr>
          </a:p>
          <a:p>
            <a:pPr marL="16933" marR="6773" indent="538467" algn="just">
              <a:lnSpc>
                <a:spcPct val="96400"/>
              </a:lnSpc>
              <a:spcBef>
                <a:spcPts val="220"/>
              </a:spcBef>
              <a:buFont typeface="Times New Roman"/>
              <a:buAutoNum type="romanUcPeriod"/>
              <a:tabLst>
                <a:tab pos="1095559" algn="l"/>
              </a:tabLst>
            </a:pPr>
            <a:r>
              <a:rPr lang="ru-RU" sz="2000" spc="-65" dirty="0" smtClean="0">
                <a:latin typeface="Calibri" panose="020F0502020204030204" pitchFamily="34" charset="0"/>
                <a:cs typeface="Times New Roman"/>
              </a:rPr>
              <a:t>результаты </a:t>
            </a:r>
            <a:r>
              <a:rPr lang="ru-RU" sz="2000" spc="25" dirty="0">
                <a:latin typeface="Calibri" panose="020F0502020204030204" pitchFamily="34" charset="0"/>
                <a:cs typeface="Times New Roman"/>
              </a:rPr>
              <a:t>предыдущих </a:t>
            </a:r>
            <a:r>
              <a:rPr lang="ru-RU" sz="2000" spc="15" dirty="0">
                <a:latin typeface="Calibri" panose="020F0502020204030204" pitchFamily="34" charset="0"/>
                <a:cs typeface="Times New Roman"/>
              </a:rPr>
              <a:t>проверок, </a:t>
            </a:r>
            <a:r>
              <a:rPr lang="ru-RU" sz="2000" spc="50" dirty="0">
                <a:latin typeface="Calibri" panose="020F0502020204030204" pitchFamily="34" charset="0"/>
                <a:cs typeface="Times New Roman"/>
              </a:rPr>
              <a:t>в </a:t>
            </a:r>
            <a:r>
              <a:rPr lang="ru-RU" sz="2000" spc="-120" dirty="0">
                <a:latin typeface="Calibri" panose="020F0502020204030204" pitchFamily="34" charset="0"/>
                <a:cs typeface="Times New Roman"/>
              </a:rPr>
              <a:t>том </a:t>
            </a:r>
            <a:r>
              <a:rPr lang="ru-RU" sz="2000" spc="30" dirty="0">
                <a:latin typeface="Calibri" panose="020F0502020204030204" pitchFamily="34" charset="0"/>
                <a:cs typeface="Times New Roman"/>
              </a:rPr>
              <a:t>числе  </a:t>
            </a:r>
            <a:r>
              <a:rPr lang="ru-RU" sz="2000" spc="-95" dirty="0">
                <a:latin typeface="Calibri" panose="020F0502020204030204" pitchFamily="34" charset="0"/>
                <a:cs typeface="Times New Roman"/>
              </a:rPr>
              <a:t>факты  </a:t>
            </a:r>
            <a:r>
              <a:rPr lang="ru-RU" sz="2000" spc="25" dirty="0">
                <a:latin typeface="Calibri" panose="020F0502020204030204" pitchFamily="34" charset="0"/>
                <a:cs typeface="Times New Roman"/>
              </a:rPr>
              <a:t>допущения грубых нарушений </a:t>
            </a:r>
            <a:r>
              <a:rPr lang="ru-RU" sz="2000" spc="-25" dirty="0">
                <a:latin typeface="Calibri" panose="020F0502020204030204" pitchFamily="34" charset="0"/>
                <a:cs typeface="Times New Roman"/>
              </a:rPr>
              <a:t>требований </a:t>
            </a:r>
            <a:r>
              <a:rPr lang="ru-RU" sz="2000" spc="-45" dirty="0">
                <a:latin typeface="Calibri" panose="020F0502020204030204" pitchFamily="34" charset="0"/>
                <a:cs typeface="Times New Roman"/>
              </a:rPr>
              <a:t>законодательства </a:t>
            </a:r>
            <a:r>
              <a:rPr lang="ru-RU" sz="2000" spc="10" dirty="0">
                <a:latin typeface="Calibri" panose="020F0502020204030204" pitchFamily="34" charset="0"/>
                <a:cs typeface="Times New Roman"/>
              </a:rPr>
              <a:t>Российской  </a:t>
            </a:r>
            <a:r>
              <a:rPr lang="ru-RU" sz="2000" spc="5" dirty="0">
                <a:latin typeface="Calibri" panose="020F0502020204030204" pitchFamily="34" charset="0"/>
                <a:cs typeface="Times New Roman"/>
              </a:rPr>
              <a:t>Федерации об</a:t>
            </a:r>
            <a:r>
              <a:rPr lang="ru-RU" sz="2000" spc="-15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000" spc="5" dirty="0" smtClean="0">
                <a:latin typeface="Calibri" panose="020F0502020204030204" pitchFamily="34" charset="0"/>
                <a:cs typeface="Times New Roman"/>
              </a:rPr>
              <a:t>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244775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0664" y="-51925"/>
            <a:ext cx="9506373" cy="124820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spcBef>
                <a:spcPts val="133"/>
              </a:spcBef>
            </a:pPr>
            <a:r>
              <a:rPr b="1" spc="-7" dirty="0">
                <a:solidFill>
                  <a:srgbClr val="00B0F0"/>
                </a:solidFill>
                <a:latin typeface="Calibri" panose="020F0502020204030204" pitchFamily="34" charset="0"/>
              </a:rPr>
              <a:t>ОСНОВАНИЯ </a:t>
            </a:r>
            <a:r>
              <a:rPr b="1" spc="-13" dirty="0">
                <a:solidFill>
                  <a:srgbClr val="00B0F0"/>
                </a:solidFill>
                <a:latin typeface="Calibri" panose="020F0502020204030204" pitchFamily="34" charset="0"/>
              </a:rPr>
              <a:t>ДЛЯ </a:t>
            </a:r>
            <a:r>
              <a:rPr b="1" spc="-7" dirty="0">
                <a:solidFill>
                  <a:srgbClr val="00B0F0"/>
                </a:solidFill>
                <a:latin typeface="Calibri" panose="020F0502020204030204" pitchFamily="34" charset="0"/>
              </a:rPr>
              <a:t>ВНЕПЛАНОВЫХ</a:t>
            </a:r>
            <a:r>
              <a:rPr b="1" spc="53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b="1" spc="-7" dirty="0">
                <a:solidFill>
                  <a:srgbClr val="00B0F0"/>
                </a:solidFill>
                <a:latin typeface="Calibri" panose="020F0502020204030204" pitchFamily="34" charset="0"/>
              </a:rPr>
              <a:t>ПРОВЕРОК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8513" y="1196280"/>
            <a:ext cx="10274638" cy="475600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086" algn="just">
              <a:spcBef>
                <a:spcPts val="127"/>
              </a:spcBef>
              <a:tabLst>
                <a:tab pos="474968" algn="l"/>
              </a:tabLst>
            </a:pPr>
            <a:r>
              <a:rPr lang="ru-RU" sz="2000" spc="-13" dirty="0" smtClean="0">
                <a:latin typeface="Calibri" panose="020F0502020204030204" pitchFamily="34" charset="0"/>
                <a:cs typeface="Arial"/>
              </a:rPr>
              <a:t>        </a:t>
            </a:r>
            <a:r>
              <a:rPr lang="ru-RU" sz="2200" spc="-13" dirty="0" smtClean="0">
                <a:latin typeface="Calibri" panose="020F0502020204030204" pitchFamily="34" charset="0"/>
                <a:cs typeface="Arial"/>
              </a:rPr>
              <a:t>- </a:t>
            </a:r>
            <a:r>
              <a:rPr sz="2200" spc="-13" dirty="0" err="1" smtClean="0">
                <a:latin typeface="Calibri" panose="020F0502020204030204" pitchFamily="34" charset="0"/>
                <a:cs typeface="Arial"/>
              </a:rPr>
              <a:t>Поступление</a:t>
            </a:r>
            <a:r>
              <a:rPr sz="2200" spc="-13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обращений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и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заявлений граждан,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ИП, юридических</a:t>
            </a:r>
            <a:r>
              <a:rPr sz="2200" spc="387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лиц,</a:t>
            </a:r>
            <a:endParaRPr sz="2200" dirty="0">
              <a:latin typeface="Calibri" panose="020F0502020204030204" pitchFamily="34" charset="0"/>
              <a:cs typeface="Arial"/>
            </a:endParaRPr>
          </a:p>
          <a:p>
            <a:pPr marL="474121" marR="6773" algn="just"/>
            <a:r>
              <a:rPr sz="2200" spc="-13" dirty="0">
                <a:latin typeface="Calibri" panose="020F0502020204030204" pitchFamily="34" charset="0"/>
                <a:cs typeface="Arial"/>
              </a:rPr>
              <a:t>информации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от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органов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власти,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органов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местного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самоуправления,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из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СМИ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о 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фактах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причинения вреда жизни, здоровью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граждан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или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возникновении </a:t>
            </a:r>
            <a:r>
              <a:rPr sz="2200" spc="-7" dirty="0" err="1">
                <a:latin typeface="Calibri" panose="020F0502020204030204" pitchFamily="34" charset="0"/>
                <a:cs typeface="Arial"/>
              </a:rPr>
              <a:t>такой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  </a:t>
            </a:r>
            <a:r>
              <a:rPr sz="2200" spc="-7" dirty="0" err="1" smtClean="0">
                <a:latin typeface="Calibri" panose="020F0502020204030204" pitchFamily="34" charset="0"/>
                <a:cs typeface="Arial"/>
              </a:rPr>
              <a:t>угрозы</a:t>
            </a:r>
            <a:r>
              <a:rPr sz="2200" spc="-7" dirty="0" smtClean="0">
                <a:latin typeface="Calibri" panose="020F0502020204030204" pitchFamily="34" charset="0"/>
                <a:cs typeface="Arial"/>
              </a:rPr>
              <a:t>.</a:t>
            </a:r>
            <a:endParaRPr lang="ru-RU" sz="2200" dirty="0">
              <a:latin typeface="Calibri" panose="020F0502020204030204" pitchFamily="34" charset="0"/>
              <a:cs typeface="Arial"/>
            </a:endParaRPr>
          </a:p>
          <a:p>
            <a:pPr marL="474121" marR="6773" algn="just"/>
            <a:r>
              <a:rPr lang="ru-RU" sz="2200" spc="-13" dirty="0" smtClean="0">
                <a:latin typeface="Calibri" panose="020F0502020204030204" pitchFamily="34" charset="0"/>
                <a:cs typeface="Arial"/>
              </a:rPr>
              <a:t>- </a:t>
            </a:r>
            <a:r>
              <a:rPr sz="2200" spc="-13" dirty="0" err="1" smtClean="0">
                <a:latin typeface="Calibri" panose="020F0502020204030204" pitchFamily="34" charset="0"/>
                <a:cs typeface="Arial"/>
              </a:rPr>
              <a:t>Поручение</a:t>
            </a:r>
            <a:r>
              <a:rPr sz="2200" spc="-13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Президента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РФ, Правительства РФ и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на основании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требования 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прокурора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о проведении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внеплановой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проверки в рамках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надзора</a:t>
            </a:r>
            <a:r>
              <a:rPr sz="2200" spc="233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за</a:t>
            </a:r>
            <a:endParaRPr sz="2200" dirty="0">
              <a:latin typeface="Calibri" panose="020F0502020204030204" pitchFamily="34" charset="0"/>
              <a:cs typeface="Arial"/>
            </a:endParaRPr>
          </a:p>
          <a:p>
            <a:pPr marL="474121"/>
            <a:r>
              <a:rPr sz="2200" spc="-7" dirty="0">
                <a:latin typeface="Calibri" panose="020F0502020204030204" pitchFamily="34" charset="0"/>
                <a:cs typeface="Arial"/>
              </a:rPr>
              <a:t>исполнением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законов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по поступившим в </a:t>
            </a:r>
            <a:r>
              <a:rPr sz="2200" spc="-13" dirty="0">
                <a:latin typeface="Calibri" panose="020F0502020204030204" pitchFamily="34" charset="0"/>
                <a:cs typeface="Arial"/>
              </a:rPr>
              <a:t>органы прокуратуры материалам</a:t>
            </a:r>
            <a:r>
              <a:rPr sz="2200" spc="353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7" dirty="0">
                <a:latin typeface="Calibri" panose="020F0502020204030204" pitchFamily="34" charset="0"/>
                <a:cs typeface="Arial"/>
              </a:rPr>
              <a:t>и</a:t>
            </a:r>
            <a:endParaRPr sz="2200" dirty="0">
              <a:latin typeface="Calibri" panose="020F0502020204030204" pitchFamily="34" charset="0"/>
              <a:cs typeface="Arial"/>
            </a:endParaRPr>
          </a:p>
          <a:p>
            <a:pPr marL="474121"/>
            <a:r>
              <a:rPr sz="2200" spc="-13" dirty="0" err="1" smtClean="0">
                <a:latin typeface="Calibri" panose="020F0502020204030204" pitchFamily="34" charset="0"/>
                <a:cs typeface="Arial"/>
              </a:rPr>
              <a:t>обращениям</a:t>
            </a:r>
            <a:r>
              <a:rPr sz="2200" spc="-13" dirty="0" smtClean="0">
                <a:latin typeface="Calibri" panose="020F0502020204030204" pitchFamily="34" charset="0"/>
                <a:cs typeface="Arial"/>
              </a:rPr>
              <a:t>.</a:t>
            </a:r>
            <a:endParaRPr lang="ru-RU" sz="2200" dirty="0">
              <a:latin typeface="Calibri" panose="020F0502020204030204" pitchFamily="34" charset="0"/>
              <a:cs typeface="Arial"/>
            </a:endParaRPr>
          </a:p>
          <a:p>
            <a:pPr marL="474121"/>
            <a:r>
              <a:rPr lang="ru-RU" sz="2200" spc="-7" dirty="0" smtClean="0">
                <a:latin typeface="Calibri" panose="020F0502020204030204" pitchFamily="34" charset="0"/>
                <a:cs typeface="Arial"/>
              </a:rPr>
              <a:t>- И</a:t>
            </a:r>
            <a:r>
              <a:rPr lang="ru-RU" sz="2200" dirty="0" smtClean="0">
                <a:latin typeface="Calibri" panose="020F0502020204030204" pitchFamily="34" charset="0"/>
              </a:rPr>
              <a:t>стечение </a:t>
            </a:r>
            <a:r>
              <a:rPr lang="ru-RU" sz="2200" dirty="0">
                <a:latin typeface="Calibri" panose="020F0502020204030204" pitchFamily="34" charset="0"/>
              </a:rPr>
              <a:t>срока исполнения лицензиатом ранее выданного лицензирующим органом предписания об устранении выявленного нарушения лицензионных </a:t>
            </a:r>
            <a:r>
              <a:rPr lang="ru-RU" sz="2200" dirty="0" smtClean="0">
                <a:latin typeface="Calibri" panose="020F0502020204030204" pitchFamily="34" charset="0"/>
              </a:rPr>
              <a:t>требований.</a:t>
            </a:r>
          </a:p>
          <a:p>
            <a:pPr marL="474121"/>
            <a:r>
              <a:rPr lang="ru-RU" sz="2200" dirty="0" smtClean="0">
                <a:latin typeface="Calibri" panose="020F0502020204030204" pitchFamily="34" charset="0"/>
              </a:rPr>
              <a:t>-Наличие </a:t>
            </a:r>
            <a:r>
              <a:rPr lang="ru-RU" sz="2200" dirty="0">
                <a:latin typeface="Calibri" panose="020F0502020204030204" pitchFamily="34" charset="0"/>
              </a:rPr>
              <a:t>ходатайства лицензиата о проведении лицензирующим органом внеплановой выездной проверки в целях установления факта досрочного исполнения предписания лицензирующего </a:t>
            </a:r>
            <a:r>
              <a:rPr lang="ru-RU" sz="2200" dirty="0" smtClean="0">
                <a:latin typeface="Calibri" panose="020F0502020204030204" pitchFamily="34" charset="0"/>
              </a:rPr>
              <a:t>органа.</a:t>
            </a:r>
            <a:endParaRPr sz="2200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23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518" y="40360"/>
            <a:ext cx="9504679" cy="124820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spcBef>
                <a:spcPts val="133"/>
              </a:spcBef>
            </a:pPr>
            <a:r>
              <a:rPr b="1" spc="-7" dirty="0">
                <a:solidFill>
                  <a:srgbClr val="00B0F0"/>
                </a:solidFill>
                <a:latin typeface="Calibri" panose="020F0502020204030204" pitchFamily="34" charset="0"/>
              </a:rPr>
              <a:t>ОСНОВНЫЕ ЭТАПЫ ПРОВЕДЕНИЯ</a:t>
            </a:r>
            <a:r>
              <a:rPr b="1" spc="13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b="1" spc="-7" dirty="0">
                <a:solidFill>
                  <a:srgbClr val="00B0F0"/>
                </a:solidFill>
                <a:latin typeface="Calibri" panose="020F0502020204030204" pitchFamily="34" charset="0"/>
              </a:rPr>
              <a:t>ПРОВЕРКИ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9485" y="1594917"/>
            <a:ext cx="10021579" cy="3874565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626518" indent="-610430">
              <a:spcBef>
                <a:spcPts val="933"/>
              </a:spcBef>
              <a:buAutoNum type="arabicPeriod"/>
              <a:tabLst>
                <a:tab pos="626518" algn="l"/>
                <a:tab pos="627363" algn="l"/>
              </a:tabLst>
            </a:pPr>
            <a:r>
              <a:rPr sz="2800" spc="-7" dirty="0">
                <a:latin typeface="Calibri" panose="020F0502020204030204" pitchFamily="34" charset="0"/>
                <a:cs typeface="Arial"/>
              </a:rPr>
              <a:t>Уведомление </a:t>
            </a:r>
            <a:r>
              <a:rPr sz="2800" dirty="0">
                <a:latin typeface="Calibri" panose="020F0502020204030204" pitchFamily="34" charset="0"/>
                <a:cs typeface="Arial"/>
              </a:rPr>
              <a:t>о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проведении</a:t>
            </a:r>
            <a:r>
              <a:rPr sz="2800" spc="-107" dirty="0">
                <a:latin typeface="Calibri" panose="020F0502020204030204" pitchFamily="34" charset="0"/>
                <a:cs typeface="Arial"/>
              </a:rPr>
              <a:t>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проверки.</a:t>
            </a:r>
            <a:endParaRPr sz="2800" dirty="0">
              <a:latin typeface="Calibri" panose="020F0502020204030204" pitchFamily="34" charset="0"/>
              <a:cs typeface="Arial"/>
            </a:endParaRPr>
          </a:p>
          <a:p>
            <a:pPr marL="626518" indent="-610430">
              <a:spcBef>
                <a:spcPts val="800"/>
              </a:spcBef>
              <a:buAutoNum type="arabicPeriod"/>
              <a:tabLst>
                <a:tab pos="626518" algn="l"/>
                <a:tab pos="627363" algn="l"/>
              </a:tabLst>
            </a:pPr>
            <a:r>
              <a:rPr sz="2800" dirty="0">
                <a:latin typeface="Calibri" panose="020F0502020204030204" pitchFamily="34" charset="0"/>
                <a:cs typeface="Arial"/>
              </a:rPr>
              <a:t>Начало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проверки: ознакомление </a:t>
            </a:r>
            <a:r>
              <a:rPr sz="2800" dirty="0">
                <a:latin typeface="Calibri" panose="020F0502020204030204" pitchFamily="34" charset="0"/>
                <a:cs typeface="Arial"/>
              </a:rPr>
              <a:t>с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приказом,</a:t>
            </a:r>
            <a:r>
              <a:rPr sz="2800" spc="-187" dirty="0">
                <a:latin typeface="Calibri" panose="020F0502020204030204" pitchFamily="34" charset="0"/>
                <a:cs typeface="Arial"/>
              </a:rPr>
              <a:t>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полномочиями</a:t>
            </a:r>
            <a:endParaRPr sz="2800" dirty="0">
              <a:latin typeface="Calibri" panose="020F0502020204030204" pitchFamily="34" charset="0"/>
              <a:cs typeface="Arial"/>
            </a:endParaRPr>
          </a:p>
          <a:p>
            <a:pPr marL="626518"/>
            <a:r>
              <a:rPr sz="2800" spc="-7" dirty="0">
                <a:latin typeface="Calibri" panose="020F0502020204030204" pitchFamily="34" charset="0"/>
                <a:cs typeface="Arial"/>
              </a:rPr>
              <a:t>проверяющих </a:t>
            </a:r>
            <a:r>
              <a:rPr sz="2800" dirty="0">
                <a:latin typeface="Calibri" panose="020F0502020204030204" pitchFamily="34" charset="0"/>
                <a:cs typeface="Arial"/>
              </a:rPr>
              <a:t>и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представителями</a:t>
            </a:r>
            <a:r>
              <a:rPr sz="2800" spc="-80" dirty="0">
                <a:latin typeface="Calibri" panose="020F0502020204030204" pitchFamily="34" charset="0"/>
                <a:cs typeface="Arial"/>
              </a:rPr>
              <a:t>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организации.</a:t>
            </a:r>
            <a:endParaRPr sz="2800" dirty="0">
              <a:latin typeface="Calibri" panose="020F0502020204030204" pitchFamily="34" charset="0"/>
              <a:cs typeface="Arial"/>
            </a:endParaRPr>
          </a:p>
          <a:p>
            <a:pPr marL="626518" marR="1768642" indent="-610430">
              <a:spcBef>
                <a:spcPts val="800"/>
              </a:spcBef>
              <a:buAutoNum type="arabicPeriod" startAt="3"/>
              <a:tabLst>
                <a:tab pos="626518" algn="l"/>
                <a:tab pos="627363" algn="l"/>
              </a:tabLst>
            </a:pPr>
            <a:r>
              <a:rPr sz="2800" spc="-7" dirty="0">
                <a:latin typeface="Calibri" panose="020F0502020204030204" pitchFamily="34" charset="0"/>
                <a:cs typeface="Arial"/>
              </a:rPr>
              <a:t>Проверка: анализ </a:t>
            </a:r>
            <a:r>
              <a:rPr sz="2800" dirty="0">
                <a:latin typeface="Calibri" panose="020F0502020204030204" pitchFamily="34" charset="0"/>
                <a:cs typeface="Arial"/>
              </a:rPr>
              <a:t>и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оценка документов, </a:t>
            </a:r>
            <a:r>
              <a:rPr sz="2800" dirty="0">
                <a:latin typeface="Calibri" panose="020F0502020204030204" pitchFamily="34" charset="0"/>
                <a:cs typeface="Arial"/>
              </a:rPr>
              <a:t>беседы с 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работниками, экспертиза, </a:t>
            </a:r>
            <a:r>
              <a:rPr sz="2800" dirty="0">
                <a:latin typeface="Calibri" panose="020F0502020204030204" pitchFamily="34" charset="0"/>
                <a:cs typeface="Arial"/>
              </a:rPr>
              <a:t>осмотр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помещений </a:t>
            </a:r>
            <a:r>
              <a:rPr sz="2800" dirty="0">
                <a:latin typeface="Calibri" panose="020F0502020204030204" pitchFamily="34" charset="0"/>
                <a:cs typeface="Arial"/>
              </a:rPr>
              <a:t>и 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оборудования.</a:t>
            </a:r>
            <a:endParaRPr sz="2800" dirty="0">
              <a:latin typeface="Calibri" panose="020F0502020204030204" pitchFamily="34" charset="0"/>
              <a:cs typeface="Arial"/>
            </a:endParaRPr>
          </a:p>
          <a:p>
            <a:pPr marL="626518" marR="6773" indent="-610430">
              <a:spcBef>
                <a:spcPts val="800"/>
              </a:spcBef>
              <a:buAutoNum type="arabicPeriod" startAt="3"/>
              <a:tabLst>
                <a:tab pos="626518" algn="l"/>
                <a:tab pos="627363" algn="l"/>
              </a:tabLst>
            </a:pPr>
            <a:r>
              <a:rPr sz="2800" spc="-7" dirty="0">
                <a:latin typeface="Calibri" panose="020F0502020204030204" pitchFamily="34" charset="0"/>
                <a:cs typeface="Arial"/>
              </a:rPr>
              <a:t>Завершение проверки: оформление результатов проверки </a:t>
            </a:r>
            <a:r>
              <a:rPr sz="2800" dirty="0">
                <a:latin typeface="Calibri" panose="020F0502020204030204" pitchFamily="34" charset="0"/>
                <a:cs typeface="Arial"/>
              </a:rPr>
              <a:t>и 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ознакомление </a:t>
            </a:r>
            <a:r>
              <a:rPr sz="2800" dirty="0">
                <a:latin typeface="Calibri" panose="020F0502020204030204" pitchFamily="34" charset="0"/>
                <a:cs typeface="Arial"/>
              </a:rPr>
              <a:t>с</a:t>
            </a:r>
            <a:r>
              <a:rPr sz="2800" spc="-73" dirty="0">
                <a:latin typeface="Calibri" panose="020F0502020204030204" pitchFamily="34" charset="0"/>
                <a:cs typeface="Arial"/>
              </a:rPr>
              <a:t> </a:t>
            </a:r>
            <a:r>
              <a:rPr sz="2800" spc="-7" dirty="0">
                <a:latin typeface="Calibri" panose="020F0502020204030204" pitchFamily="34" charset="0"/>
                <a:cs typeface="Arial"/>
              </a:rPr>
              <a:t>ними.</a:t>
            </a:r>
            <a:endParaRPr sz="2800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56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003925" y="3246438"/>
            <a:ext cx="184150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021653" y="443051"/>
            <a:ext cx="8569325" cy="46805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rgbClr val="0070C0"/>
                </a:solidFill>
              </a:rPr>
              <a:t>Лицензирование образовательной деятельности</a:t>
            </a:r>
            <a:endParaRPr lang="ru-RU" dirty="0"/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803461" y="1113487"/>
            <a:ext cx="9005710" cy="3170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+mn-lt"/>
              </a:rPr>
              <a:t>Лицензирование</a:t>
            </a:r>
            <a:r>
              <a:rPr lang="ru-RU" altLang="ru-RU" sz="2000" b="0" dirty="0">
                <a:latin typeface="+mn-lt"/>
              </a:rPr>
              <a:t> - деятельность лицензирующих органов по предоставлению, переоформлению лицензий, продлению срока действия лицензий в случае, если ограничение срока действия лицензий предусмотрено федеральными законами, осуществлению лицензионного контроля, приостановлению, возобновлению, прекращению действия и аннулированию лицензий, формированию и ведению реестра лицензий, формированию государственного информационного ресурса, а также по предоставлению в установленном порядке информации по вопросам лицензирования </a:t>
            </a:r>
            <a:r>
              <a:rPr lang="ru-RU" altLang="ru-RU" sz="2000" b="0" i="1" dirty="0">
                <a:latin typeface="+mn-lt"/>
              </a:rPr>
              <a:t>(статья 3 Федерального закона "О лицензировании отдельных видов деятельности" от 04.05.2011 № 99-ФЗ) 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803461" y="4719996"/>
            <a:ext cx="900571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ru-RU" altLang="ru-RU" b="0" dirty="0">
                <a:latin typeface="+mn-lt"/>
              </a:rPr>
              <a:t>Лицензирование образовательной деятельности осуществляется по видам образования, по уровням образования, по профессиям, специальностям, направлениям подготовки (для профессионального образования), по подвидам дополнительного образования </a:t>
            </a:r>
            <a:r>
              <a:rPr lang="ru-RU" altLang="ru-RU" b="0" i="1" dirty="0">
                <a:latin typeface="+mn-lt"/>
              </a:rPr>
              <a:t>(статья 91 Федерального закона "Об образовании Российской Федерации" от 04.05.2011 № 273-ФЗ) </a:t>
            </a:r>
          </a:p>
        </p:txBody>
      </p:sp>
    </p:spTree>
    <p:extLst>
      <p:ext uri="{BB962C8B-B14F-4D97-AF65-F5344CB8AC3E}">
        <p14:creationId xmlns:p14="http://schemas.microsoft.com/office/powerpoint/2010/main" val="24270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620" y="133296"/>
            <a:ext cx="10864257" cy="838819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dirty="0">
                <a:latin typeface="Calibri" panose="020F0502020204030204" pitchFamily="34" charset="0"/>
              </a:rPr>
              <a:t>Общая схема </a:t>
            </a:r>
            <a:r>
              <a:rPr sz="2667" spc="-7" dirty="0">
                <a:latin typeface="Calibri" panose="020F0502020204030204" pitchFamily="34" charset="0"/>
              </a:rPr>
              <a:t>контроля за </a:t>
            </a:r>
            <a:r>
              <a:rPr sz="2667" dirty="0">
                <a:latin typeface="Calibri" panose="020F0502020204030204" pitchFamily="34" charset="0"/>
              </a:rPr>
              <a:t>исполнением</a:t>
            </a:r>
            <a:r>
              <a:rPr sz="2667" spc="-113" dirty="0">
                <a:latin typeface="Calibri" panose="020F0502020204030204" pitchFamily="34" charset="0"/>
              </a:rPr>
              <a:t> </a:t>
            </a:r>
            <a:r>
              <a:rPr sz="2667" dirty="0">
                <a:latin typeface="Calibri" panose="020F0502020204030204" pitchFamily="34" charset="0"/>
              </a:rPr>
              <a:t>предписания</a:t>
            </a:r>
          </a:p>
          <a:p>
            <a:pPr marL="16933"/>
            <a:r>
              <a:rPr sz="2667" dirty="0">
                <a:latin typeface="Calibri" panose="020F0502020204030204" pitchFamily="34" charset="0"/>
              </a:rPr>
              <a:t>в рамках </a:t>
            </a:r>
            <a:r>
              <a:rPr sz="2667" spc="-7" dirty="0">
                <a:latin typeface="Calibri" panose="020F0502020204030204" pitchFamily="34" charset="0"/>
              </a:rPr>
              <a:t>лицензионного (государственного) контроля</a:t>
            </a:r>
            <a:endParaRPr sz="2667"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1701" y="1038131"/>
            <a:ext cx="2578100" cy="551433"/>
          </a:xfrm>
          <a:prstGeom prst="rect">
            <a:avLst/>
          </a:prstGeom>
          <a:solidFill>
            <a:srgbClr val="00B0F0"/>
          </a:solidFill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87"/>
              </a:lnSpc>
            </a:pP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Проведение</a:t>
            </a:r>
            <a:endParaRPr sz="1867">
              <a:latin typeface="Arial"/>
              <a:cs typeface="Arial"/>
            </a:endParaRPr>
          </a:p>
          <a:p>
            <a:pPr algn="ctr">
              <a:lnSpc>
                <a:spcPts val="2193"/>
              </a:lnSpc>
            </a:pP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проверки</a:t>
            </a:r>
            <a:endParaRPr sz="186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5540" y="1805042"/>
            <a:ext cx="4394200" cy="410433"/>
          </a:xfrm>
          <a:prstGeom prst="rect">
            <a:avLst/>
          </a:prstGeom>
          <a:solidFill>
            <a:srgbClr val="00B0F0"/>
          </a:solidFill>
          <a:ln w="25400">
            <a:solidFill>
              <a:srgbClr val="385D89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1021054">
              <a:spcBef>
                <a:spcPts val="960"/>
              </a:spcBef>
            </a:pP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Выдача</a:t>
            </a:r>
            <a:r>
              <a:rPr sz="18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предписания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3018" y="2638468"/>
            <a:ext cx="2578100" cy="338619"/>
          </a:xfrm>
          <a:prstGeom prst="rect">
            <a:avLst/>
          </a:prstGeom>
          <a:solidFill>
            <a:srgbClr val="00B0F0"/>
          </a:solidFill>
          <a:ln w="25400">
            <a:solidFill>
              <a:srgbClr val="385D89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614663">
              <a:spcBef>
                <a:spcPts val="400"/>
              </a:spcBef>
            </a:pP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Исполнено?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5001" y="5682267"/>
            <a:ext cx="2374900" cy="659283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2540" algn="ctr">
              <a:spcBef>
                <a:spcPts val="660"/>
              </a:spcBef>
            </a:pP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Аннулирование</a:t>
            </a:r>
            <a:endParaRPr sz="1867">
              <a:latin typeface="Arial"/>
              <a:cs typeface="Arial"/>
            </a:endParaRPr>
          </a:p>
          <a:p>
            <a:pPr marL="3387" algn="ctr"/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лицензии</a:t>
            </a:r>
            <a:endParaRPr sz="18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8000" y="4217263"/>
            <a:ext cx="2235200" cy="748068"/>
          </a:xfrm>
          <a:prstGeom prst="rect">
            <a:avLst/>
          </a:prstGeom>
          <a:solidFill>
            <a:srgbClr val="F79546"/>
          </a:solidFill>
          <a:ln w="25400">
            <a:solidFill>
              <a:srgbClr val="B66C30"/>
            </a:solidFill>
          </a:ln>
        </p:spPr>
        <p:txBody>
          <a:bodyPr vert="horz" wrap="square" lIns="0" tIns="9313" rIns="0" bIns="0" rtlCol="0">
            <a:spAutoFit/>
          </a:bodyPr>
          <a:lstStyle/>
          <a:p>
            <a:pPr marL="222668" marR="215895" indent="847" algn="ctr">
              <a:spcBef>
                <a:spcPts val="73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Привлечение к  а</a:t>
            </a: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нист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рати</a:t>
            </a: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вной  ответственности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0700" y="4254144"/>
            <a:ext cx="2082800" cy="571096"/>
          </a:xfrm>
          <a:prstGeom prst="rect">
            <a:avLst/>
          </a:prstGeom>
          <a:solidFill>
            <a:srgbClr val="F79546"/>
          </a:solidFill>
          <a:ln w="25400">
            <a:solidFill>
              <a:srgbClr val="B66C30"/>
            </a:solidFill>
          </a:ln>
        </p:spPr>
        <p:txBody>
          <a:bodyPr vert="horz" wrap="square" lIns="0" tIns="6773" rIns="0" bIns="0" rtlCol="0">
            <a:spAutoFit/>
          </a:bodyPr>
          <a:lstStyle/>
          <a:p>
            <a:pPr marL="322572" marR="311564" indent="119377">
              <a:lnSpc>
                <a:spcPts val="2240"/>
              </a:lnSpc>
              <a:spcBef>
                <a:spcPts val="53"/>
              </a:spcBef>
            </a:pP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Повторное  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пред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endParaRPr sz="186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0100" y="3319543"/>
            <a:ext cx="1981200" cy="596872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22013" rIns="0" bIns="0" rtlCol="0">
            <a:spAutoFit/>
          </a:bodyPr>
          <a:lstStyle/>
          <a:p>
            <a:pPr marL="480895" marR="243834" indent="-226054">
              <a:spcBef>
                <a:spcPts val="173"/>
              </a:spcBef>
            </a:pP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Вн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лановая  проверка</a:t>
            </a:r>
            <a:endParaRPr sz="186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0765" y="3345569"/>
            <a:ext cx="2203873" cy="659283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164248" marR="152396" indent="196422">
              <a:spcBef>
                <a:spcPts val="660"/>
              </a:spcBef>
            </a:pP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Предписание  </a:t>
            </a: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снято с</a:t>
            </a:r>
            <a:r>
              <a:rPr sz="1867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контроля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7531" y="1564133"/>
            <a:ext cx="268900" cy="252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875867" y="2331043"/>
            <a:ext cx="268732" cy="252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4766225" y="3028697"/>
            <a:ext cx="310048" cy="276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6875949" y="3059684"/>
            <a:ext cx="310049" cy="276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3339085" y="3957319"/>
            <a:ext cx="310049" cy="276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5028185" y="3957319"/>
            <a:ext cx="310049" cy="276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5324518" y="5098254"/>
            <a:ext cx="2578100" cy="400473"/>
          </a:xfrm>
          <a:custGeom>
            <a:avLst/>
            <a:gdLst/>
            <a:ahLst/>
            <a:cxnLst/>
            <a:rect l="l" t="t" r="r" b="b"/>
            <a:pathLst>
              <a:path w="1933575" h="300354">
                <a:moveTo>
                  <a:pt x="0" y="300037"/>
                </a:moveTo>
                <a:lnTo>
                  <a:pt x="1933575" y="300037"/>
                </a:lnTo>
                <a:lnTo>
                  <a:pt x="1933575" y="0"/>
                </a:lnTo>
                <a:lnTo>
                  <a:pt x="0" y="0"/>
                </a:lnTo>
                <a:lnTo>
                  <a:pt x="0" y="30003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5324518" y="5098254"/>
            <a:ext cx="2578100" cy="400473"/>
          </a:xfrm>
          <a:custGeom>
            <a:avLst/>
            <a:gdLst/>
            <a:ahLst/>
            <a:cxnLst/>
            <a:rect l="l" t="t" r="r" b="b"/>
            <a:pathLst>
              <a:path w="1933575" h="300354">
                <a:moveTo>
                  <a:pt x="0" y="300037"/>
                </a:moveTo>
                <a:lnTo>
                  <a:pt x="1933575" y="300037"/>
                </a:lnTo>
                <a:lnTo>
                  <a:pt x="1933575" y="0"/>
                </a:lnTo>
                <a:lnTo>
                  <a:pt x="0" y="0"/>
                </a:lnTo>
                <a:lnTo>
                  <a:pt x="0" y="3000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5922940" y="5132561"/>
            <a:ext cx="138345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Исполнено?</a:t>
            </a:r>
            <a:endParaRPr sz="1867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27300" y="3355170"/>
            <a:ext cx="736600" cy="219287"/>
          </a:xfrm>
          <a:custGeom>
            <a:avLst/>
            <a:gdLst/>
            <a:ahLst/>
            <a:cxnLst/>
            <a:rect l="l" t="t" r="r" b="b"/>
            <a:pathLst>
              <a:path w="552450" h="164464">
                <a:moveTo>
                  <a:pt x="82168" y="0"/>
                </a:moveTo>
                <a:lnTo>
                  <a:pt x="0" y="82169"/>
                </a:lnTo>
                <a:lnTo>
                  <a:pt x="82168" y="164338"/>
                </a:lnTo>
                <a:lnTo>
                  <a:pt x="82168" y="123190"/>
                </a:lnTo>
                <a:lnTo>
                  <a:pt x="552450" y="123190"/>
                </a:lnTo>
                <a:lnTo>
                  <a:pt x="552450" y="41021"/>
                </a:lnTo>
                <a:lnTo>
                  <a:pt x="82168" y="41021"/>
                </a:lnTo>
                <a:lnTo>
                  <a:pt x="8216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2527300" y="3355170"/>
            <a:ext cx="736600" cy="219287"/>
          </a:xfrm>
          <a:custGeom>
            <a:avLst/>
            <a:gdLst/>
            <a:ahLst/>
            <a:cxnLst/>
            <a:rect l="l" t="t" r="r" b="b"/>
            <a:pathLst>
              <a:path w="552450" h="164464">
                <a:moveTo>
                  <a:pt x="0" y="82169"/>
                </a:moveTo>
                <a:lnTo>
                  <a:pt x="82168" y="0"/>
                </a:lnTo>
                <a:lnTo>
                  <a:pt x="82168" y="41021"/>
                </a:lnTo>
                <a:lnTo>
                  <a:pt x="552450" y="41021"/>
                </a:lnTo>
                <a:lnTo>
                  <a:pt x="552450" y="123190"/>
                </a:lnTo>
                <a:lnTo>
                  <a:pt x="82168" y="123190"/>
                </a:lnTo>
                <a:lnTo>
                  <a:pt x="82168" y="164338"/>
                </a:lnTo>
                <a:lnTo>
                  <a:pt x="0" y="82169"/>
                </a:lnTo>
                <a:close/>
              </a:path>
            </a:pathLst>
          </a:custGeom>
          <a:ln w="25400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6800765" y="5741195"/>
            <a:ext cx="2203873" cy="631612"/>
          </a:xfrm>
          <a:custGeom>
            <a:avLst/>
            <a:gdLst/>
            <a:ahLst/>
            <a:cxnLst/>
            <a:rect l="l" t="t" r="r" b="b"/>
            <a:pathLst>
              <a:path w="1652904" h="473710">
                <a:moveTo>
                  <a:pt x="0" y="473278"/>
                </a:moveTo>
                <a:lnTo>
                  <a:pt x="1652651" y="473278"/>
                </a:lnTo>
                <a:lnTo>
                  <a:pt x="1652651" y="0"/>
                </a:lnTo>
                <a:lnTo>
                  <a:pt x="0" y="0"/>
                </a:lnTo>
                <a:lnTo>
                  <a:pt x="0" y="47327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6800765" y="5741195"/>
            <a:ext cx="2203873" cy="631612"/>
          </a:xfrm>
          <a:custGeom>
            <a:avLst/>
            <a:gdLst/>
            <a:ahLst/>
            <a:cxnLst/>
            <a:rect l="l" t="t" r="r" b="b"/>
            <a:pathLst>
              <a:path w="1652904" h="473710">
                <a:moveTo>
                  <a:pt x="0" y="473278"/>
                </a:moveTo>
                <a:lnTo>
                  <a:pt x="1652651" y="473278"/>
                </a:lnTo>
                <a:lnTo>
                  <a:pt x="1652651" y="0"/>
                </a:lnTo>
                <a:lnTo>
                  <a:pt x="0" y="0"/>
                </a:lnTo>
                <a:lnTo>
                  <a:pt x="0" y="47327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 txBox="1"/>
          <p:nvPr/>
        </p:nvSpPr>
        <p:spPr>
          <a:xfrm>
            <a:off x="7025639" y="5748663"/>
            <a:ext cx="1755987" cy="59259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spcBef>
                <a:spcPts val="140"/>
              </a:spcBef>
            </a:pP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Приоставление</a:t>
            </a:r>
            <a:endParaRPr sz="1867">
              <a:latin typeface="Arial"/>
              <a:cs typeface="Arial"/>
            </a:endParaRPr>
          </a:p>
          <a:p>
            <a:pPr marL="1693" algn="ctr"/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лицензии</a:t>
            </a:r>
            <a:endParaRPr sz="1867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79900" y="5741195"/>
            <a:ext cx="2133600" cy="726440"/>
          </a:xfrm>
          <a:custGeom>
            <a:avLst/>
            <a:gdLst/>
            <a:ahLst/>
            <a:cxnLst/>
            <a:rect l="l" t="t" r="r" b="b"/>
            <a:pathLst>
              <a:path w="1600200" h="544829">
                <a:moveTo>
                  <a:pt x="0" y="544715"/>
                </a:moveTo>
                <a:lnTo>
                  <a:pt x="1600200" y="544715"/>
                </a:lnTo>
                <a:lnTo>
                  <a:pt x="1600200" y="0"/>
                </a:lnTo>
                <a:lnTo>
                  <a:pt x="0" y="0"/>
                </a:lnTo>
                <a:lnTo>
                  <a:pt x="0" y="54471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4279900" y="5741195"/>
            <a:ext cx="2133600" cy="726440"/>
          </a:xfrm>
          <a:custGeom>
            <a:avLst/>
            <a:gdLst/>
            <a:ahLst/>
            <a:cxnLst/>
            <a:rect l="l" t="t" r="r" b="b"/>
            <a:pathLst>
              <a:path w="1600200" h="544829">
                <a:moveTo>
                  <a:pt x="0" y="544715"/>
                </a:moveTo>
                <a:lnTo>
                  <a:pt x="1600200" y="544715"/>
                </a:lnTo>
                <a:lnTo>
                  <a:pt x="1600200" y="0"/>
                </a:lnTo>
                <a:lnTo>
                  <a:pt x="0" y="0"/>
                </a:lnTo>
                <a:lnTo>
                  <a:pt x="0" y="544715"/>
                </a:lnTo>
                <a:close/>
              </a:path>
            </a:pathLst>
          </a:custGeom>
          <a:ln w="25399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4279900" y="5796619"/>
            <a:ext cx="2133600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8690" marR="116837" indent="196422">
              <a:spcBef>
                <a:spcPts val="133"/>
              </a:spcBef>
            </a:pP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Предписание  </a:t>
            </a: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снято с</a:t>
            </a:r>
            <a:r>
              <a:rPr sz="1867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контроля</a:t>
            </a:r>
            <a:endParaRPr sz="1867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9620" y="3288521"/>
            <a:ext cx="1651000" cy="474489"/>
          </a:xfrm>
          <a:prstGeom prst="rect">
            <a:avLst/>
          </a:prstGeom>
          <a:solidFill>
            <a:srgbClr val="F79546"/>
          </a:solidFill>
          <a:ln w="25400">
            <a:solidFill>
              <a:srgbClr val="B66C3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5176">
              <a:lnSpc>
                <a:spcPts val="1840"/>
              </a:lnSpc>
            </a:pP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Запрет</a:t>
            </a:r>
            <a:endParaRPr sz="1867">
              <a:latin typeface="Arial"/>
              <a:cs typeface="Arial"/>
            </a:endParaRPr>
          </a:p>
          <a:p>
            <a:pPr marL="414856">
              <a:lnSpc>
                <a:spcPts val="1947"/>
              </a:lnSpc>
            </a:pPr>
            <a:r>
              <a:rPr sz="1867" spc="-7" dirty="0">
                <a:solidFill>
                  <a:srgbClr val="FFFFFF"/>
                </a:solidFill>
                <a:latin typeface="Arial"/>
                <a:cs typeface="Arial"/>
              </a:rPr>
              <a:t>приема</a:t>
            </a:r>
            <a:endParaRPr sz="1867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07532" y="4838361"/>
            <a:ext cx="310217" cy="2768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5599685" y="5481371"/>
            <a:ext cx="310049" cy="2767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7288785" y="5481371"/>
            <a:ext cx="310049" cy="2767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9004301" y="5904314"/>
            <a:ext cx="520700" cy="200660"/>
          </a:xfrm>
          <a:custGeom>
            <a:avLst/>
            <a:gdLst/>
            <a:ahLst/>
            <a:cxnLst/>
            <a:rect l="l" t="t" r="r" b="b"/>
            <a:pathLst>
              <a:path w="390525" h="150495">
                <a:moveTo>
                  <a:pt x="315468" y="0"/>
                </a:moveTo>
                <a:lnTo>
                  <a:pt x="315468" y="37503"/>
                </a:lnTo>
                <a:lnTo>
                  <a:pt x="0" y="37503"/>
                </a:lnTo>
                <a:lnTo>
                  <a:pt x="0" y="112509"/>
                </a:lnTo>
                <a:lnTo>
                  <a:pt x="315468" y="112509"/>
                </a:lnTo>
                <a:lnTo>
                  <a:pt x="315468" y="150012"/>
                </a:lnTo>
                <a:lnTo>
                  <a:pt x="390525" y="75006"/>
                </a:lnTo>
                <a:lnTo>
                  <a:pt x="3154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004301" y="5904314"/>
            <a:ext cx="520700" cy="200660"/>
          </a:xfrm>
          <a:custGeom>
            <a:avLst/>
            <a:gdLst/>
            <a:ahLst/>
            <a:cxnLst/>
            <a:rect l="l" t="t" r="r" b="b"/>
            <a:pathLst>
              <a:path w="390525" h="150495">
                <a:moveTo>
                  <a:pt x="0" y="37503"/>
                </a:moveTo>
                <a:lnTo>
                  <a:pt x="315468" y="37503"/>
                </a:lnTo>
                <a:lnTo>
                  <a:pt x="315468" y="0"/>
                </a:lnTo>
                <a:lnTo>
                  <a:pt x="390525" y="75006"/>
                </a:lnTo>
                <a:lnTo>
                  <a:pt x="315468" y="150012"/>
                </a:lnTo>
                <a:lnTo>
                  <a:pt x="315468" y="112509"/>
                </a:lnTo>
                <a:lnTo>
                  <a:pt x="0" y="112509"/>
                </a:lnTo>
                <a:lnTo>
                  <a:pt x="0" y="3750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3839465" y="2928621"/>
            <a:ext cx="40724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latin typeface="Arial"/>
                <a:cs typeface="Arial"/>
              </a:rPr>
              <a:t>н</a:t>
            </a:r>
            <a:r>
              <a:rPr sz="1867" spc="-7" dirty="0">
                <a:latin typeface="Arial"/>
                <a:cs typeface="Arial"/>
              </a:rPr>
              <a:t>ет</a:t>
            </a:r>
            <a:endParaRPr sz="1867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32571" y="5297559"/>
            <a:ext cx="40724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latin typeface="Arial"/>
                <a:cs typeface="Arial"/>
              </a:rPr>
              <a:t>н</a:t>
            </a:r>
            <a:r>
              <a:rPr sz="1867" spc="-7" dirty="0">
                <a:latin typeface="Arial"/>
                <a:cs typeface="Arial"/>
              </a:rPr>
              <a:t>ет</a:t>
            </a:r>
            <a:endParaRPr sz="1867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37289" y="3019214"/>
            <a:ext cx="30395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7" dirty="0">
                <a:latin typeface="Arial"/>
                <a:cs typeface="Arial"/>
              </a:rPr>
              <a:t>да</a:t>
            </a:r>
            <a:endParaRPr sz="1867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76140" y="5355269"/>
            <a:ext cx="30395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7" dirty="0">
                <a:latin typeface="Arial"/>
                <a:cs typeface="Arial"/>
              </a:rPr>
              <a:t>да</a:t>
            </a:r>
            <a:endParaRPr sz="1867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38971" y="1907709"/>
            <a:ext cx="3058160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867" spc="-7" dirty="0">
                <a:latin typeface="Arial"/>
                <a:cs typeface="Arial"/>
              </a:rPr>
              <a:t>до </a:t>
            </a:r>
            <a:r>
              <a:rPr sz="1867" dirty="0">
                <a:latin typeface="Arial"/>
                <a:cs typeface="Arial"/>
              </a:rPr>
              <a:t>6 </a:t>
            </a:r>
            <a:r>
              <a:rPr sz="1867" dirty="0" err="1" smtClean="0">
                <a:latin typeface="Arial"/>
                <a:cs typeface="Arial"/>
              </a:rPr>
              <a:t>месяцев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91321" y="3391917"/>
            <a:ext cx="19701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7" dirty="0">
                <a:latin typeface="Arial"/>
                <a:cs typeface="Arial"/>
              </a:rPr>
              <a:t>до </a:t>
            </a:r>
            <a:r>
              <a:rPr sz="1867" dirty="0">
                <a:latin typeface="Arial"/>
                <a:cs typeface="Arial"/>
              </a:rPr>
              <a:t>6 </a:t>
            </a:r>
            <a:r>
              <a:rPr sz="1867" dirty="0" err="1" smtClean="0">
                <a:latin typeface="Arial"/>
                <a:cs typeface="Arial"/>
              </a:rPr>
              <a:t>месяцев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219535" y="5028014"/>
            <a:ext cx="4254500" cy="1753447"/>
          </a:xfrm>
          <a:custGeom>
            <a:avLst/>
            <a:gdLst/>
            <a:ahLst/>
            <a:cxnLst/>
            <a:rect l="l" t="t" r="r" b="b"/>
            <a:pathLst>
              <a:path w="3190875" h="1315085">
                <a:moveTo>
                  <a:pt x="65024" y="0"/>
                </a:moveTo>
                <a:lnTo>
                  <a:pt x="0" y="0"/>
                </a:lnTo>
                <a:lnTo>
                  <a:pt x="0" y="1235595"/>
                </a:lnTo>
                <a:lnTo>
                  <a:pt x="2862199" y="1235595"/>
                </a:lnTo>
                <a:lnTo>
                  <a:pt x="2862199" y="1314491"/>
                </a:lnTo>
                <a:lnTo>
                  <a:pt x="3190748" y="1203032"/>
                </a:lnTo>
                <a:lnTo>
                  <a:pt x="3094769" y="1170470"/>
                </a:lnTo>
                <a:lnTo>
                  <a:pt x="65024" y="1170470"/>
                </a:lnTo>
                <a:lnTo>
                  <a:pt x="65024" y="0"/>
                </a:lnTo>
                <a:close/>
              </a:path>
              <a:path w="3190875" h="1315085">
                <a:moveTo>
                  <a:pt x="2862199" y="1091564"/>
                </a:moveTo>
                <a:lnTo>
                  <a:pt x="2862199" y="1170470"/>
                </a:lnTo>
                <a:lnTo>
                  <a:pt x="3094769" y="1170470"/>
                </a:lnTo>
                <a:lnTo>
                  <a:pt x="2862199" y="109156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3219535" y="5028014"/>
            <a:ext cx="4254500" cy="1753447"/>
          </a:xfrm>
          <a:custGeom>
            <a:avLst/>
            <a:gdLst/>
            <a:ahLst/>
            <a:cxnLst/>
            <a:rect l="l" t="t" r="r" b="b"/>
            <a:pathLst>
              <a:path w="3190875" h="1315085">
                <a:moveTo>
                  <a:pt x="65024" y="0"/>
                </a:moveTo>
                <a:lnTo>
                  <a:pt x="65024" y="1170470"/>
                </a:lnTo>
                <a:lnTo>
                  <a:pt x="2862199" y="1170470"/>
                </a:lnTo>
                <a:lnTo>
                  <a:pt x="2862199" y="1091564"/>
                </a:lnTo>
                <a:lnTo>
                  <a:pt x="3190748" y="1203032"/>
                </a:lnTo>
                <a:lnTo>
                  <a:pt x="2862199" y="1314491"/>
                </a:lnTo>
                <a:lnTo>
                  <a:pt x="2862199" y="1235595"/>
                </a:lnTo>
                <a:lnTo>
                  <a:pt x="0" y="1235595"/>
                </a:lnTo>
                <a:lnTo>
                  <a:pt x="0" y="0"/>
                </a:lnTo>
                <a:lnTo>
                  <a:pt x="65024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9238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877" y="114658"/>
            <a:ext cx="8523393" cy="1331262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sz="4267" spc="-7" dirty="0">
                <a:latin typeface="Calibri" panose="020F0502020204030204" pitchFamily="34" charset="0"/>
              </a:rPr>
              <a:t>АЛЬТЕРНАТИВНЫЕ </a:t>
            </a:r>
            <a:r>
              <a:rPr sz="4267" dirty="0">
                <a:latin typeface="Calibri" panose="020F0502020204030204" pitchFamily="34" charset="0"/>
              </a:rPr>
              <a:t>СПОСОБЫ  КОНТРОЛЯ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00194"/>
              </p:ext>
            </p:extLst>
          </p:nvPr>
        </p:nvGraphicFramePr>
        <p:xfrm>
          <a:off x="897467" y="1435947"/>
          <a:ext cx="10383520" cy="3942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08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710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Мероприятия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по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контролю</a:t>
                      </a:r>
                      <a:r>
                        <a:rPr sz="2400" spc="-5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без</a:t>
                      </a:r>
                      <a:endParaRPr sz="2400" dirty="0"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взаимодействия</a:t>
                      </a:r>
                      <a:endParaRPr sz="240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5C4676"/>
                      </a:solidFill>
                      <a:prstDash val="solid"/>
                    </a:lnL>
                    <a:lnR w="28575">
                      <a:solidFill>
                        <a:srgbClr val="5C4676"/>
                      </a:solidFill>
                      <a:prstDash val="solid"/>
                    </a:lnR>
                    <a:lnT w="28575">
                      <a:solidFill>
                        <a:srgbClr val="5C4676"/>
                      </a:solidFill>
                      <a:prstDash val="solid"/>
                    </a:lnT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C4676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B w="28575">
                      <a:solidFill>
                        <a:srgbClr val="357C9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300" dirty="0">
                        <a:latin typeface="Times New Roman"/>
                        <a:cs typeface="Times New Roman"/>
                      </a:endParaRPr>
                    </a:p>
                    <a:p>
                      <a:pPr marL="500380" marR="492759" algn="ctr">
                        <a:lnSpc>
                          <a:spcPct val="100000"/>
                        </a:lnSpc>
                      </a:pPr>
                      <a:r>
                        <a:rPr sz="210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Рассмотрение обращений  </a:t>
                      </a:r>
                      <a:r>
                        <a:rPr sz="21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и </a:t>
                      </a:r>
                      <a:r>
                        <a:rPr sz="210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заявлений </a:t>
                      </a:r>
                      <a:r>
                        <a:rPr sz="21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о</a:t>
                      </a:r>
                      <a:r>
                        <a:rPr sz="2100" spc="1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210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нарушении</a:t>
                      </a:r>
                      <a:endParaRPr sz="2100" dirty="0"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организацией</a:t>
                      </a:r>
                      <a:r>
                        <a:rPr sz="2100" spc="3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законодательства</a:t>
                      </a:r>
                      <a:endParaRPr sz="2100" dirty="0"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1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об</a:t>
                      </a:r>
                      <a:r>
                        <a:rPr sz="210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 образовании</a:t>
                      </a:r>
                      <a:endParaRPr sz="210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9313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35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611505" marR="601980"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7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Выдача </a:t>
                      </a:r>
                      <a:r>
                        <a:rPr sz="27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и</a:t>
                      </a:r>
                      <a:r>
                        <a:rPr sz="2700" spc="-8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27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контроль  исполнения  </a:t>
                      </a:r>
                      <a:r>
                        <a:rPr sz="27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предостережений</a:t>
                      </a:r>
                      <a:endParaRPr sz="270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209973" marB="0">
                    <a:lnL w="28575" cap="flat" cmpd="sng" algn="ctr">
                      <a:solidFill>
                        <a:srgbClr val="35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5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C46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357C91"/>
                      </a:solidFill>
                      <a:prstDash val="soli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35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948094" y="4270756"/>
            <a:ext cx="509693" cy="514773"/>
          </a:xfrm>
          <a:custGeom>
            <a:avLst/>
            <a:gdLst/>
            <a:ahLst/>
            <a:cxnLst/>
            <a:rect l="l" t="t" r="r" b="b"/>
            <a:pathLst>
              <a:path w="382269" h="386079">
                <a:moveTo>
                  <a:pt x="120015" y="0"/>
                </a:moveTo>
                <a:lnTo>
                  <a:pt x="0" y="117093"/>
                </a:lnTo>
                <a:lnTo>
                  <a:pt x="202311" y="324357"/>
                </a:lnTo>
                <a:lnTo>
                  <a:pt x="142367" y="382904"/>
                </a:lnTo>
                <a:lnTo>
                  <a:pt x="379349" y="385698"/>
                </a:lnTo>
                <a:lnTo>
                  <a:pt x="381548" y="207137"/>
                </a:lnTo>
                <a:lnTo>
                  <a:pt x="322325" y="207137"/>
                </a:lnTo>
                <a:lnTo>
                  <a:pt x="120015" y="0"/>
                </a:lnTo>
                <a:close/>
              </a:path>
              <a:path w="382269" h="386079">
                <a:moveTo>
                  <a:pt x="382269" y="148589"/>
                </a:moveTo>
                <a:lnTo>
                  <a:pt x="322325" y="207137"/>
                </a:lnTo>
                <a:lnTo>
                  <a:pt x="381548" y="207137"/>
                </a:lnTo>
                <a:lnTo>
                  <a:pt x="382269" y="14858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948094" y="4270756"/>
            <a:ext cx="509693" cy="514773"/>
          </a:xfrm>
          <a:custGeom>
            <a:avLst/>
            <a:gdLst/>
            <a:ahLst/>
            <a:cxnLst/>
            <a:rect l="l" t="t" r="r" b="b"/>
            <a:pathLst>
              <a:path w="382269" h="386079">
                <a:moveTo>
                  <a:pt x="142367" y="382904"/>
                </a:moveTo>
                <a:lnTo>
                  <a:pt x="202311" y="324357"/>
                </a:lnTo>
                <a:lnTo>
                  <a:pt x="0" y="117093"/>
                </a:lnTo>
                <a:lnTo>
                  <a:pt x="120015" y="0"/>
                </a:lnTo>
                <a:lnTo>
                  <a:pt x="322325" y="207137"/>
                </a:lnTo>
                <a:lnTo>
                  <a:pt x="382269" y="148589"/>
                </a:lnTo>
                <a:lnTo>
                  <a:pt x="379349" y="385698"/>
                </a:lnTo>
                <a:lnTo>
                  <a:pt x="142367" y="38290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9124526" y="4267539"/>
            <a:ext cx="508847" cy="520700"/>
          </a:xfrm>
          <a:custGeom>
            <a:avLst/>
            <a:gdLst/>
            <a:ahLst/>
            <a:cxnLst/>
            <a:rect l="l" t="t" r="r" b="b"/>
            <a:pathLst>
              <a:path w="381634" h="390525">
                <a:moveTo>
                  <a:pt x="0" y="153288"/>
                </a:moveTo>
                <a:lnTo>
                  <a:pt x="7111" y="390270"/>
                </a:lnTo>
                <a:lnTo>
                  <a:pt x="244094" y="383158"/>
                </a:lnTo>
                <a:lnTo>
                  <a:pt x="183006" y="325754"/>
                </a:lnTo>
                <a:lnTo>
                  <a:pt x="291160" y="210819"/>
                </a:lnTo>
                <a:lnTo>
                  <a:pt x="60959" y="210819"/>
                </a:lnTo>
                <a:lnTo>
                  <a:pt x="0" y="153288"/>
                </a:lnTo>
                <a:close/>
              </a:path>
              <a:path w="381634" h="390525">
                <a:moveTo>
                  <a:pt x="259460" y="0"/>
                </a:moveTo>
                <a:lnTo>
                  <a:pt x="60959" y="210819"/>
                </a:lnTo>
                <a:lnTo>
                  <a:pt x="291160" y="210819"/>
                </a:lnTo>
                <a:lnTo>
                  <a:pt x="381507" y="114807"/>
                </a:lnTo>
                <a:lnTo>
                  <a:pt x="2594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9124526" y="4267539"/>
            <a:ext cx="508847" cy="520700"/>
          </a:xfrm>
          <a:custGeom>
            <a:avLst/>
            <a:gdLst/>
            <a:ahLst/>
            <a:cxnLst/>
            <a:rect l="l" t="t" r="r" b="b"/>
            <a:pathLst>
              <a:path w="381634" h="390525">
                <a:moveTo>
                  <a:pt x="0" y="153288"/>
                </a:moveTo>
                <a:lnTo>
                  <a:pt x="60959" y="210819"/>
                </a:lnTo>
                <a:lnTo>
                  <a:pt x="259460" y="0"/>
                </a:lnTo>
                <a:lnTo>
                  <a:pt x="381507" y="114807"/>
                </a:lnTo>
                <a:lnTo>
                  <a:pt x="183006" y="325754"/>
                </a:lnTo>
                <a:lnTo>
                  <a:pt x="244094" y="383158"/>
                </a:lnTo>
                <a:lnTo>
                  <a:pt x="7111" y="390270"/>
                </a:lnTo>
                <a:lnTo>
                  <a:pt x="0" y="15328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1443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9855" y="584273"/>
            <a:ext cx="10402145" cy="49543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35064" marR="6773">
              <a:spcBef>
                <a:spcPts val="133"/>
              </a:spcBef>
            </a:pPr>
            <a:r>
              <a:rPr sz="3200" b="1" spc="-7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АДМИНИСТРАТИВНАЯ ОТВЕТСТВЕННОСТЬ  НАСТУПАЕТ</a:t>
            </a:r>
            <a:r>
              <a:rPr sz="3200" b="1" spc="13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3200" b="1" spc="-13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ЗА:</a:t>
            </a:r>
            <a:endParaRPr sz="3200" dirty="0">
              <a:solidFill>
                <a:srgbClr val="00B0F0"/>
              </a:solidFill>
              <a:latin typeface="Calibri" panose="020F0502020204030204" pitchFamily="34" charset="0"/>
              <a:cs typeface="Arial"/>
            </a:endParaRPr>
          </a:p>
          <a:p>
            <a:pPr marL="203195" marR="2661852" indent="-187109"/>
            <a:r>
              <a:rPr lang="ru-RU" sz="2400" spc="-7" dirty="0" smtClean="0">
                <a:latin typeface="Calibri" panose="020F0502020204030204" pitchFamily="34" charset="0"/>
              </a:rPr>
              <a:t>− </a:t>
            </a:r>
            <a:r>
              <a:rPr sz="2400" spc="-7" dirty="0" smtClean="0">
                <a:latin typeface="Calibri" panose="020F0502020204030204" pitchFamily="34" charset="0"/>
                <a:cs typeface="Arial"/>
              </a:rPr>
              <a:t>Уклонение </a:t>
            </a:r>
            <a:r>
              <a:rPr sz="2400" spc="-7" dirty="0">
                <a:latin typeface="Calibri" panose="020F0502020204030204" pitchFamily="34" charset="0"/>
                <a:cs typeface="Arial"/>
              </a:rPr>
              <a:t>от проверки </a:t>
            </a:r>
            <a:r>
              <a:rPr sz="2400" dirty="0">
                <a:latin typeface="Calibri" panose="020F0502020204030204" pitchFamily="34" charset="0"/>
                <a:cs typeface="Arial"/>
              </a:rPr>
              <a:t>(19.4.1 КоАП</a:t>
            </a:r>
            <a:r>
              <a:rPr sz="2400" spc="7" dirty="0">
                <a:latin typeface="Calibri" panose="020F0502020204030204" pitchFamily="34" charset="0"/>
                <a:cs typeface="Arial"/>
              </a:rPr>
              <a:t> </a:t>
            </a:r>
            <a:r>
              <a:rPr sz="2400" spc="-13" dirty="0">
                <a:latin typeface="Calibri" panose="020F0502020204030204" pitchFamily="34" charset="0"/>
                <a:cs typeface="Arial"/>
              </a:rPr>
              <a:t>РФ)</a:t>
            </a:r>
            <a:endParaRPr sz="2400" dirty="0">
              <a:latin typeface="Calibri" panose="020F0502020204030204" pitchFamily="34" charset="0"/>
              <a:cs typeface="Arial"/>
            </a:endParaRPr>
          </a:p>
          <a:p>
            <a:pPr marL="16933">
              <a:spcBef>
                <a:spcPts val="800"/>
              </a:spcBef>
            </a:pPr>
            <a:r>
              <a:rPr sz="2400" spc="-7" dirty="0">
                <a:latin typeface="Calibri" panose="020F0502020204030204" pitchFamily="34" charset="0"/>
                <a:cs typeface="Arial"/>
              </a:rPr>
              <a:t>−Неисполнение предписания </a:t>
            </a:r>
            <a:r>
              <a:rPr sz="2400" dirty="0">
                <a:latin typeface="Calibri" panose="020F0502020204030204" pitchFamily="34" charset="0"/>
                <a:cs typeface="Arial"/>
              </a:rPr>
              <a:t>(19.5 КоАП</a:t>
            </a:r>
            <a:r>
              <a:rPr sz="2400" spc="20" dirty="0">
                <a:latin typeface="Calibri" panose="020F0502020204030204" pitchFamily="34" charset="0"/>
                <a:cs typeface="Arial"/>
              </a:rPr>
              <a:t> </a:t>
            </a:r>
            <a:r>
              <a:rPr sz="2400" spc="-13" dirty="0">
                <a:latin typeface="Calibri" panose="020F0502020204030204" pitchFamily="34" charset="0"/>
                <a:cs typeface="Arial"/>
              </a:rPr>
              <a:t>РФ)</a:t>
            </a:r>
            <a:endParaRPr sz="2400" dirty="0">
              <a:latin typeface="Calibri" panose="020F0502020204030204" pitchFamily="34" charset="0"/>
              <a:cs typeface="Arial"/>
            </a:endParaRPr>
          </a:p>
          <a:p>
            <a:pPr marL="203195" marR="2015863" indent="-187109">
              <a:spcBef>
                <a:spcPts val="800"/>
              </a:spcBef>
            </a:pPr>
            <a:r>
              <a:rPr sz="2400" spc="-7" dirty="0">
                <a:latin typeface="Calibri" panose="020F0502020204030204" pitchFamily="34" charset="0"/>
                <a:cs typeface="Arial"/>
              </a:rPr>
              <a:t>−Непредставление сведений </a:t>
            </a:r>
            <a:r>
              <a:rPr sz="2400" dirty="0">
                <a:latin typeface="Calibri" panose="020F0502020204030204" pitchFamily="34" charset="0"/>
                <a:cs typeface="Arial"/>
              </a:rPr>
              <a:t>(информации)  </a:t>
            </a:r>
            <a:r>
              <a:rPr sz="2400" spc="-7" dirty="0">
                <a:latin typeface="Calibri" panose="020F0502020204030204" pitchFamily="34" charset="0"/>
                <a:cs typeface="Arial"/>
              </a:rPr>
              <a:t>(19.7 </a:t>
            </a:r>
            <a:r>
              <a:rPr sz="2400" dirty="0">
                <a:latin typeface="Calibri" panose="020F0502020204030204" pitchFamily="34" charset="0"/>
                <a:cs typeface="Arial"/>
              </a:rPr>
              <a:t>КоАП</a:t>
            </a:r>
            <a:r>
              <a:rPr sz="2400" spc="-7" dirty="0">
                <a:latin typeface="Calibri" panose="020F0502020204030204" pitchFamily="34" charset="0"/>
                <a:cs typeface="Arial"/>
              </a:rPr>
              <a:t> РФ</a:t>
            </a:r>
            <a:r>
              <a:rPr sz="2400" spc="-7" dirty="0" smtClean="0">
                <a:latin typeface="Calibri" panose="020F0502020204030204" pitchFamily="34" charset="0"/>
                <a:cs typeface="Arial"/>
              </a:rPr>
              <a:t>)</a:t>
            </a:r>
            <a:endParaRPr lang="ru-RU" sz="2400" spc="-7" dirty="0" smtClean="0">
              <a:latin typeface="Calibri" panose="020F0502020204030204" pitchFamily="34" charset="0"/>
              <a:cs typeface="Arial"/>
            </a:endParaRPr>
          </a:p>
          <a:p>
            <a:pPr>
              <a:spcBef>
                <a:spcPts val="933"/>
              </a:spcBef>
            </a:pPr>
            <a:r>
              <a:rPr lang="ru-RU" sz="2400" spc="-7" dirty="0" smtClean="0"/>
              <a:t>−</a:t>
            </a:r>
            <a:r>
              <a:rPr lang="ru-RU" sz="2400" spc="-7" dirty="0">
                <a:latin typeface="Calibri" panose="020F0502020204030204" pitchFamily="34" charset="0"/>
              </a:rPr>
              <a:t>Нарушение академических прав </a:t>
            </a:r>
            <a:r>
              <a:rPr lang="ru-RU" sz="2400" spc="-7" dirty="0" smtClean="0">
                <a:latin typeface="Calibri" panose="020F0502020204030204" pitchFamily="34" charset="0"/>
              </a:rPr>
              <a:t>обучающегося</a:t>
            </a:r>
            <a:r>
              <a:rPr lang="ru-RU" sz="2400" spc="-7" dirty="0">
                <a:latin typeface="Calibri" panose="020F0502020204030204" pitchFamily="34" charset="0"/>
              </a:rPr>
              <a:t>, </a:t>
            </a:r>
            <a:r>
              <a:rPr lang="ru-RU" sz="2400" spc="-7" dirty="0" smtClean="0">
                <a:latin typeface="Calibri" panose="020F0502020204030204" pitchFamily="34" charset="0"/>
              </a:rPr>
              <a:t>незаконный </a:t>
            </a:r>
            <a:r>
              <a:rPr lang="ru-RU" sz="2400" spc="-7" dirty="0">
                <a:latin typeface="Calibri" panose="020F0502020204030204" pitchFamily="34" charset="0"/>
              </a:rPr>
              <a:t>отказ </a:t>
            </a:r>
            <a:r>
              <a:rPr lang="ru-RU" sz="2400" dirty="0">
                <a:latin typeface="Calibri" panose="020F0502020204030204" pitchFamily="34" charset="0"/>
              </a:rPr>
              <a:t>в </a:t>
            </a:r>
            <a:r>
              <a:rPr lang="ru-RU" sz="2400" spc="-7" dirty="0">
                <a:latin typeface="Calibri" panose="020F0502020204030204" pitchFamily="34" charset="0"/>
              </a:rPr>
              <a:t>приеме на </a:t>
            </a:r>
            <a:r>
              <a:rPr lang="ru-RU" sz="2400" spc="-7" dirty="0" smtClean="0">
                <a:latin typeface="Calibri" panose="020F0502020204030204" pitchFamily="34" charset="0"/>
              </a:rPr>
              <a:t>обучение, незаконное </a:t>
            </a:r>
            <a:r>
              <a:rPr lang="ru-RU" sz="2400" dirty="0">
                <a:latin typeface="Calibri" panose="020F0502020204030204" pitchFamily="34" charset="0"/>
              </a:rPr>
              <a:t>отчисление </a:t>
            </a:r>
            <a:r>
              <a:rPr lang="ru-RU" sz="2400" dirty="0" smtClean="0">
                <a:latin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</a:rPr>
              <a:t>5.57 КоАП</a:t>
            </a:r>
            <a:r>
              <a:rPr lang="ru-RU" sz="2400" spc="-173" dirty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РФ)</a:t>
            </a:r>
          </a:p>
          <a:p>
            <a:pPr>
              <a:spcBef>
                <a:spcPts val="800"/>
              </a:spcBef>
            </a:pPr>
            <a:r>
              <a:rPr lang="ru-RU" sz="2400" spc="-7" dirty="0" smtClean="0">
                <a:latin typeface="Calibri" panose="020F0502020204030204" pitchFamily="34" charset="0"/>
              </a:rPr>
              <a:t>−</a:t>
            </a:r>
            <a:r>
              <a:rPr lang="ru-RU" sz="2400" spc="-7" dirty="0">
                <a:latin typeface="Calibri" panose="020F0502020204030204" pitchFamily="34" charset="0"/>
              </a:rPr>
              <a:t>Нарушение лицензионных </a:t>
            </a:r>
            <a:r>
              <a:rPr lang="ru-RU" sz="2400" dirty="0">
                <a:latin typeface="Calibri" panose="020F0502020204030204" pitchFamily="34" charset="0"/>
              </a:rPr>
              <a:t>требований </a:t>
            </a:r>
            <a:r>
              <a:rPr lang="ru-RU" sz="2400" spc="-7" dirty="0">
                <a:latin typeface="Calibri" panose="020F0502020204030204" pitchFamily="34" charset="0"/>
              </a:rPr>
              <a:t>(14.1, 19.20 </a:t>
            </a:r>
            <a:r>
              <a:rPr lang="ru-RU" sz="2400" dirty="0">
                <a:latin typeface="Calibri" panose="020F0502020204030204" pitchFamily="34" charset="0"/>
              </a:rPr>
              <a:t>КоАП</a:t>
            </a:r>
            <a:r>
              <a:rPr lang="ru-RU" sz="2400" spc="-207" dirty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РФ)</a:t>
            </a:r>
          </a:p>
          <a:p>
            <a:pPr>
              <a:spcBef>
                <a:spcPts val="800"/>
              </a:spcBef>
            </a:pPr>
            <a:r>
              <a:rPr lang="ru-RU" sz="2400" spc="-7" dirty="0">
                <a:latin typeface="Calibri" panose="020F0502020204030204" pitchFamily="34" charset="0"/>
              </a:rPr>
              <a:t>−Нарушение порядка оказания платных образовательных</a:t>
            </a:r>
            <a:r>
              <a:rPr lang="ru-RU" sz="2400" spc="-133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услуг, </a:t>
            </a:r>
            <a:r>
              <a:rPr lang="ru-RU" sz="2400" spc="-7" dirty="0" smtClean="0">
                <a:latin typeface="Calibri" panose="020F0502020204030204" pitchFamily="34" charset="0"/>
              </a:rPr>
              <a:t>реализацию </a:t>
            </a:r>
            <a:r>
              <a:rPr lang="ru-RU" sz="2400" dirty="0">
                <a:latin typeface="Calibri" panose="020F0502020204030204" pitchFamily="34" charset="0"/>
              </a:rPr>
              <a:t>программы </a:t>
            </a:r>
            <a:r>
              <a:rPr lang="ru-RU" sz="2400" spc="-7" dirty="0">
                <a:latin typeface="Calibri" panose="020F0502020204030204" pitchFamily="34" charset="0"/>
              </a:rPr>
              <a:t>не </a:t>
            </a:r>
            <a:r>
              <a:rPr lang="ru-RU" sz="2400" dirty="0">
                <a:latin typeface="Calibri" panose="020F0502020204030204" pitchFamily="34" charset="0"/>
              </a:rPr>
              <a:t>в </a:t>
            </a:r>
            <a:r>
              <a:rPr lang="ru-RU" sz="2400" spc="-7" dirty="0">
                <a:latin typeface="Calibri" panose="020F0502020204030204" pitchFamily="34" charset="0"/>
              </a:rPr>
              <a:t>полном объеме </a:t>
            </a:r>
            <a:r>
              <a:rPr lang="ru-RU" sz="2400" dirty="0" smtClean="0">
                <a:latin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</a:rPr>
              <a:t>19.30 КоАП</a:t>
            </a:r>
            <a:r>
              <a:rPr lang="ru-RU" sz="2400" spc="-73" dirty="0">
                <a:latin typeface="Calibri" panose="020F0502020204030204" pitchFamily="34" charset="0"/>
              </a:rPr>
              <a:t> </a:t>
            </a:r>
            <a:r>
              <a:rPr lang="ru-RU" sz="2400" spc="-7" dirty="0">
                <a:latin typeface="Calibri" panose="020F0502020204030204" pitchFamily="34" charset="0"/>
              </a:rPr>
              <a:t>РФ</a:t>
            </a:r>
            <a:r>
              <a:rPr lang="ru-RU" sz="2400" spc="-7" dirty="0" smtClean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ts val="800"/>
              </a:spcBef>
            </a:pPr>
            <a:r>
              <a:rPr lang="ru-RU" sz="2400" spc="-7" dirty="0" smtClean="0">
                <a:latin typeface="Calibri" panose="020F0502020204030204" pitchFamily="34" charset="0"/>
              </a:rPr>
              <a:t>- </a:t>
            </a:r>
            <a:r>
              <a:rPr lang="ru-RU" sz="2400" spc="-7" dirty="0">
                <a:latin typeface="Calibri" panose="020F0502020204030204" pitchFamily="34" charset="0"/>
                <a:cs typeface="Arial"/>
              </a:rPr>
              <a:t>Неповиновение законному требованию проверяющего (19.4 КоАП РФ</a:t>
            </a:r>
            <a:r>
              <a:rPr lang="ru-RU" sz="2400" spc="-7" dirty="0" smtClean="0">
                <a:latin typeface="Calibri" panose="020F0502020204030204" pitchFamily="34" charset="0"/>
                <a:cs typeface="Arial"/>
              </a:rPr>
              <a:t>)</a:t>
            </a:r>
            <a:endParaRPr lang="ru-RU" sz="2400" spc="-7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86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68" y="61555"/>
            <a:ext cx="12056232" cy="1125094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14553" marR="6773">
              <a:spcBef>
                <a:spcPts val="133"/>
              </a:spcBef>
            </a:pPr>
            <a:r>
              <a:rPr sz="3600" b="1" spc="-7" dirty="0">
                <a:solidFill>
                  <a:srgbClr val="00B0F0"/>
                </a:solidFill>
                <a:latin typeface="Calibri" panose="020F0502020204030204" pitchFamily="34" charset="0"/>
              </a:rPr>
              <a:t>ПРОЦЕДУРЫ </a:t>
            </a:r>
            <a:r>
              <a:rPr sz="3600" b="1" dirty="0">
                <a:solidFill>
                  <a:srgbClr val="00B0F0"/>
                </a:solidFill>
                <a:latin typeface="Calibri" panose="020F0502020204030204" pitchFamily="34" charset="0"/>
              </a:rPr>
              <a:t>ПО </a:t>
            </a:r>
            <a:r>
              <a:rPr sz="3600" b="1" spc="-7" dirty="0">
                <a:solidFill>
                  <a:srgbClr val="00B0F0"/>
                </a:solidFill>
                <a:latin typeface="Calibri" panose="020F0502020204030204" pitchFamily="34" charset="0"/>
              </a:rPr>
              <a:t>ПРИОСТАНОВЛЕНИЮ </a:t>
            </a:r>
            <a:r>
              <a:rPr sz="3600" b="1" dirty="0">
                <a:solidFill>
                  <a:srgbClr val="00B0F0"/>
                </a:solidFill>
                <a:latin typeface="Calibri" panose="020F0502020204030204" pitchFamily="34" charset="0"/>
              </a:rPr>
              <a:t>ИЛИ  </a:t>
            </a:r>
            <a:r>
              <a:rPr sz="3600" b="1" spc="-7" dirty="0">
                <a:solidFill>
                  <a:srgbClr val="00B0F0"/>
                </a:solidFill>
                <a:latin typeface="Calibri" panose="020F0502020204030204" pitchFamily="34" charset="0"/>
              </a:rPr>
              <a:t>АННУЛИРОВАНИЮ ДЕЙСТВИЯ</a:t>
            </a:r>
            <a:r>
              <a:rPr sz="3600" b="1" spc="27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sz="3600" b="1" spc="-7" dirty="0">
                <a:solidFill>
                  <a:srgbClr val="00B0F0"/>
                </a:solidFill>
                <a:latin typeface="Calibri" panose="020F0502020204030204" pitchFamily="34" charset="0"/>
              </a:rPr>
              <a:t>ЛИЦЕНЗИИ</a:t>
            </a:r>
          </a:p>
        </p:txBody>
      </p:sp>
      <p:sp>
        <p:nvSpPr>
          <p:cNvPr id="3" name="object 3"/>
          <p:cNvSpPr/>
          <p:nvPr/>
        </p:nvSpPr>
        <p:spPr>
          <a:xfrm>
            <a:off x="558798" y="1580874"/>
            <a:ext cx="11104884" cy="1686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33120" y="1591055"/>
            <a:ext cx="10917936" cy="1637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09601" y="1600200"/>
            <a:ext cx="11003279" cy="159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609601" y="1600201"/>
            <a:ext cx="11003279" cy="1345006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112607" rIns="0" bIns="0" rtlCol="0">
            <a:spAutoFit/>
          </a:bodyPr>
          <a:lstStyle/>
          <a:p>
            <a:pPr marL="1296214" marR="263307" indent="-758594">
              <a:spcBef>
                <a:spcPts val="887"/>
              </a:spcBef>
            </a:pPr>
            <a:r>
              <a:rPr sz="2667" spc="-7" dirty="0">
                <a:latin typeface="Calibri" panose="020F0502020204030204" pitchFamily="34" charset="0"/>
                <a:cs typeface="Arial"/>
              </a:rPr>
              <a:t>Действие </a:t>
            </a:r>
            <a:r>
              <a:rPr sz="2667" dirty="0">
                <a:latin typeface="Calibri" panose="020F0502020204030204" pitchFamily="34" charset="0"/>
                <a:cs typeface="Arial"/>
              </a:rPr>
              <a:t>лицензии </a:t>
            </a:r>
            <a:r>
              <a:rPr sz="2667" spc="-7" dirty="0">
                <a:latin typeface="Calibri" panose="020F0502020204030204" pitchFamily="34" charset="0"/>
                <a:cs typeface="Arial"/>
              </a:rPr>
              <a:t>будет приостановлено, </a:t>
            </a:r>
            <a:r>
              <a:rPr sz="2667" dirty="0">
                <a:latin typeface="Calibri" panose="020F0502020204030204" pitchFamily="34" charset="0"/>
                <a:cs typeface="Arial"/>
              </a:rPr>
              <a:t>если </a:t>
            </a:r>
            <a:r>
              <a:rPr sz="2667" spc="-7" dirty="0">
                <a:latin typeface="Calibri" panose="020F0502020204030204" pitchFamily="34" charset="0"/>
                <a:cs typeface="Arial"/>
              </a:rPr>
              <a:t>организация</a:t>
            </a:r>
            <a:r>
              <a:rPr sz="2667" spc="-287" dirty="0">
                <a:latin typeface="Calibri" panose="020F0502020204030204" pitchFamily="34" charset="0"/>
                <a:cs typeface="Arial"/>
              </a:rPr>
              <a:t> </a:t>
            </a:r>
            <a:r>
              <a:rPr sz="2667" spc="-7" dirty="0">
                <a:latin typeface="Calibri" panose="020F0502020204030204" pitchFamily="34" charset="0"/>
                <a:cs typeface="Arial"/>
              </a:rPr>
              <a:t>не  исполнит предписание. </a:t>
            </a:r>
            <a:r>
              <a:rPr sz="2667" dirty="0">
                <a:latin typeface="Calibri" panose="020F0502020204030204" pitchFamily="34" charset="0"/>
                <a:cs typeface="Arial"/>
              </a:rPr>
              <a:t>При дальнейшем</a:t>
            </a:r>
            <a:r>
              <a:rPr sz="2667" spc="-173" dirty="0">
                <a:latin typeface="Calibri" panose="020F0502020204030204" pitchFamily="34" charset="0"/>
                <a:cs typeface="Arial"/>
              </a:rPr>
              <a:t> </a:t>
            </a:r>
            <a:r>
              <a:rPr sz="2667" spc="-7" dirty="0" err="1" smtClean="0">
                <a:latin typeface="Calibri" panose="020F0502020204030204" pitchFamily="34" charset="0"/>
                <a:cs typeface="Arial"/>
              </a:rPr>
              <a:t>неи</a:t>
            </a:r>
            <a:r>
              <a:rPr lang="ru-RU" sz="2667" spc="-7" dirty="0" smtClean="0">
                <a:latin typeface="Calibri" panose="020F0502020204030204" pitchFamily="34" charset="0"/>
                <a:cs typeface="Arial"/>
              </a:rPr>
              <a:t>с</a:t>
            </a:r>
            <a:r>
              <a:rPr sz="2667" spc="-7" dirty="0" err="1" smtClean="0">
                <a:latin typeface="Calibri" panose="020F0502020204030204" pitchFamily="34" charset="0"/>
                <a:cs typeface="Arial"/>
              </a:rPr>
              <a:t>полнении</a:t>
            </a:r>
            <a:endParaRPr sz="2667" dirty="0">
              <a:latin typeface="Calibri" panose="020F0502020204030204" pitchFamily="34" charset="0"/>
              <a:cs typeface="Arial"/>
            </a:endParaRPr>
          </a:p>
          <a:p>
            <a:pPr marL="483435"/>
            <a:r>
              <a:rPr sz="2667" spc="-7" dirty="0">
                <a:latin typeface="Calibri" panose="020F0502020204030204" pitchFamily="34" charset="0"/>
                <a:cs typeface="Arial"/>
              </a:rPr>
              <a:t>предписания </a:t>
            </a:r>
            <a:r>
              <a:rPr sz="2667" dirty="0">
                <a:latin typeface="Calibri" panose="020F0502020204030204" pitchFamily="34" charset="0"/>
                <a:cs typeface="Arial"/>
              </a:rPr>
              <a:t>лицензия </a:t>
            </a:r>
            <a:r>
              <a:rPr sz="2667" spc="-7" dirty="0">
                <a:latin typeface="Calibri" panose="020F0502020204030204" pitchFamily="34" charset="0"/>
                <a:cs typeface="Arial"/>
              </a:rPr>
              <a:t>будет аннулирована </a:t>
            </a:r>
            <a:r>
              <a:rPr sz="2667" dirty="0">
                <a:latin typeface="Calibri" panose="020F0502020204030204" pitchFamily="34" charset="0"/>
                <a:cs typeface="Arial"/>
              </a:rPr>
              <a:t>в судебном</a:t>
            </a:r>
            <a:r>
              <a:rPr sz="2667" spc="-152" dirty="0">
                <a:latin typeface="Calibri" panose="020F0502020204030204" pitchFamily="34" charset="0"/>
                <a:cs typeface="Arial"/>
              </a:rPr>
              <a:t> </a:t>
            </a:r>
            <a:r>
              <a:rPr sz="2667" spc="-7" dirty="0">
                <a:latin typeface="Calibri" panose="020F0502020204030204" pitchFamily="34" charset="0"/>
                <a:cs typeface="Arial"/>
              </a:rPr>
              <a:t>порядке</a:t>
            </a:r>
            <a:r>
              <a:rPr sz="2667" spc="-7" dirty="0">
                <a:latin typeface="Arial"/>
                <a:cs typeface="Arial"/>
              </a:rPr>
              <a:t>.</a:t>
            </a:r>
            <a:endParaRPr sz="2667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8801" y="3558045"/>
            <a:ext cx="11155679" cy="1702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800607" y="3521456"/>
            <a:ext cx="11027664" cy="1851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09601" y="3582637"/>
            <a:ext cx="11054079" cy="1600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609601" y="3582637"/>
            <a:ext cx="11054079" cy="1531188"/>
          </a:xfrm>
          <a:prstGeom prst="rect">
            <a:avLst/>
          </a:prstGeom>
          <a:ln w="9525">
            <a:solidFill>
              <a:srgbClr val="7C5F9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265000" algn="ctr">
              <a:spcBef>
                <a:spcPts val="420"/>
              </a:spcBef>
            </a:pPr>
            <a:r>
              <a:rPr sz="2400" spc="-7" dirty="0">
                <a:latin typeface="Calibri" panose="020F0502020204030204" pitchFamily="34" charset="0"/>
                <a:cs typeface="Arial"/>
              </a:rPr>
              <a:t>Действие </a:t>
            </a:r>
            <a:r>
              <a:rPr sz="2400" dirty="0">
                <a:latin typeface="Calibri" panose="020F0502020204030204" pitchFamily="34" charset="0"/>
                <a:cs typeface="Arial"/>
              </a:rPr>
              <a:t>лицензии </a:t>
            </a:r>
            <a:r>
              <a:rPr sz="2400" spc="-13" dirty="0">
                <a:latin typeface="Calibri" panose="020F0502020204030204" pitchFamily="34" charset="0"/>
                <a:cs typeface="Arial"/>
              </a:rPr>
              <a:t>будет </a:t>
            </a:r>
            <a:r>
              <a:rPr sz="2400" spc="-7" dirty="0">
                <a:latin typeface="Calibri" panose="020F0502020204030204" pitchFamily="34" charset="0"/>
                <a:cs typeface="Arial"/>
              </a:rPr>
              <a:t>приостановлено, если лицензиату </a:t>
            </a:r>
            <a:r>
              <a:rPr sz="2400" spc="-13" dirty="0">
                <a:latin typeface="Calibri" panose="020F0502020204030204" pitchFamily="34" charset="0"/>
                <a:cs typeface="Arial"/>
              </a:rPr>
              <a:t>судом</a:t>
            </a:r>
            <a:r>
              <a:rPr sz="2400" dirty="0">
                <a:latin typeface="Calibri" panose="020F0502020204030204" pitchFamily="34" charset="0"/>
                <a:cs typeface="Arial"/>
              </a:rPr>
              <a:t> </a:t>
            </a:r>
            <a:r>
              <a:rPr sz="2400" spc="-13" dirty="0">
                <a:latin typeface="Calibri" panose="020F0502020204030204" pitchFamily="34" charset="0"/>
                <a:cs typeface="Arial"/>
              </a:rPr>
              <a:t>будет</a:t>
            </a:r>
            <a:endParaRPr sz="2400" dirty="0">
              <a:latin typeface="Calibri" panose="020F0502020204030204" pitchFamily="34" charset="0"/>
              <a:cs typeface="Arial"/>
            </a:endParaRPr>
          </a:p>
          <a:p>
            <a:pPr marL="783994" marR="503754" indent="-5080" algn="ctr">
              <a:spcBef>
                <a:spcPts val="7"/>
              </a:spcBef>
            </a:pPr>
            <a:r>
              <a:rPr sz="2400" spc="-7" dirty="0">
                <a:latin typeface="Calibri" panose="020F0502020204030204" pitchFamily="34" charset="0"/>
                <a:cs typeface="Arial"/>
              </a:rPr>
              <a:t>назначено административное наказание </a:t>
            </a:r>
            <a:r>
              <a:rPr sz="2400" dirty="0">
                <a:latin typeface="Calibri" panose="020F0502020204030204" pitchFamily="34" charset="0"/>
                <a:cs typeface="Arial"/>
              </a:rPr>
              <a:t>в виде </a:t>
            </a:r>
            <a:r>
              <a:rPr sz="2400" spc="-7" dirty="0">
                <a:latin typeface="Calibri" panose="020F0502020204030204" pitchFamily="34" charset="0"/>
                <a:cs typeface="Arial"/>
              </a:rPr>
              <a:t>административного  приостановления деятельности за </a:t>
            </a:r>
            <a:r>
              <a:rPr sz="2400" spc="-13" dirty="0">
                <a:latin typeface="Calibri" panose="020F0502020204030204" pitchFamily="34" charset="0"/>
                <a:cs typeface="Arial"/>
              </a:rPr>
              <a:t>грубое нарушение </a:t>
            </a:r>
            <a:r>
              <a:rPr sz="2400" spc="-7" dirty="0">
                <a:latin typeface="Calibri" panose="020F0502020204030204" pitchFamily="34" charset="0"/>
                <a:cs typeface="Arial"/>
              </a:rPr>
              <a:t>лицензионных  требований</a:t>
            </a:r>
            <a:endParaRPr sz="2400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401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217" y="707687"/>
            <a:ext cx="10811900" cy="63179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spcBef>
                <a:spcPts val="127"/>
              </a:spcBef>
            </a:pPr>
            <a:r>
              <a:rPr b="1" spc="-13" dirty="0">
                <a:latin typeface="Calibri" panose="020F0502020204030204" pitchFamily="34" charset="0"/>
              </a:rPr>
              <a:t>НА ПЕРИОД ДЕЙСТВИЯ</a:t>
            </a:r>
            <a:r>
              <a:rPr b="1" spc="113" dirty="0">
                <a:latin typeface="Calibri" panose="020F0502020204030204" pitchFamily="34" charset="0"/>
              </a:rPr>
              <a:t> </a:t>
            </a:r>
            <a:r>
              <a:rPr b="1" spc="-13" dirty="0">
                <a:latin typeface="Calibri" panose="020F0502020204030204" pitchFamily="34" charset="0"/>
              </a:rPr>
              <a:t>ПРЕДПИСАНИЯ</a:t>
            </a:r>
            <a:endParaRPr b="1"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798" y="1574808"/>
            <a:ext cx="11074404" cy="353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47775" y="1550415"/>
            <a:ext cx="11098784" cy="358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09600" y="1600200"/>
            <a:ext cx="109728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09600" y="1600200"/>
            <a:ext cx="10972800" cy="3429000"/>
          </a:xfrm>
          <a:custGeom>
            <a:avLst/>
            <a:gdLst/>
            <a:ahLst/>
            <a:cxnLst/>
            <a:rect l="l" t="t" r="r" b="b"/>
            <a:pathLst>
              <a:path w="8229600" h="2571750">
                <a:moveTo>
                  <a:pt x="0" y="2571750"/>
                </a:moveTo>
                <a:lnTo>
                  <a:pt x="8229600" y="2571750"/>
                </a:lnTo>
                <a:lnTo>
                  <a:pt x="8229600" y="0"/>
                </a:lnTo>
                <a:lnTo>
                  <a:pt x="0" y="0"/>
                </a:lnTo>
                <a:lnTo>
                  <a:pt x="0" y="2571750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073438" y="1693673"/>
            <a:ext cx="10316633" cy="312459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086" marR="6773" algn="ctr">
              <a:spcBef>
                <a:spcPts val="127"/>
              </a:spcBef>
            </a:pPr>
            <a:r>
              <a:rPr sz="3733" spc="-7" dirty="0">
                <a:latin typeface="Calibri" panose="020F0502020204030204" pitchFamily="34" charset="0"/>
                <a:cs typeface="Arial"/>
              </a:rPr>
              <a:t>Лицензиат не может пролицензировать новые  программы и (или) адреса</a:t>
            </a:r>
            <a:r>
              <a:rPr sz="3733" spc="80" dirty="0">
                <a:latin typeface="Calibri" panose="020F0502020204030204" pitchFamily="34" charset="0"/>
                <a:cs typeface="Arial"/>
              </a:rPr>
              <a:t> </a:t>
            </a:r>
            <a:r>
              <a:rPr sz="3733" spc="-7" dirty="0">
                <a:latin typeface="Calibri" panose="020F0502020204030204" pitchFamily="34" charset="0"/>
                <a:cs typeface="Arial"/>
              </a:rPr>
              <a:t>деятельности.</a:t>
            </a:r>
            <a:endParaRPr sz="3733" dirty="0">
              <a:latin typeface="Calibri" panose="020F0502020204030204" pitchFamily="34" charset="0"/>
              <a:cs typeface="Arial"/>
            </a:endParaRPr>
          </a:p>
          <a:p>
            <a:pPr>
              <a:spcBef>
                <a:spcPts val="27"/>
              </a:spcBef>
            </a:pPr>
            <a:endParaRPr sz="5267" dirty="0">
              <a:latin typeface="Calibri" panose="020F0502020204030204" pitchFamily="34" charset="0"/>
              <a:cs typeface="Times New Roman"/>
            </a:endParaRPr>
          </a:p>
          <a:p>
            <a:pPr marL="1227636" marR="1213243" algn="ctr"/>
            <a:r>
              <a:rPr sz="3733" spc="-7" dirty="0">
                <a:latin typeface="Calibri" panose="020F0502020204030204" pitchFamily="34" charset="0"/>
                <a:cs typeface="Arial"/>
              </a:rPr>
              <a:t>Лицензиат не может аккредитовать  образовательные</a:t>
            </a:r>
            <a:r>
              <a:rPr sz="3733" spc="60" dirty="0">
                <a:latin typeface="Calibri" panose="020F0502020204030204" pitchFamily="34" charset="0"/>
                <a:cs typeface="Arial"/>
              </a:rPr>
              <a:t> </a:t>
            </a:r>
            <a:r>
              <a:rPr sz="3733" spc="-7" dirty="0">
                <a:latin typeface="Calibri" panose="020F0502020204030204" pitchFamily="34" charset="0"/>
                <a:cs typeface="Arial"/>
              </a:rPr>
              <a:t>программы.</a:t>
            </a:r>
            <a:endParaRPr sz="3733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60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370793"/>
            <a:ext cx="9144000" cy="1223183"/>
            <a:chOff x="0" y="929639"/>
            <a:chExt cx="9144000" cy="815340"/>
          </a:xfrm>
        </p:grpSpPr>
        <p:sp>
          <p:nvSpPr>
            <p:cNvPr id="3" name="object 3"/>
            <p:cNvSpPr/>
            <p:nvPr/>
          </p:nvSpPr>
          <p:spPr>
            <a:xfrm>
              <a:off x="591312" y="929639"/>
              <a:ext cx="6359651" cy="8153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9327" y="1086611"/>
              <a:ext cx="620877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508" y="953769"/>
              <a:ext cx="6264910" cy="720090"/>
            </a:xfrm>
            <a:custGeom>
              <a:avLst/>
              <a:gdLst/>
              <a:ahLst/>
              <a:cxnLst/>
              <a:rect l="l" t="t" r="r" b="b"/>
              <a:pathLst>
                <a:path w="6264909" h="720089">
                  <a:moveTo>
                    <a:pt x="6144704" y="0"/>
                  </a:moveTo>
                  <a:lnTo>
                    <a:pt x="120015" y="0"/>
                  </a:lnTo>
                  <a:lnTo>
                    <a:pt x="73300" y="9429"/>
                  </a:lnTo>
                  <a:lnTo>
                    <a:pt x="35152" y="35147"/>
                  </a:lnTo>
                  <a:lnTo>
                    <a:pt x="9431" y="73294"/>
                  </a:lnTo>
                  <a:lnTo>
                    <a:pt x="0" y="120014"/>
                  </a:lnTo>
                  <a:lnTo>
                    <a:pt x="0" y="599947"/>
                  </a:lnTo>
                  <a:lnTo>
                    <a:pt x="9431" y="646668"/>
                  </a:lnTo>
                  <a:lnTo>
                    <a:pt x="35152" y="684815"/>
                  </a:lnTo>
                  <a:lnTo>
                    <a:pt x="73300" y="710533"/>
                  </a:lnTo>
                  <a:lnTo>
                    <a:pt x="120015" y="719963"/>
                  </a:lnTo>
                  <a:lnTo>
                    <a:pt x="6144704" y="719963"/>
                  </a:lnTo>
                  <a:lnTo>
                    <a:pt x="6191424" y="710533"/>
                  </a:lnTo>
                  <a:lnTo>
                    <a:pt x="6229572" y="684815"/>
                  </a:lnTo>
                  <a:lnTo>
                    <a:pt x="6255289" y="646668"/>
                  </a:lnTo>
                  <a:lnTo>
                    <a:pt x="6264719" y="599947"/>
                  </a:lnTo>
                  <a:lnTo>
                    <a:pt x="6264719" y="120014"/>
                  </a:lnTo>
                  <a:lnTo>
                    <a:pt x="6255289" y="73294"/>
                  </a:lnTo>
                  <a:lnTo>
                    <a:pt x="6229572" y="35147"/>
                  </a:lnTo>
                  <a:lnTo>
                    <a:pt x="6191424" y="9429"/>
                  </a:lnTo>
                  <a:lnTo>
                    <a:pt x="6144704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9508" y="953769"/>
              <a:ext cx="6264910" cy="720090"/>
            </a:xfrm>
            <a:custGeom>
              <a:avLst/>
              <a:gdLst/>
              <a:ahLst/>
              <a:cxnLst/>
              <a:rect l="l" t="t" r="r" b="b"/>
              <a:pathLst>
                <a:path w="6264909" h="720089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6144704" y="0"/>
                  </a:lnTo>
                  <a:lnTo>
                    <a:pt x="6191424" y="9429"/>
                  </a:lnTo>
                  <a:lnTo>
                    <a:pt x="6229572" y="35147"/>
                  </a:lnTo>
                  <a:lnTo>
                    <a:pt x="6255289" y="73294"/>
                  </a:lnTo>
                  <a:lnTo>
                    <a:pt x="6264719" y="120014"/>
                  </a:lnTo>
                  <a:lnTo>
                    <a:pt x="6264719" y="599947"/>
                  </a:lnTo>
                  <a:lnTo>
                    <a:pt x="6255289" y="646668"/>
                  </a:lnTo>
                  <a:lnTo>
                    <a:pt x="6229572" y="684815"/>
                  </a:lnTo>
                  <a:lnTo>
                    <a:pt x="6191424" y="710533"/>
                  </a:lnTo>
                  <a:lnTo>
                    <a:pt x="6144704" y="719963"/>
                  </a:lnTo>
                  <a:lnTo>
                    <a:pt x="120015" y="719963"/>
                  </a:lnTo>
                  <a:lnTo>
                    <a:pt x="73300" y="710533"/>
                  </a:lnTo>
                  <a:lnTo>
                    <a:pt x="35152" y="684815"/>
                  </a:lnTo>
                  <a:lnTo>
                    <a:pt x="9431" y="646668"/>
                  </a:lnTo>
                  <a:lnTo>
                    <a:pt x="0" y="599947"/>
                  </a:lnTo>
                  <a:lnTo>
                    <a:pt x="0" y="120014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11919" y="628603"/>
            <a:ext cx="576643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b="1" spc="-5" dirty="0">
                <a:solidFill>
                  <a:srgbClr val="CCFFFF"/>
                </a:solidFill>
                <a:latin typeface="Calibri"/>
                <a:cs typeface="Calibri"/>
              </a:rPr>
              <a:t>Переоформление лицензии </a:t>
            </a:r>
            <a:r>
              <a:rPr sz="2400" b="1" dirty="0">
                <a:solidFill>
                  <a:srgbClr val="CCFFFF"/>
                </a:solidFill>
                <a:latin typeface="Calibri"/>
                <a:cs typeface="Calibri"/>
              </a:rPr>
              <a:t>без </a:t>
            </a:r>
            <a:r>
              <a:rPr sz="2400" b="1" spc="-5" dirty="0">
                <a:solidFill>
                  <a:srgbClr val="CCFFFF"/>
                </a:solidFill>
                <a:latin typeface="Calibri"/>
                <a:cs typeface="Calibri"/>
              </a:rPr>
              <a:t>лицензионного</a:t>
            </a:r>
            <a:r>
              <a:rPr sz="2400" b="1" spc="-135" dirty="0">
                <a:solidFill>
                  <a:srgbClr val="CC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CFFFF"/>
                </a:solidFill>
                <a:latin typeface="Calibri"/>
                <a:cs typeface="Calibri"/>
              </a:rPr>
              <a:t>контроля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43062" y="1707388"/>
            <a:ext cx="6505575" cy="988936"/>
            <a:chOff x="519061" y="1707388"/>
            <a:chExt cx="6505575" cy="988936"/>
          </a:xfrm>
        </p:grpSpPr>
        <p:sp>
          <p:nvSpPr>
            <p:cNvPr id="11" name="object 11"/>
            <p:cNvSpPr/>
            <p:nvPr/>
          </p:nvSpPr>
          <p:spPr>
            <a:xfrm>
              <a:off x="519061" y="2393429"/>
              <a:ext cx="6505575" cy="302895"/>
            </a:xfrm>
            <a:custGeom>
              <a:avLst/>
              <a:gdLst/>
              <a:ahLst/>
              <a:cxnLst/>
              <a:rect l="l" t="t" r="r" b="b"/>
              <a:pathLst>
                <a:path w="6505575" h="302894">
                  <a:moveTo>
                    <a:pt x="0" y="302399"/>
                  </a:moveTo>
                  <a:lnTo>
                    <a:pt x="6505575" y="302399"/>
                  </a:lnTo>
                  <a:lnTo>
                    <a:pt x="6505575" y="0"/>
                  </a:lnTo>
                  <a:lnTo>
                    <a:pt x="0" y="0"/>
                  </a:lnTo>
                  <a:lnTo>
                    <a:pt x="0" y="30239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4029" y="1707388"/>
              <a:ext cx="5659120" cy="863600"/>
            </a:xfrm>
            <a:custGeom>
              <a:avLst/>
              <a:gdLst/>
              <a:ahLst/>
              <a:cxnLst/>
              <a:rect l="l" t="t" r="r" b="b"/>
              <a:pathLst>
                <a:path w="5659120" h="863600">
                  <a:moveTo>
                    <a:pt x="5514733" y="0"/>
                  </a:moveTo>
                  <a:lnTo>
                    <a:pt x="143865" y="0"/>
                  </a:lnTo>
                  <a:lnTo>
                    <a:pt x="98389" y="7331"/>
                  </a:lnTo>
                  <a:lnTo>
                    <a:pt x="58896" y="27744"/>
                  </a:lnTo>
                  <a:lnTo>
                    <a:pt x="27755" y="58869"/>
                  </a:lnTo>
                  <a:lnTo>
                    <a:pt x="7333" y="98332"/>
                  </a:lnTo>
                  <a:lnTo>
                    <a:pt x="0" y="143763"/>
                  </a:lnTo>
                  <a:lnTo>
                    <a:pt x="0" y="719201"/>
                  </a:lnTo>
                  <a:lnTo>
                    <a:pt x="7333" y="764694"/>
                  </a:lnTo>
                  <a:lnTo>
                    <a:pt x="27755" y="804195"/>
                  </a:lnTo>
                  <a:lnTo>
                    <a:pt x="58896" y="835338"/>
                  </a:lnTo>
                  <a:lnTo>
                    <a:pt x="98389" y="855759"/>
                  </a:lnTo>
                  <a:lnTo>
                    <a:pt x="143865" y="863091"/>
                  </a:lnTo>
                  <a:lnTo>
                    <a:pt x="5514733" y="863091"/>
                  </a:lnTo>
                  <a:lnTo>
                    <a:pt x="5560227" y="855759"/>
                  </a:lnTo>
                  <a:lnTo>
                    <a:pt x="5599728" y="835338"/>
                  </a:lnTo>
                  <a:lnTo>
                    <a:pt x="5630871" y="804195"/>
                  </a:lnTo>
                  <a:lnTo>
                    <a:pt x="5651292" y="764694"/>
                  </a:lnTo>
                  <a:lnTo>
                    <a:pt x="5658624" y="719201"/>
                  </a:lnTo>
                  <a:lnTo>
                    <a:pt x="5658624" y="143763"/>
                  </a:lnTo>
                  <a:lnTo>
                    <a:pt x="5651292" y="98332"/>
                  </a:lnTo>
                  <a:lnTo>
                    <a:pt x="5630871" y="58869"/>
                  </a:lnTo>
                  <a:lnTo>
                    <a:pt x="5599728" y="27744"/>
                  </a:lnTo>
                  <a:lnTo>
                    <a:pt x="5560227" y="7331"/>
                  </a:lnTo>
                  <a:lnTo>
                    <a:pt x="551473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4029" y="1707388"/>
              <a:ext cx="5659120" cy="863600"/>
            </a:xfrm>
            <a:custGeom>
              <a:avLst/>
              <a:gdLst/>
              <a:ahLst/>
              <a:cxnLst/>
              <a:rect l="l" t="t" r="r" b="b"/>
              <a:pathLst>
                <a:path w="5659120" h="863600">
                  <a:moveTo>
                    <a:pt x="0" y="143763"/>
                  </a:moveTo>
                  <a:lnTo>
                    <a:pt x="7333" y="98332"/>
                  </a:lnTo>
                  <a:lnTo>
                    <a:pt x="27755" y="58869"/>
                  </a:lnTo>
                  <a:lnTo>
                    <a:pt x="58896" y="27744"/>
                  </a:lnTo>
                  <a:lnTo>
                    <a:pt x="98389" y="7331"/>
                  </a:lnTo>
                  <a:lnTo>
                    <a:pt x="143865" y="0"/>
                  </a:lnTo>
                  <a:lnTo>
                    <a:pt x="5514733" y="0"/>
                  </a:lnTo>
                  <a:lnTo>
                    <a:pt x="5560227" y="7331"/>
                  </a:lnTo>
                  <a:lnTo>
                    <a:pt x="5599728" y="27744"/>
                  </a:lnTo>
                  <a:lnTo>
                    <a:pt x="5630871" y="58869"/>
                  </a:lnTo>
                  <a:lnTo>
                    <a:pt x="5651292" y="98332"/>
                  </a:lnTo>
                  <a:lnTo>
                    <a:pt x="5658624" y="143763"/>
                  </a:lnTo>
                  <a:lnTo>
                    <a:pt x="5658624" y="719201"/>
                  </a:lnTo>
                  <a:lnTo>
                    <a:pt x="5651292" y="764694"/>
                  </a:lnTo>
                  <a:lnTo>
                    <a:pt x="5630871" y="804195"/>
                  </a:lnTo>
                  <a:lnTo>
                    <a:pt x="5599728" y="835338"/>
                  </a:lnTo>
                  <a:lnTo>
                    <a:pt x="5560227" y="855759"/>
                  </a:lnTo>
                  <a:lnTo>
                    <a:pt x="5514733" y="863091"/>
                  </a:lnTo>
                  <a:lnTo>
                    <a:pt x="143865" y="863091"/>
                  </a:lnTo>
                  <a:lnTo>
                    <a:pt x="98389" y="855759"/>
                  </a:lnTo>
                  <a:lnTo>
                    <a:pt x="58896" y="835338"/>
                  </a:lnTo>
                  <a:lnTo>
                    <a:pt x="27755" y="804195"/>
                  </a:lnTo>
                  <a:lnTo>
                    <a:pt x="7333" y="764694"/>
                  </a:lnTo>
                  <a:lnTo>
                    <a:pt x="0" y="719201"/>
                  </a:lnTo>
                  <a:lnTo>
                    <a:pt x="0" y="1437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69870" y="1947641"/>
            <a:ext cx="5106670" cy="32124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0" dirty="0">
                <a:solidFill>
                  <a:schemeClr val="bg1"/>
                </a:solidFill>
                <a:latin typeface="Calibri"/>
                <a:cs typeface="Calibri"/>
              </a:rPr>
              <a:t>Изменение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наименования юридического</a:t>
            </a:r>
            <a:r>
              <a:rPr sz="20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лица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2030362" y="2747899"/>
            <a:ext cx="6530975" cy="1083945"/>
            <a:chOff x="506361" y="2747898"/>
            <a:chExt cx="6530975" cy="1083945"/>
          </a:xfrm>
        </p:grpSpPr>
        <p:sp>
          <p:nvSpPr>
            <p:cNvPr id="16" name="object 16"/>
            <p:cNvSpPr/>
            <p:nvPr/>
          </p:nvSpPr>
          <p:spPr>
            <a:xfrm>
              <a:off x="519061" y="3516363"/>
              <a:ext cx="6505575" cy="302895"/>
            </a:xfrm>
            <a:custGeom>
              <a:avLst/>
              <a:gdLst/>
              <a:ahLst/>
              <a:cxnLst/>
              <a:rect l="l" t="t" r="r" b="b"/>
              <a:pathLst>
                <a:path w="6505575" h="302895">
                  <a:moveTo>
                    <a:pt x="0" y="302399"/>
                  </a:moveTo>
                  <a:lnTo>
                    <a:pt x="6505575" y="302399"/>
                  </a:lnTo>
                  <a:lnTo>
                    <a:pt x="6505575" y="0"/>
                  </a:lnTo>
                  <a:lnTo>
                    <a:pt x="0" y="0"/>
                  </a:lnTo>
                  <a:lnTo>
                    <a:pt x="0" y="30239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4029" y="2760598"/>
              <a:ext cx="5722620" cy="933450"/>
            </a:xfrm>
            <a:custGeom>
              <a:avLst/>
              <a:gdLst/>
              <a:ahLst/>
              <a:cxnLst/>
              <a:rect l="l" t="t" r="r" b="b"/>
              <a:pathLst>
                <a:path w="5722620" h="933450">
                  <a:moveTo>
                    <a:pt x="5566549" y="0"/>
                  </a:moveTo>
                  <a:lnTo>
                    <a:pt x="155486" y="0"/>
                  </a:lnTo>
                  <a:lnTo>
                    <a:pt x="106338" y="7924"/>
                  </a:lnTo>
                  <a:lnTo>
                    <a:pt x="63655" y="29992"/>
                  </a:lnTo>
                  <a:lnTo>
                    <a:pt x="29998" y="63642"/>
                  </a:lnTo>
                  <a:lnTo>
                    <a:pt x="7926" y="106314"/>
                  </a:lnTo>
                  <a:lnTo>
                    <a:pt x="0" y="155448"/>
                  </a:lnTo>
                  <a:lnTo>
                    <a:pt x="0" y="777366"/>
                  </a:lnTo>
                  <a:lnTo>
                    <a:pt x="7926" y="826562"/>
                  </a:lnTo>
                  <a:lnTo>
                    <a:pt x="29998" y="869272"/>
                  </a:lnTo>
                  <a:lnTo>
                    <a:pt x="63655" y="902941"/>
                  </a:lnTo>
                  <a:lnTo>
                    <a:pt x="106338" y="925016"/>
                  </a:lnTo>
                  <a:lnTo>
                    <a:pt x="155486" y="932942"/>
                  </a:lnTo>
                  <a:lnTo>
                    <a:pt x="5566549" y="932942"/>
                  </a:lnTo>
                  <a:lnTo>
                    <a:pt x="5615696" y="925016"/>
                  </a:lnTo>
                  <a:lnTo>
                    <a:pt x="5658400" y="902941"/>
                  </a:lnTo>
                  <a:lnTo>
                    <a:pt x="5692087" y="869272"/>
                  </a:lnTo>
                  <a:lnTo>
                    <a:pt x="5714186" y="826562"/>
                  </a:lnTo>
                  <a:lnTo>
                    <a:pt x="5722124" y="777366"/>
                  </a:lnTo>
                  <a:lnTo>
                    <a:pt x="5722124" y="155448"/>
                  </a:lnTo>
                  <a:lnTo>
                    <a:pt x="5714186" y="106314"/>
                  </a:lnTo>
                  <a:lnTo>
                    <a:pt x="5692087" y="63642"/>
                  </a:lnTo>
                  <a:lnTo>
                    <a:pt x="5658400" y="29992"/>
                  </a:lnTo>
                  <a:lnTo>
                    <a:pt x="5615696" y="7924"/>
                  </a:lnTo>
                  <a:lnTo>
                    <a:pt x="556654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4029" y="2760598"/>
              <a:ext cx="5722620" cy="933450"/>
            </a:xfrm>
            <a:custGeom>
              <a:avLst/>
              <a:gdLst/>
              <a:ahLst/>
              <a:cxnLst/>
              <a:rect l="l" t="t" r="r" b="b"/>
              <a:pathLst>
                <a:path w="5722620" h="933450">
                  <a:moveTo>
                    <a:pt x="0" y="155448"/>
                  </a:moveTo>
                  <a:lnTo>
                    <a:pt x="7926" y="106314"/>
                  </a:lnTo>
                  <a:lnTo>
                    <a:pt x="29998" y="63642"/>
                  </a:lnTo>
                  <a:lnTo>
                    <a:pt x="63655" y="29992"/>
                  </a:lnTo>
                  <a:lnTo>
                    <a:pt x="106338" y="7924"/>
                  </a:lnTo>
                  <a:lnTo>
                    <a:pt x="155486" y="0"/>
                  </a:lnTo>
                  <a:lnTo>
                    <a:pt x="5566549" y="0"/>
                  </a:lnTo>
                  <a:lnTo>
                    <a:pt x="5615696" y="7924"/>
                  </a:lnTo>
                  <a:lnTo>
                    <a:pt x="5658400" y="29992"/>
                  </a:lnTo>
                  <a:lnTo>
                    <a:pt x="5692087" y="63642"/>
                  </a:lnTo>
                  <a:lnTo>
                    <a:pt x="5714186" y="106314"/>
                  </a:lnTo>
                  <a:lnTo>
                    <a:pt x="5722124" y="155448"/>
                  </a:lnTo>
                  <a:lnTo>
                    <a:pt x="5722124" y="777366"/>
                  </a:lnTo>
                  <a:lnTo>
                    <a:pt x="5714186" y="826562"/>
                  </a:lnTo>
                  <a:lnTo>
                    <a:pt x="5692087" y="869272"/>
                  </a:lnTo>
                  <a:lnTo>
                    <a:pt x="5658400" y="902941"/>
                  </a:lnTo>
                  <a:lnTo>
                    <a:pt x="5615696" y="925016"/>
                  </a:lnTo>
                  <a:lnTo>
                    <a:pt x="5566549" y="932942"/>
                  </a:lnTo>
                  <a:lnTo>
                    <a:pt x="155486" y="932942"/>
                  </a:lnTo>
                  <a:lnTo>
                    <a:pt x="106338" y="925016"/>
                  </a:lnTo>
                  <a:lnTo>
                    <a:pt x="63655" y="902941"/>
                  </a:lnTo>
                  <a:lnTo>
                    <a:pt x="29998" y="869272"/>
                  </a:lnTo>
                  <a:lnTo>
                    <a:pt x="7926" y="826562"/>
                  </a:lnTo>
                  <a:lnTo>
                    <a:pt x="0" y="777366"/>
                  </a:lnTo>
                  <a:lnTo>
                    <a:pt x="0" y="1554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030362" y="3956685"/>
            <a:ext cx="6530975" cy="1344295"/>
            <a:chOff x="506361" y="3956684"/>
            <a:chExt cx="6530975" cy="1344295"/>
          </a:xfrm>
        </p:grpSpPr>
        <p:sp>
          <p:nvSpPr>
            <p:cNvPr id="20" name="object 20"/>
            <p:cNvSpPr/>
            <p:nvPr/>
          </p:nvSpPr>
          <p:spPr>
            <a:xfrm>
              <a:off x="519061" y="4985880"/>
              <a:ext cx="6505575" cy="302895"/>
            </a:xfrm>
            <a:custGeom>
              <a:avLst/>
              <a:gdLst/>
              <a:ahLst/>
              <a:cxnLst/>
              <a:rect l="l" t="t" r="r" b="b"/>
              <a:pathLst>
                <a:path w="6505575" h="302895">
                  <a:moveTo>
                    <a:pt x="0" y="302399"/>
                  </a:moveTo>
                  <a:lnTo>
                    <a:pt x="6505575" y="302399"/>
                  </a:lnTo>
                  <a:lnTo>
                    <a:pt x="6505575" y="0"/>
                  </a:lnTo>
                  <a:lnTo>
                    <a:pt x="0" y="0"/>
                  </a:lnTo>
                  <a:lnTo>
                    <a:pt x="0" y="30239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9846" y="3969384"/>
              <a:ext cx="6046470" cy="1279525"/>
            </a:xfrm>
            <a:custGeom>
              <a:avLst/>
              <a:gdLst/>
              <a:ahLst/>
              <a:cxnLst/>
              <a:rect l="l" t="t" r="r" b="b"/>
              <a:pathLst>
                <a:path w="6046470" h="1279525">
                  <a:moveTo>
                    <a:pt x="5832817" y="0"/>
                  </a:moveTo>
                  <a:lnTo>
                    <a:pt x="213245" y="0"/>
                  </a:lnTo>
                  <a:lnTo>
                    <a:pt x="164348" y="5626"/>
                  </a:lnTo>
                  <a:lnTo>
                    <a:pt x="119462" y="21657"/>
                  </a:lnTo>
                  <a:lnTo>
                    <a:pt x="79868" y="46816"/>
                  </a:lnTo>
                  <a:lnTo>
                    <a:pt x="46845" y="79828"/>
                  </a:lnTo>
                  <a:lnTo>
                    <a:pt x="21673" y="119418"/>
                  </a:lnTo>
                  <a:lnTo>
                    <a:pt x="5631" y="164312"/>
                  </a:lnTo>
                  <a:lnTo>
                    <a:pt x="0" y="213232"/>
                  </a:lnTo>
                  <a:lnTo>
                    <a:pt x="0" y="1066164"/>
                  </a:lnTo>
                  <a:lnTo>
                    <a:pt x="5631" y="1115045"/>
                  </a:lnTo>
                  <a:lnTo>
                    <a:pt x="21673" y="1159923"/>
                  </a:lnTo>
                  <a:lnTo>
                    <a:pt x="46845" y="1199516"/>
                  </a:lnTo>
                  <a:lnTo>
                    <a:pt x="79868" y="1232541"/>
                  </a:lnTo>
                  <a:lnTo>
                    <a:pt x="119462" y="1257718"/>
                  </a:lnTo>
                  <a:lnTo>
                    <a:pt x="164348" y="1273764"/>
                  </a:lnTo>
                  <a:lnTo>
                    <a:pt x="213245" y="1279398"/>
                  </a:lnTo>
                  <a:lnTo>
                    <a:pt x="5832817" y="1279398"/>
                  </a:lnTo>
                  <a:lnTo>
                    <a:pt x="5881698" y="1273764"/>
                  </a:lnTo>
                  <a:lnTo>
                    <a:pt x="5926576" y="1257718"/>
                  </a:lnTo>
                  <a:lnTo>
                    <a:pt x="5966169" y="1232541"/>
                  </a:lnTo>
                  <a:lnTo>
                    <a:pt x="5999194" y="1199516"/>
                  </a:lnTo>
                  <a:lnTo>
                    <a:pt x="6024371" y="1159923"/>
                  </a:lnTo>
                  <a:lnTo>
                    <a:pt x="6040417" y="1115045"/>
                  </a:lnTo>
                  <a:lnTo>
                    <a:pt x="6046050" y="1066164"/>
                  </a:lnTo>
                  <a:lnTo>
                    <a:pt x="6046050" y="213232"/>
                  </a:lnTo>
                  <a:lnTo>
                    <a:pt x="6040417" y="164312"/>
                  </a:lnTo>
                  <a:lnTo>
                    <a:pt x="6024371" y="119418"/>
                  </a:lnTo>
                  <a:lnTo>
                    <a:pt x="5999194" y="79828"/>
                  </a:lnTo>
                  <a:lnTo>
                    <a:pt x="5966169" y="46816"/>
                  </a:lnTo>
                  <a:lnTo>
                    <a:pt x="5926576" y="21657"/>
                  </a:lnTo>
                  <a:lnTo>
                    <a:pt x="5881698" y="5626"/>
                  </a:lnTo>
                  <a:lnTo>
                    <a:pt x="58328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9846" y="3969384"/>
              <a:ext cx="6046470" cy="1279525"/>
            </a:xfrm>
            <a:custGeom>
              <a:avLst/>
              <a:gdLst/>
              <a:ahLst/>
              <a:cxnLst/>
              <a:rect l="l" t="t" r="r" b="b"/>
              <a:pathLst>
                <a:path w="6046470" h="1279525">
                  <a:moveTo>
                    <a:pt x="0" y="213232"/>
                  </a:moveTo>
                  <a:lnTo>
                    <a:pt x="5631" y="164312"/>
                  </a:lnTo>
                  <a:lnTo>
                    <a:pt x="21673" y="119418"/>
                  </a:lnTo>
                  <a:lnTo>
                    <a:pt x="46845" y="79828"/>
                  </a:lnTo>
                  <a:lnTo>
                    <a:pt x="79868" y="46816"/>
                  </a:lnTo>
                  <a:lnTo>
                    <a:pt x="119462" y="21657"/>
                  </a:lnTo>
                  <a:lnTo>
                    <a:pt x="164348" y="5626"/>
                  </a:lnTo>
                  <a:lnTo>
                    <a:pt x="213245" y="0"/>
                  </a:lnTo>
                  <a:lnTo>
                    <a:pt x="5832817" y="0"/>
                  </a:lnTo>
                  <a:lnTo>
                    <a:pt x="5881698" y="5626"/>
                  </a:lnTo>
                  <a:lnTo>
                    <a:pt x="5926576" y="21657"/>
                  </a:lnTo>
                  <a:lnTo>
                    <a:pt x="5966169" y="46816"/>
                  </a:lnTo>
                  <a:lnTo>
                    <a:pt x="5999194" y="79828"/>
                  </a:lnTo>
                  <a:lnTo>
                    <a:pt x="6024371" y="119418"/>
                  </a:lnTo>
                  <a:lnTo>
                    <a:pt x="6040417" y="164312"/>
                  </a:lnTo>
                  <a:lnTo>
                    <a:pt x="6046050" y="213232"/>
                  </a:lnTo>
                  <a:lnTo>
                    <a:pt x="6046050" y="1066164"/>
                  </a:lnTo>
                  <a:lnTo>
                    <a:pt x="6040417" y="1115045"/>
                  </a:lnTo>
                  <a:lnTo>
                    <a:pt x="6024371" y="1159923"/>
                  </a:lnTo>
                  <a:lnTo>
                    <a:pt x="5999194" y="1199516"/>
                  </a:lnTo>
                  <a:lnTo>
                    <a:pt x="5966169" y="1232541"/>
                  </a:lnTo>
                  <a:lnTo>
                    <a:pt x="5926576" y="1257718"/>
                  </a:lnTo>
                  <a:lnTo>
                    <a:pt x="5881698" y="1273764"/>
                  </a:lnTo>
                  <a:lnTo>
                    <a:pt x="5832817" y="1279398"/>
                  </a:lnTo>
                  <a:lnTo>
                    <a:pt x="213245" y="1279398"/>
                  </a:lnTo>
                  <a:lnTo>
                    <a:pt x="164348" y="1273764"/>
                  </a:lnTo>
                  <a:lnTo>
                    <a:pt x="119462" y="1257718"/>
                  </a:lnTo>
                  <a:lnTo>
                    <a:pt x="79868" y="1232541"/>
                  </a:lnTo>
                  <a:lnTo>
                    <a:pt x="46845" y="1199516"/>
                  </a:lnTo>
                  <a:lnTo>
                    <a:pt x="21673" y="1159923"/>
                  </a:lnTo>
                  <a:lnTo>
                    <a:pt x="5631" y="1115045"/>
                  </a:lnTo>
                  <a:lnTo>
                    <a:pt x="0" y="1066164"/>
                  </a:lnTo>
                  <a:lnTo>
                    <a:pt x="0" y="21323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054149" y="2891790"/>
            <a:ext cx="9496167" cy="33259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31495" marR="3694429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Изменение адреса места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нахождения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юридического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лица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454025" marR="2496185">
              <a:lnSpc>
                <a:spcPts val="1970"/>
              </a:lnSpc>
              <a:spcBef>
                <a:spcPts val="1420"/>
              </a:spcBef>
            </a:pP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Реорганизация юридических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лиц в форме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слияния(при 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наличии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лицензии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реорганизованных</a:t>
            </a: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лиц),</a:t>
            </a:r>
            <a:endParaRPr dirty="0">
              <a:latin typeface="Calibri"/>
              <a:cs typeface="Calibri"/>
            </a:endParaRPr>
          </a:p>
          <a:p>
            <a:pPr marL="454025">
              <a:lnSpc>
                <a:spcPts val="1855"/>
              </a:lnSpc>
            </a:pP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присоединения (при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наличии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лицензии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у</a:t>
            </a:r>
            <a:endParaRPr dirty="0">
              <a:latin typeface="Calibri"/>
              <a:cs typeface="Calibri"/>
            </a:endParaRPr>
          </a:p>
          <a:p>
            <a:pPr marL="454025">
              <a:lnSpc>
                <a:spcPts val="2070"/>
              </a:lnSpc>
            </a:pP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присоединяемого юридического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лица)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600" dirty="0">
              <a:latin typeface="Calibri"/>
              <a:cs typeface="Calibri"/>
            </a:endParaRPr>
          </a:p>
          <a:p>
            <a:pPr marL="12700">
              <a:tabLst>
                <a:tab pos="384175" algn="l"/>
                <a:tab pos="1985010" algn="l"/>
                <a:tab pos="2915920" algn="l"/>
                <a:tab pos="3159760" algn="l"/>
                <a:tab pos="4632325" algn="l"/>
                <a:tab pos="5438775" algn="l"/>
                <a:tab pos="6445885" algn="l"/>
                <a:tab pos="7174865" algn="l"/>
              </a:tabLst>
            </a:pPr>
            <a:r>
              <a:rPr sz="1400" spc="5" dirty="0">
                <a:solidFill>
                  <a:srgbClr val="6F2F9F"/>
                </a:solidFill>
                <a:latin typeface="Arial"/>
                <a:cs typeface="Arial"/>
              </a:rPr>
              <a:t>До	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переоформления	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лицензии	</a:t>
            </a:r>
            <a:r>
              <a:rPr sz="1400" dirty="0">
                <a:solidFill>
                  <a:srgbClr val="6F2F9F"/>
                </a:solidFill>
                <a:latin typeface="Arial"/>
                <a:cs typeface="Arial"/>
              </a:rPr>
              <a:t>в	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вышеуказанных	случаях	</a:t>
            </a:r>
            <a:r>
              <a:rPr sz="1400" spc="-10" dirty="0">
                <a:solidFill>
                  <a:srgbClr val="943735"/>
                </a:solidFill>
                <a:latin typeface="Arial"/>
                <a:cs typeface="Arial"/>
              </a:rPr>
              <a:t>лицензиат	</a:t>
            </a:r>
            <a:r>
              <a:rPr sz="1400" spc="-5" dirty="0">
                <a:solidFill>
                  <a:srgbClr val="943735"/>
                </a:solidFill>
                <a:latin typeface="Arial"/>
                <a:cs typeface="Arial"/>
              </a:rPr>
              <a:t>вправе	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осуществлять</a:t>
            </a:r>
            <a:endParaRPr sz="1400" dirty="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образовательную</a:t>
            </a:r>
            <a:r>
              <a:rPr sz="1400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деятельность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150" dirty="0">
              <a:latin typeface="Arial"/>
              <a:cs typeface="Arial"/>
            </a:endParaRPr>
          </a:p>
          <a:p>
            <a:pPr marL="12700" marR="6350"/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Части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1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2 статьи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18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Федерального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закона 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от 04.05.2011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№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99-ФЗ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«О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лицензировании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отдельных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видов 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деятельности»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287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2269" y="477194"/>
            <a:ext cx="6407846" cy="1145642"/>
            <a:chOff x="591312" y="929639"/>
            <a:chExt cx="6407846" cy="1145642"/>
          </a:xfrm>
        </p:grpSpPr>
        <p:sp>
          <p:nvSpPr>
            <p:cNvPr id="3" name="object 3"/>
            <p:cNvSpPr/>
            <p:nvPr/>
          </p:nvSpPr>
          <p:spPr>
            <a:xfrm>
              <a:off x="591312" y="929639"/>
              <a:ext cx="6359651" cy="8153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4380" y="1086611"/>
              <a:ext cx="6135624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507" y="953768"/>
              <a:ext cx="6359651" cy="1121513"/>
            </a:xfrm>
            <a:custGeom>
              <a:avLst/>
              <a:gdLst/>
              <a:ahLst/>
              <a:cxnLst/>
              <a:rect l="l" t="t" r="r" b="b"/>
              <a:pathLst>
                <a:path w="6264909" h="720089">
                  <a:moveTo>
                    <a:pt x="6144704" y="0"/>
                  </a:moveTo>
                  <a:lnTo>
                    <a:pt x="120015" y="0"/>
                  </a:lnTo>
                  <a:lnTo>
                    <a:pt x="73300" y="9429"/>
                  </a:lnTo>
                  <a:lnTo>
                    <a:pt x="35152" y="35147"/>
                  </a:lnTo>
                  <a:lnTo>
                    <a:pt x="9431" y="73294"/>
                  </a:lnTo>
                  <a:lnTo>
                    <a:pt x="0" y="120014"/>
                  </a:lnTo>
                  <a:lnTo>
                    <a:pt x="0" y="599947"/>
                  </a:lnTo>
                  <a:lnTo>
                    <a:pt x="9431" y="646668"/>
                  </a:lnTo>
                  <a:lnTo>
                    <a:pt x="35152" y="684815"/>
                  </a:lnTo>
                  <a:lnTo>
                    <a:pt x="73300" y="710533"/>
                  </a:lnTo>
                  <a:lnTo>
                    <a:pt x="120015" y="719963"/>
                  </a:lnTo>
                  <a:lnTo>
                    <a:pt x="6144704" y="719963"/>
                  </a:lnTo>
                  <a:lnTo>
                    <a:pt x="6191424" y="710533"/>
                  </a:lnTo>
                  <a:lnTo>
                    <a:pt x="6229572" y="684815"/>
                  </a:lnTo>
                  <a:lnTo>
                    <a:pt x="6255289" y="646668"/>
                  </a:lnTo>
                  <a:lnTo>
                    <a:pt x="6264719" y="599947"/>
                  </a:lnTo>
                  <a:lnTo>
                    <a:pt x="6264719" y="120014"/>
                  </a:lnTo>
                  <a:lnTo>
                    <a:pt x="6255289" y="73294"/>
                  </a:lnTo>
                  <a:lnTo>
                    <a:pt x="6229572" y="35147"/>
                  </a:lnTo>
                  <a:lnTo>
                    <a:pt x="6191424" y="9429"/>
                  </a:lnTo>
                  <a:lnTo>
                    <a:pt x="6144704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9508" y="953769"/>
              <a:ext cx="6264910" cy="720090"/>
            </a:xfrm>
            <a:custGeom>
              <a:avLst/>
              <a:gdLst/>
              <a:ahLst/>
              <a:cxnLst/>
              <a:rect l="l" t="t" r="r" b="b"/>
              <a:pathLst>
                <a:path w="6264909" h="720089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6144704" y="0"/>
                  </a:lnTo>
                  <a:lnTo>
                    <a:pt x="6191424" y="9429"/>
                  </a:lnTo>
                  <a:lnTo>
                    <a:pt x="6229572" y="35147"/>
                  </a:lnTo>
                  <a:lnTo>
                    <a:pt x="6255289" y="73294"/>
                  </a:lnTo>
                  <a:lnTo>
                    <a:pt x="6264719" y="120014"/>
                  </a:lnTo>
                  <a:lnTo>
                    <a:pt x="6264719" y="599947"/>
                  </a:lnTo>
                  <a:lnTo>
                    <a:pt x="6255289" y="646668"/>
                  </a:lnTo>
                  <a:lnTo>
                    <a:pt x="6229572" y="684815"/>
                  </a:lnTo>
                  <a:lnTo>
                    <a:pt x="6191424" y="710533"/>
                  </a:lnTo>
                  <a:lnTo>
                    <a:pt x="6144704" y="719963"/>
                  </a:lnTo>
                  <a:lnTo>
                    <a:pt x="120015" y="719963"/>
                  </a:lnTo>
                  <a:lnTo>
                    <a:pt x="73300" y="710533"/>
                  </a:lnTo>
                  <a:lnTo>
                    <a:pt x="35152" y="684815"/>
                  </a:lnTo>
                  <a:lnTo>
                    <a:pt x="9431" y="646668"/>
                  </a:lnTo>
                  <a:lnTo>
                    <a:pt x="0" y="599947"/>
                  </a:lnTo>
                  <a:lnTo>
                    <a:pt x="0" y="120014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96947" y="719163"/>
            <a:ext cx="569849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800" b="1" spc="-5" dirty="0" err="1">
                <a:solidFill>
                  <a:srgbClr val="CCFFFF"/>
                </a:solidFill>
                <a:latin typeface="Calibri"/>
                <a:cs typeface="Calibri"/>
              </a:rPr>
              <a:t>Переоформление</a:t>
            </a:r>
            <a:r>
              <a:rPr sz="2800" b="1" spc="-5" dirty="0">
                <a:solidFill>
                  <a:srgbClr val="CCFFFF"/>
                </a:solidFill>
                <a:latin typeface="Calibri"/>
                <a:cs typeface="Calibri"/>
              </a:rPr>
              <a:t> </a:t>
            </a:r>
            <a:r>
              <a:rPr sz="2800" b="1" spc="-5" dirty="0" err="1" smtClean="0">
                <a:solidFill>
                  <a:srgbClr val="CCFFFF"/>
                </a:solidFill>
                <a:latin typeface="Calibri"/>
                <a:cs typeface="Calibri"/>
              </a:rPr>
              <a:t>лицензии</a:t>
            </a:r>
            <a:endParaRPr lang="ru-RU" sz="2800" b="1" spc="-5" dirty="0" smtClean="0">
              <a:solidFill>
                <a:srgbClr val="CCFFFF"/>
              </a:solidFill>
              <a:latin typeface="Calibri"/>
              <a:cs typeface="Calibri"/>
            </a:endParaRPr>
          </a:p>
          <a:p>
            <a:pPr marL="12700" algn="ctr">
              <a:spcBef>
                <a:spcPts val="100"/>
              </a:spcBef>
            </a:pPr>
            <a:r>
              <a:rPr sz="2800" b="1" spc="-5" dirty="0" smtClean="0">
                <a:solidFill>
                  <a:srgbClr val="CC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с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лицензионным</a:t>
            </a:r>
            <a:r>
              <a:rPr sz="2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контролем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43062" y="1738249"/>
            <a:ext cx="6505575" cy="1647635"/>
            <a:chOff x="519061" y="1738248"/>
            <a:chExt cx="6505575" cy="1647635"/>
          </a:xfrm>
        </p:grpSpPr>
        <p:sp>
          <p:nvSpPr>
            <p:cNvPr id="11" name="object 11"/>
            <p:cNvSpPr/>
            <p:nvPr/>
          </p:nvSpPr>
          <p:spPr>
            <a:xfrm>
              <a:off x="519061" y="2881693"/>
              <a:ext cx="6505575" cy="504190"/>
            </a:xfrm>
            <a:custGeom>
              <a:avLst/>
              <a:gdLst/>
              <a:ahLst/>
              <a:cxnLst/>
              <a:rect l="l" t="t" r="r" b="b"/>
              <a:pathLst>
                <a:path w="6505575" h="504189">
                  <a:moveTo>
                    <a:pt x="0" y="503999"/>
                  </a:moveTo>
                  <a:lnTo>
                    <a:pt x="6505575" y="503999"/>
                  </a:lnTo>
                  <a:lnTo>
                    <a:pt x="6505575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4029" y="1738248"/>
              <a:ext cx="5659120" cy="1438910"/>
            </a:xfrm>
            <a:custGeom>
              <a:avLst/>
              <a:gdLst/>
              <a:ahLst/>
              <a:cxnLst/>
              <a:rect l="l" t="t" r="r" b="b"/>
              <a:pathLst>
                <a:path w="5659120" h="1438910">
                  <a:moveTo>
                    <a:pt x="5418848" y="0"/>
                  </a:moveTo>
                  <a:lnTo>
                    <a:pt x="239775" y="0"/>
                  </a:lnTo>
                  <a:lnTo>
                    <a:pt x="191449" y="4875"/>
                  </a:lnTo>
                  <a:lnTo>
                    <a:pt x="146439" y="18855"/>
                  </a:lnTo>
                  <a:lnTo>
                    <a:pt x="105710" y="40973"/>
                  </a:lnTo>
                  <a:lnTo>
                    <a:pt x="70224" y="70262"/>
                  </a:lnTo>
                  <a:lnTo>
                    <a:pt x="40947" y="105754"/>
                  </a:lnTo>
                  <a:lnTo>
                    <a:pt x="18841" y="146482"/>
                  </a:lnTo>
                  <a:lnTo>
                    <a:pt x="4870" y="191478"/>
                  </a:lnTo>
                  <a:lnTo>
                    <a:pt x="0" y="239775"/>
                  </a:lnTo>
                  <a:lnTo>
                    <a:pt x="0" y="1198879"/>
                  </a:lnTo>
                  <a:lnTo>
                    <a:pt x="4870" y="1247213"/>
                  </a:lnTo>
                  <a:lnTo>
                    <a:pt x="18841" y="1292226"/>
                  </a:lnTo>
                  <a:lnTo>
                    <a:pt x="40947" y="1332957"/>
                  </a:lnTo>
                  <a:lnTo>
                    <a:pt x="70224" y="1368440"/>
                  </a:lnTo>
                  <a:lnTo>
                    <a:pt x="105710" y="1397715"/>
                  </a:lnTo>
                  <a:lnTo>
                    <a:pt x="146439" y="1419818"/>
                  </a:lnTo>
                  <a:lnTo>
                    <a:pt x="191449" y="1433786"/>
                  </a:lnTo>
                  <a:lnTo>
                    <a:pt x="239775" y="1438655"/>
                  </a:lnTo>
                  <a:lnTo>
                    <a:pt x="5418848" y="1438655"/>
                  </a:lnTo>
                  <a:lnTo>
                    <a:pt x="5467182" y="1433786"/>
                  </a:lnTo>
                  <a:lnTo>
                    <a:pt x="5512195" y="1419818"/>
                  </a:lnTo>
                  <a:lnTo>
                    <a:pt x="5552925" y="1397715"/>
                  </a:lnTo>
                  <a:lnTo>
                    <a:pt x="5588409" y="1368440"/>
                  </a:lnTo>
                  <a:lnTo>
                    <a:pt x="5617684" y="1332957"/>
                  </a:lnTo>
                  <a:lnTo>
                    <a:pt x="5639787" y="1292226"/>
                  </a:lnTo>
                  <a:lnTo>
                    <a:pt x="5653754" y="1247213"/>
                  </a:lnTo>
                  <a:lnTo>
                    <a:pt x="5658624" y="1198879"/>
                  </a:lnTo>
                  <a:lnTo>
                    <a:pt x="5658624" y="239775"/>
                  </a:lnTo>
                  <a:lnTo>
                    <a:pt x="5653754" y="191478"/>
                  </a:lnTo>
                  <a:lnTo>
                    <a:pt x="5639787" y="146482"/>
                  </a:lnTo>
                  <a:lnTo>
                    <a:pt x="5617684" y="105754"/>
                  </a:lnTo>
                  <a:lnTo>
                    <a:pt x="5588409" y="70262"/>
                  </a:lnTo>
                  <a:lnTo>
                    <a:pt x="5552925" y="40973"/>
                  </a:lnTo>
                  <a:lnTo>
                    <a:pt x="5512195" y="18855"/>
                  </a:lnTo>
                  <a:lnTo>
                    <a:pt x="5467182" y="4875"/>
                  </a:lnTo>
                  <a:lnTo>
                    <a:pt x="5418848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4029" y="1738248"/>
              <a:ext cx="5659120" cy="1438910"/>
            </a:xfrm>
            <a:custGeom>
              <a:avLst/>
              <a:gdLst/>
              <a:ahLst/>
              <a:cxnLst/>
              <a:rect l="l" t="t" r="r" b="b"/>
              <a:pathLst>
                <a:path w="5659120" h="1438910">
                  <a:moveTo>
                    <a:pt x="0" y="239775"/>
                  </a:moveTo>
                  <a:lnTo>
                    <a:pt x="4870" y="191478"/>
                  </a:lnTo>
                  <a:lnTo>
                    <a:pt x="18841" y="146482"/>
                  </a:lnTo>
                  <a:lnTo>
                    <a:pt x="40947" y="105754"/>
                  </a:lnTo>
                  <a:lnTo>
                    <a:pt x="70224" y="70262"/>
                  </a:lnTo>
                  <a:lnTo>
                    <a:pt x="105710" y="40973"/>
                  </a:lnTo>
                  <a:lnTo>
                    <a:pt x="146439" y="18855"/>
                  </a:lnTo>
                  <a:lnTo>
                    <a:pt x="191449" y="4875"/>
                  </a:lnTo>
                  <a:lnTo>
                    <a:pt x="239775" y="0"/>
                  </a:lnTo>
                  <a:lnTo>
                    <a:pt x="5418848" y="0"/>
                  </a:lnTo>
                  <a:lnTo>
                    <a:pt x="5467182" y="4875"/>
                  </a:lnTo>
                  <a:lnTo>
                    <a:pt x="5512195" y="18855"/>
                  </a:lnTo>
                  <a:lnTo>
                    <a:pt x="5552925" y="40973"/>
                  </a:lnTo>
                  <a:lnTo>
                    <a:pt x="5588409" y="70262"/>
                  </a:lnTo>
                  <a:lnTo>
                    <a:pt x="5617684" y="105754"/>
                  </a:lnTo>
                  <a:lnTo>
                    <a:pt x="5639787" y="146482"/>
                  </a:lnTo>
                  <a:lnTo>
                    <a:pt x="5653754" y="191478"/>
                  </a:lnTo>
                  <a:lnTo>
                    <a:pt x="5658624" y="239775"/>
                  </a:lnTo>
                  <a:lnTo>
                    <a:pt x="5658624" y="1198879"/>
                  </a:lnTo>
                  <a:lnTo>
                    <a:pt x="5653754" y="1247213"/>
                  </a:lnTo>
                  <a:lnTo>
                    <a:pt x="5639787" y="1292226"/>
                  </a:lnTo>
                  <a:lnTo>
                    <a:pt x="5617684" y="1332957"/>
                  </a:lnTo>
                  <a:lnTo>
                    <a:pt x="5588409" y="1368440"/>
                  </a:lnTo>
                  <a:lnTo>
                    <a:pt x="5552925" y="1397715"/>
                  </a:lnTo>
                  <a:lnTo>
                    <a:pt x="5512195" y="1419818"/>
                  </a:lnTo>
                  <a:lnTo>
                    <a:pt x="5467182" y="1433786"/>
                  </a:lnTo>
                  <a:lnTo>
                    <a:pt x="5418848" y="1438655"/>
                  </a:lnTo>
                  <a:lnTo>
                    <a:pt x="239775" y="1438655"/>
                  </a:lnTo>
                  <a:lnTo>
                    <a:pt x="191449" y="1433786"/>
                  </a:lnTo>
                  <a:lnTo>
                    <a:pt x="146439" y="1419818"/>
                  </a:lnTo>
                  <a:lnTo>
                    <a:pt x="105710" y="1397715"/>
                  </a:lnTo>
                  <a:lnTo>
                    <a:pt x="70224" y="1368440"/>
                  </a:lnTo>
                  <a:lnTo>
                    <a:pt x="40947" y="1332957"/>
                  </a:lnTo>
                  <a:lnTo>
                    <a:pt x="18841" y="1292226"/>
                  </a:lnTo>
                  <a:lnTo>
                    <a:pt x="4870" y="1247213"/>
                  </a:lnTo>
                  <a:lnTo>
                    <a:pt x="0" y="1198879"/>
                  </a:lnTo>
                  <a:lnTo>
                    <a:pt x="0" y="2397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54149" y="5380686"/>
            <a:ext cx="8446135" cy="993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839">
              <a:spcBef>
                <a:spcPts val="105"/>
              </a:spcBef>
            </a:pPr>
            <a:r>
              <a:rPr sz="1400" spc="5" dirty="0">
                <a:solidFill>
                  <a:srgbClr val="6F2F9F"/>
                </a:solidFill>
                <a:latin typeface="Arial"/>
                <a:cs typeface="Arial"/>
              </a:rPr>
              <a:t>До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переоформления лицензии </a:t>
            </a:r>
            <a:r>
              <a:rPr sz="1400" dirty="0">
                <a:solidFill>
                  <a:srgbClr val="6F2F9F"/>
                </a:solidFill>
                <a:latin typeface="Arial"/>
                <a:cs typeface="Arial"/>
              </a:rPr>
              <a:t>в вышеуказанных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случаях </a:t>
            </a:r>
            <a:r>
              <a:rPr sz="1400" b="1" dirty="0">
                <a:solidFill>
                  <a:srgbClr val="943735"/>
                </a:solidFill>
                <a:latin typeface="Arial"/>
                <a:cs typeface="Arial"/>
              </a:rPr>
              <a:t>лицензиат </a:t>
            </a:r>
            <a:r>
              <a:rPr sz="1400" b="1" spc="-5" dirty="0">
                <a:solidFill>
                  <a:srgbClr val="943735"/>
                </a:solidFill>
                <a:latin typeface="Arial"/>
                <a:cs typeface="Arial"/>
              </a:rPr>
              <a:t>НЕ вправе</a:t>
            </a:r>
            <a:r>
              <a:rPr sz="1400" b="1" spc="-9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осуществлять</a:t>
            </a:r>
            <a:endParaRPr sz="1400">
              <a:latin typeface="Arial"/>
              <a:cs typeface="Arial"/>
            </a:endParaRPr>
          </a:p>
          <a:p>
            <a:pPr marL="116839">
              <a:spcBef>
                <a:spcPts val="5"/>
              </a:spcBef>
            </a:pP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образовательную</a:t>
            </a:r>
            <a:r>
              <a:rPr sz="1400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деятельность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150">
              <a:latin typeface="Arial"/>
              <a:cs typeface="Arial"/>
            </a:endParaRPr>
          </a:p>
          <a:p>
            <a:pPr marL="12700" marR="111125"/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Части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1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2 статьи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18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Федерального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закона 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от 04.05.2011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№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99-ФЗ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«О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лицензировании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отдельных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видов 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деятельности»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97911" y="1983955"/>
            <a:ext cx="4466590" cy="887935"/>
          </a:xfrm>
          <a:prstGeom prst="rect">
            <a:avLst/>
          </a:prstGeom>
        </p:spPr>
        <p:txBody>
          <a:bodyPr vert="horz" wrap="square" lIns="0" tIns="38100" rIns="0" bIns="0" rtlCol="0" anchor="ctr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300"/>
              </a:spcBef>
            </a:pPr>
            <a:r>
              <a:rPr sz="2000" b="0" dirty="0">
                <a:solidFill>
                  <a:schemeClr val="bg1"/>
                </a:solidFill>
                <a:latin typeface="Calibri"/>
                <a:cs typeface="Calibri"/>
              </a:rPr>
              <a:t>Изменение адресов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мест</a:t>
            </a:r>
            <a:r>
              <a:rPr sz="20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осуществления  юридическим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лицом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образовательной 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деятельности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2030362" y="3480942"/>
            <a:ext cx="6530975" cy="1789430"/>
            <a:chOff x="506361" y="3480942"/>
            <a:chExt cx="6530975" cy="1789430"/>
          </a:xfrm>
        </p:grpSpPr>
        <p:sp>
          <p:nvSpPr>
            <p:cNvPr id="17" name="object 17"/>
            <p:cNvSpPr/>
            <p:nvPr/>
          </p:nvSpPr>
          <p:spPr>
            <a:xfrm>
              <a:off x="519061" y="4753419"/>
              <a:ext cx="6505575" cy="504190"/>
            </a:xfrm>
            <a:custGeom>
              <a:avLst/>
              <a:gdLst/>
              <a:ahLst/>
              <a:cxnLst/>
              <a:rect l="l" t="t" r="r" b="b"/>
              <a:pathLst>
                <a:path w="6505575" h="504189">
                  <a:moveTo>
                    <a:pt x="0" y="503999"/>
                  </a:moveTo>
                  <a:lnTo>
                    <a:pt x="6505575" y="503999"/>
                  </a:lnTo>
                  <a:lnTo>
                    <a:pt x="6505575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4029" y="3493642"/>
              <a:ext cx="5722620" cy="1555115"/>
            </a:xfrm>
            <a:custGeom>
              <a:avLst/>
              <a:gdLst/>
              <a:ahLst/>
              <a:cxnLst/>
              <a:rect l="l" t="t" r="r" b="b"/>
              <a:pathLst>
                <a:path w="5722620" h="1555114">
                  <a:moveTo>
                    <a:pt x="5462917" y="0"/>
                  </a:moveTo>
                  <a:lnTo>
                    <a:pt x="259143" y="0"/>
                  </a:lnTo>
                  <a:lnTo>
                    <a:pt x="212563" y="4177"/>
                  </a:lnTo>
                  <a:lnTo>
                    <a:pt x="168721" y="16219"/>
                  </a:lnTo>
                  <a:lnTo>
                    <a:pt x="128350" y="35395"/>
                  </a:lnTo>
                  <a:lnTo>
                    <a:pt x="92182" y="60971"/>
                  </a:lnTo>
                  <a:lnTo>
                    <a:pt x="60948" y="92214"/>
                  </a:lnTo>
                  <a:lnTo>
                    <a:pt x="35381" y="128392"/>
                  </a:lnTo>
                  <a:lnTo>
                    <a:pt x="16213" y="168772"/>
                  </a:lnTo>
                  <a:lnTo>
                    <a:pt x="4175" y="212621"/>
                  </a:lnTo>
                  <a:lnTo>
                    <a:pt x="0" y="259207"/>
                  </a:lnTo>
                  <a:lnTo>
                    <a:pt x="0" y="1295781"/>
                  </a:lnTo>
                  <a:lnTo>
                    <a:pt x="4175" y="1342366"/>
                  </a:lnTo>
                  <a:lnTo>
                    <a:pt x="16213" y="1386215"/>
                  </a:lnTo>
                  <a:lnTo>
                    <a:pt x="35381" y="1426595"/>
                  </a:lnTo>
                  <a:lnTo>
                    <a:pt x="60948" y="1462773"/>
                  </a:lnTo>
                  <a:lnTo>
                    <a:pt x="92182" y="1494016"/>
                  </a:lnTo>
                  <a:lnTo>
                    <a:pt x="128350" y="1519592"/>
                  </a:lnTo>
                  <a:lnTo>
                    <a:pt x="168721" y="1538768"/>
                  </a:lnTo>
                  <a:lnTo>
                    <a:pt x="212563" y="1550810"/>
                  </a:lnTo>
                  <a:lnTo>
                    <a:pt x="259143" y="1554988"/>
                  </a:lnTo>
                  <a:lnTo>
                    <a:pt x="5462917" y="1554988"/>
                  </a:lnTo>
                  <a:lnTo>
                    <a:pt x="5509503" y="1550810"/>
                  </a:lnTo>
                  <a:lnTo>
                    <a:pt x="5553352" y="1538768"/>
                  </a:lnTo>
                  <a:lnTo>
                    <a:pt x="5593732" y="1519592"/>
                  </a:lnTo>
                  <a:lnTo>
                    <a:pt x="5629910" y="1494016"/>
                  </a:lnTo>
                  <a:lnTo>
                    <a:pt x="5661153" y="1462773"/>
                  </a:lnTo>
                  <a:lnTo>
                    <a:pt x="5686729" y="1426595"/>
                  </a:lnTo>
                  <a:lnTo>
                    <a:pt x="5705904" y="1386215"/>
                  </a:lnTo>
                  <a:lnTo>
                    <a:pt x="5717947" y="1342366"/>
                  </a:lnTo>
                  <a:lnTo>
                    <a:pt x="5722124" y="1295781"/>
                  </a:lnTo>
                  <a:lnTo>
                    <a:pt x="5722124" y="259207"/>
                  </a:lnTo>
                  <a:lnTo>
                    <a:pt x="5717947" y="212621"/>
                  </a:lnTo>
                  <a:lnTo>
                    <a:pt x="5705904" y="168772"/>
                  </a:lnTo>
                  <a:lnTo>
                    <a:pt x="5686729" y="128392"/>
                  </a:lnTo>
                  <a:lnTo>
                    <a:pt x="5661153" y="92214"/>
                  </a:lnTo>
                  <a:lnTo>
                    <a:pt x="5629910" y="60971"/>
                  </a:lnTo>
                  <a:lnTo>
                    <a:pt x="5593732" y="35395"/>
                  </a:lnTo>
                  <a:lnTo>
                    <a:pt x="5553352" y="16219"/>
                  </a:lnTo>
                  <a:lnTo>
                    <a:pt x="5509503" y="4177"/>
                  </a:lnTo>
                  <a:lnTo>
                    <a:pt x="5462917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4029" y="3493642"/>
              <a:ext cx="5722620" cy="1555115"/>
            </a:xfrm>
            <a:custGeom>
              <a:avLst/>
              <a:gdLst/>
              <a:ahLst/>
              <a:cxnLst/>
              <a:rect l="l" t="t" r="r" b="b"/>
              <a:pathLst>
                <a:path w="5722620" h="1555114">
                  <a:moveTo>
                    <a:pt x="0" y="259207"/>
                  </a:moveTo>
                  <a:lnTo>
                    <a:pt x="4175" y="212621"/>
                  </a:lnTo>
                  <a:lnTo>
                    <a:pt x="16213" y="168772"/>
                  </a:lnTo>
                  <a:lnTo>
                    <a:pt x="35381" y="128392"/>
                  </a:lnTo>
                  <a:lnTo>
                    <a:pt x="60948" y="92214"/>
                  </a:lnTo>
                  <a:lnTo>
                    <a:pt x="92182" y="60971"/>
                  </a:lnTo>
                  <a:lnTo>
                    <a:pt x="128350" y="35395"/>
                  </a:lnTo>
                  <a:lnTo>
                    <a:pt x="168721" y="16219"/>
                  </a:lnTo>
                  <a:lnTo>
                    <a:pt x="212563" y="4177"/>
                  </a:lnTo>
                  <a:lnTo>
                    <a:pt x="259143" y="0"/>
                  </a:lnTo>
                  <a:lnTo>
                    <a:pt x="5462917" y="0"/>
                  </a:lnTo>
                  <a:lnTo>
                    <a:pt x="5509503" y="4177"/>
                  </a:lnTo>
                  <a:lnTo>
                    <a:pt x="5553352" y="16219"/>
                  </a:lnTo>
                  <a:lnTo>
                    <a:pt x="5593732" y="35395"/>
                  </a:lnTo>
                  <a:lnTo>
                    <a:pt x="5629910" y="60971"/>
                  </a:lnTo>
                  <a:lnTo>
                    <a:pt x="5661153" y="92214"/>
                  </a:lnTo>
                  <a:lnTo>
                    <a:pt x="5686729" y="128392"/>
                  </a:lnTo>
                  <a:lnTo>
                    <a:pt x="5705904" y="168772"/>
                  </a:lnTo>
                  <a:lnTo>
                    <a:pt x="5717947" y="212621"/>
                  </a:lnTo>
                  <a:lnTo>
                    <a:pt x="5722124" y="259207"/>
                  </a:lnTo>
                  <a:lnTo>
                    <a:pt x="5722124" y="1295781"/>
                  </a:lnTo>
                  <a:lnTo>
                    <a:pt x="5717947" y="1342366"/>
                  </a:lnTo>
                  <a:lnTo>
                    <a:pt x="5705904" y="1386215"/>
                  </a:lnTo>
                  <a:lnTo>
                    <a:pt x="5686729" y="1426595"/>
                  </a:lnTo>
                  <a:lnTo>
                    <a:pt x="5661153" y="1462773"/>
                  </a:lnTo>
                  <a:lnTo>
                    <a:pt x="5629910" y="1494016"/>
                  </a:lnTo>
                  <a:lnTo>
                    <a:pt x="5593732" y="1519592"/>
                  </a:lnTo>
                  <a:lnTo>
                    <a:pt x="5553352" y="1538768"/>
                  </a:lnTo>
                  <a:lnTo>
                    <a:pt x="5509503" y="1550810"/>
                  </a:lnTo>
                  <a:lnTo>
                    <a:pt x="5462917" y="1554988"/>
                  </a:lnTo>
                  <a:lnTo>
                    <a:pt x="259143" y="1554988"/>
                  </a:lnTo>
                  <a:lnTo>
                    <a:pt x="212563" y="1550810"/>
                  </a:lnTo>
                  <a:lnTo>
                    <a:pt x="168721" y="1538768"/>
                  </a:lnTo>
                  <a:lnTo>
                    <a:pt x="128350" y="1519592"/>
                  </a:lnTo>
                  <a:lnTo>
                    <a:pt x="92182" y="1494016"/>
                  </a:lnTo>
                  <a:lnTo>
                    <a:pt x="60948" y="1462773"/>
                  </a:lnTo>
                  <a:lnTo>
                    <a:pt x="35381" y="1426595"/>
                  </a:lnTo>
                  <a:lnTo>
                    <a:pt x="16213" y="1386215"/>
                  </a:lnTo>
                  <a:lnTo>
                    <a:pt x="4175" y="1342366"/>
                  </a:lnTo>
                  <a:lnTo>
                    <a:pt x="0" y="1295781"/>
                  </a:lnTo>
                  <a:lnTo>
                    <a:pt x="0" y="25920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03399" y="3935985"/>
            <a:ext cx="522795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Изменение перечня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работ, услуг,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составляющих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лицензируемый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вид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862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929639"/>
            <a:ext cx="9144000" cy="1303020"/>
            <a:chOff x="0" y="929639"/>
            <a:chExt cx="9144000" cy="1303020"/>
          </a:xfrm>
        </p:grpSpPr>
        <p:sp>
          <p:nvSpPr>
            <p:cNvPr id="3" name="object 3"/>
            <p:cNvSpPr/>
            <p:nvPr/>
          </p:nvSpPr>
          <p:spPr>
            <a:xfrm>
              <a:off x="537972" y="929639"/>
              <a:ext cx="8186928" cy="13030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495" y="1004315"/>
              <a:ext cx="8221980" cy="1228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4657" y="953769"/>
              <a:ext cx="8093075" cy="1208405"/>
            </a:xfrm>
            <a:custGeom>
              <a:avLst/>
              <a:gdLst/>
              <a:ahLst/>
              <a:cxnLst/>
              <a:rect l="l" t="t" r="r" b="b"/>
              <a:pathLst>
                <a:path w="8093075" h="1208405">
                  <a:moveTo>
                    <a:pt x="7891195" y="0"/>
                  </a:moveTo>
                  <a:lnTo>
                    <a:pt x="201409" y="0"/>
                  </a:lnTo>
                  <a:lnTo>
                    <a:pt x="155226" y="5319"/>
                  </a:lnTo>
                  <a:lnTo>
                    <a:pt x="112832" y="20471"/>
                  </a:lnTo>
                  <a:lnTo>
                    <a:pt x="75436" y="44247"/>
                  </a:lnTo>
                  <a:lnTo>
                    <a:pt x="44246" y="75438"/>
                  </a:lnTo>
                  <a:lnTo>
                    <a:pt x="20470" y="112837"/>
                  </a:lnTo>
                  <a:lnTo>
                    <a:pt x="5319" y="155234"/>
                  </a:lnTo>
                  <a:lnTo>
                    <a:pt x="0" y="201421"/>
                  </a:lnTo>
                  <a:lnTo>
                    <a:pt x="0" y="1006982"/>
                  </a:lnTo>
                  <a:lnTo>
                    <a:pt x="5319" y="1053170"/>
                  </a:lnTo>
                  <a:lnTo>
                    <a:pt x="20470" y="1095567"/>
                  </a:lnTo>
                  <a:lnTo>
                    <a:pt x="44246" y="1132966"/>
                  </a:lnTo>
                  <a:lnTo>
                    <a:pt x="75436" y="1164157"/>
                  </a:lnTo>
                  <a:lnTo>
                    <a:pt x="112832" y="1187933"/>
                  </a:lnTo>
                  <a:lnTo>
                    <a:pt x="155226" y="1203085"/>
                  </a:lnTo>
                  <a:lnTo>
                    <a:pt x="201409" y="1208404"/>
                  </a:lnTo>
                  <a:lnTo>
                    <a:pt x="7891195" y="1208404"/>
                  </a:lnTo>
                  <a:lnTo>
                    <a:pt x="7937383" y="1203085"/>
                  </a:lnTo>
                  <a:lnTo>
                    <a:pt x="7979780" y="1187933"/>
                  </a:lnTo>
                  <a:lnTo>
                    <a:pt x="8017179" y="1164157"/>
                  </a:lnTo>
                  <a:lnTo>
                    <a:pt x="8048370" y="1132966"/>
                  </a:lnTo>
                  <a:lnTo>
                    <a:pt x="8072146" y="1095567"/>
                  </a:lnTo>
                  <a:lnTo>
                    <a:pt x="8087298" y="1053170"/>
                  </a:lnTo>
                  <a:lnTo>
                    <a:pt x="8092617" y="1006982"/>
                  </a:lnTo>
                  <a:lnTo>
                    <a:pt x="8092617" y="201421"/>
                  </a:lnTo>
                  <a:lnTo>
                    <a:pt x="8087298" y="155234"/>
                  </a:lnTo>
                  <a:lnTo>
                    <a:pt x="8072146" y="112837"/>
                  </a:lnTo>
                  <a:lnTo>
                    <a:pt x="8048370" y="75438"/>
                  </a:lnTo>
                  <a:lnTo>
                    <a:pt x="8017179" y="44247"/>
                  </a:lnTo>
                  <a:lnTo>
                    <a:pt x="7979780" y="20471"/>
                  </a:lnTo>
                  <a:lnTo>
                    <a:pt x="7937383" y="5319"/>
                  </a:lnTo>
                  <a:lnTo>
                    <a:pt x="7891195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4657" y="953769"/>
              <a:ext cx="8093075" cy="1208405"/>
            </a:xfrm>
            <a:custGeom>
              <a:avLst/>
              <a:gdLst/>
              <a:ahLst/>
              <a:cxnLst/>
              <a:rect l="l" t="t" r="r" b="b"/>
              <a:pathLst>
                <a:path w="8093075" h="1208405">
                  <a:moveTo>
                    <a:pt x="0" y="201421"/>
                  </a:moveTo>
                  <a:lnTo>
                    <a:pt x="5319" y="155234"/>
                  </a:lnTo>
                  <a:lnTo>
                    <a:pt x="20470" y="112837"/>
                  </a:lnTo>
                  <a:lnTo>
                    <a:pt x="44246" y="75438"/>
                  </a:lnTo>
                  <a:lnTo>
                    <a:pt x="75436" y="44247"/>
                  </a:lnTo>
                  <a:lnTo>
                    <a:pt x="112832" y="20471"/>
                  </a:lnTo>
                  <a:lnTo>
                    <a:pt x="155226" y="5319"/>
                  </a:lnTo>
                  <a:lnTo>
                    <a:pt x="201409" y="0"/>
                  </a:lnTo>
                  <a:lnTo>
                    <a:pt x="7891195" y="0"/>
                  </a:lnTo>
                  <a:lnTo>
                    <a:pt x="7937383" y="5319"/>
                  </a:lnTo>
                  <a:lnTo>
                    <a:pt x="7979780" y="20471"/>
                  </a:lnTo>
                  <a:lnTo>
                    <a:pt x="8017179" y="44247"/>
                  </a:lnTo>
                  <a:lnTo>
                    <a:pt x="8048370" y="75438"/>
                  </a:lnTo>
                  <a:lnTo>
                    <a:pt x="8072146" y="112837"/>
                  </a:lnTo>
                  <a:lnTo>
                    <a:pt x="8087298" y="155234"/>
                  </a:lnTo>
                  <a:lnTo>
                    <a:pt x="8092617" y="201421"/>
                  </a:lnTo>
                  <a:lnTo>
                    <a:pt x="8092617" y="1006982"/>
                  </a:lnTo>
                  <a:lnTo>
                    <a:pt x="8087298" y="1053170"/>
                  </a:lnTo>
                  <a:lnTo>
                    <a:pt x="8072146" y="1095567"/>
                  </a:lnTo>
                  <a:lnTo>
                    <a:pt x="8048370" y="1132966"/>
                  </a:lnTo>
                  <a:lnTo>
                    <a:pt x="8017179" y="1164157"/>
                  </a:lnTo>
                  <a:lnTo>
                    <a:pt x="7979780" y="1187933"/>
                  </a:lnTo>
                  <a:lnTo>
                    <a:pt x="7937383" y="1203085"/>
                  </a:lnTo>
                  <a:lnTo>
                    <a:pt x="7891195" y="1208404"/>
                  </a:lnTo>
                  <a:lnTo>
                    <a:pt x="201409" y="1208404"/>
                  </a:lnTo>
                  <a:lnTo>
                    <a:pt x="155226" y="1203085"/>
                  </a:lnTo>
                  <a:lnTo>
                    <a:pt x="112832" y="1187933"/>
                  </a:lnTo>
                  <a:lnTo>
                    <a:pt x="75436" y="1164157"/>
                  </a:lnTo>
                  <a:lnTo>
                    <a:pt x="44246" y="1132966"/>
                  </a:lnTo>
                  <a:lnTo>
                    <a:pt x="20470" y="1095567"/>
                  </a:lnTo>
                  <a:lnTo>
                    <a:pt x="5319" y="1053170"/>
                  </a:lnTo>
                  <a:lnTo>
                    <a:pt x="0" y="1006982"/>
                  </a:lnTo>
                  <a:lnTo>
                    <a:pt x="0" y="201421"/>
                  </a:lnTo>
                  <a:close/>
                </a:path>
              </a:pathLst>
            </a:custGeom>
            <a:ln w="952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46477" y="1075124"/>
            <a:ext cx="7799706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Постановление </a:t>
            </a:r>
            <a:r>
              <a:rPr sz="2000" b="1" spc="-5" dirty="0">
                <a:solidFill>
                  <a:schemeClr val="bg1"/>
                </a:solidFill>
                <a:latin typeface="Calibri" panose="020F0502020204030204" pitchFamily="34" charset="0"/>
              </a:rPr>
              <a:t>Правительства</a:t>
            </a:r>
            <a:r>
              <a:rPr sz="2000" b="1" spc="-75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alibri" panose="020F0502020204030204" pitchFamily="34" charset="0"/>
              </a:rPr>
              <a:t>РФ</a:t>
            </a:r>
          </a:p>
          <a:p>
            <a:pPr marL="12700"/>
            <a:r>
              <a:rPr sz="2000" b="1" spc="-5" dirty="0">
                <a:solidFill>
                  <a:schemeClr val="bg1"/>
                </a:solidFill>
                <a:latin typeface="Calibri" panose="020F0502020204030204" pitchFamily="34" charset="0"/>
              </a:rPr>
              <a:t>от </a:t>
            </a: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03.04.2020 </a:t>
            </a:r>
            <a:r>
              <a:rPr sz="2000" b="1" spc="5" dirty="0">
                <a:solidFill>
                  <a:schemeClr val="bg1"/>
                </a:solidFill>
                <a:latin typeface="Calibri" panose="020F0502020204030204" pitchFamily="34" charset="0"/>
              </a:rPr>
              <a:t>№ </a:t>
            </a: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440 «О </a:t>
            </a:r>
            <a:r>
              <a:rPr sz="2000" b="1" spc="-10" dirty="0">
                <a:solidFill>
                  <a:schemeClr val="bg1"/>
                </a:solidFill>
                <a:latin typeface="Calibri" panose="020F0502020204030204" pitchFamily="34" charset="0"/>
              </a:rPr>
              <a:t>продлении </a:t>
            </a:r>
            <a:r>
              <a:rPr sz="2000" b="1" spc="-5" dirty="0">
                <a:solidFill>
                  <a:schemeClr val="bg1"/>
                </a:solidFill>
                <a:latin typeface="Calibri" panose="020F0502020204030204" pitchFamily="34" charset="0"/>
              </a:rPr>
              <a:t>действия </a:t>
            </a: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разрешений и</a:t>
            </a:r>
            <a:r>
              <a:rPr sz="2000" b="1" spc="-185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иных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46478" y="1681353"/>
            <a:ext cx="7799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особенностях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в отношении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разрешительной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в 2020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2097" y="2532127"/>
            <a:ext cx="8163559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5" dirty="0">
                <a:latin typeface="Arial"/>
                <a:cs typeface="Arial"/>
              </a:rPr>
              <a:t>Выездные </a:t>
            </a:r>
            <a:r>
              <a:rPr spc="-10" dirty="0">
                <a:latin typeface="Arial"/>
                <a:cs typeface="Arial"/>
              </a:rPr>
              <a:t>проверки соискателей лицензии, лицензиатов, </a:t>
            </a:r>
            <a:r>
              <a:rPr spc="-15" dirty="0">
                <a:latin typeface="Arial"/>
                <a:cs typeface="Arial"/>
              </a:rPr>
              <a:t>проведение  </a:t>
            </a:r>
            <a:r>
              <a:rPr spc="-10" dirty="0">
                <a:latin typeface="Arial"/>
                <a:cs typeface="Arial"/>
              </a:rPr>
              <a:t>которых </a:t>
            </a:r>
            <a:r>
              <a:rPr spc="-20" dirty="0">
                <a:latin typeface="Arial"/>
                <a:cs typeface="Arial"/>
              </a:rPr>
              <a:t>является </a:t>
            </a:r>
            <a:r>
              <a:rPr spc="-15" dirty="0">
                <a:latin typeface="Arial"/>
                <a:cs typeface="Arial"/>
              </a:rPr>
              <a:t>обязательным </a:t>
            </a:r>
            <a:r>
              <a:rPr dirty="0">
                <a:latin typeface="Arial"/>
                <a:cs typeface="Arial"/>
              </a:rPr>
              <a:t>в </a:t>
            </a:r>
            <a:r>
              <a:rPr spc="-15" dirty="0">
                <a:latin typeface="Arial"/>
                <a:cs typeface="Arial"/>
              </a:rPr>
              <a:t>соответствии </a:t>
            </a:r>
            <a:r>
              <a:rPr dirty="0">
                <a:latin typeface="Arial"/>
                <a:cs typeface="Arial"/>
              </a:rPr>
              <a:t>с </a:t>
            </a:r>
            <a:r>
              <a:rPr spc="-10" dirty="0">
                <a:latin typeface="Arial"/>
                <a:cs typeface="Arial"/>
              </a:rPr>
              <a:t>Федеральным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законом</a:t>
            </a:r>
            <a:r>
              <a:rPr u="heavy" spc="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"О</a:t>
            </a:r>
            <a:endParaRPr>
              <a:latin typeface="Arial"/>
              <a:cs typeface="Arial"/>
            </a:endParaRPr>
          </a:p>
          <a:p>
            <a:pPr marL="12700"/>
            <a:r>
              <a:rPr u="heavy" spc="-4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лицензировании </a:t>
            </a:r>
            <a:r>
              <a:rPr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отдельных </a:t>
            </a:r>
            <a:r>
              <a:rPr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видов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деятельности", </a:t>
            </a:r>
            <a:r>
              <a:rPr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а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также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выездные</a:t>
            </a:r>
            <a:endParaRPr>
              <a:latin typeface="Arial"/>
              <a:cs typeface="Arial"/>
            </a:endParaRPr>
          </a:p>
          <a:p>
            <a:pPr marL="12700"/>
            <a:r>
              <a:rPr u="heavy" spc="-4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проверочные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мероприятия, </a:t>
            </a:r>
            <a:r>
              <a:rPr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необходимые </a:t>
            </a:r>
            <a:r>
              <a:rPr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для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получения,</a:t>
            </a:r>
            <a:r>
              <a:rPr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переоформления,</a:t>
            </a:r>
            <a:endParaRPr>
              <a:latin typeface="Arial"/>
              <a:cs typeface="Arial"/>
            </a:endParaRPr>
          </a:p>
          <a:p>
            <a:pPr marL="12700"/>
            <a:r>
              <a:rPr u="heavy" spc="-4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продления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действия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разрешений, </a:t>
            </a:r>
            <a:r>
              <a:rPr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проводятся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посредством</a:t>
            </a:r>
            <a:r>
              <a:rPr u="heavy" spc="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использования</a:t>
            </a:r>
            <a:endParaRPr>
              <a:latin typeface="Arial"/>
              <a:cs typeface="Arial"/>
            </a:endParaRPr>
          </a:p>
          <a:p>
            <a:pPr marL="12700"/>
            <a:r>
              <a:rPr u="heavy" spc="-4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дистанционных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средств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контроля,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средств фото-, </a:t>
            </a:r>
            <a:r>
              <a:rPr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аудио- </a:t>
            </a:r>
            <a:r>
              <a:rPr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и</a:t>
            </a:r>
            <a:r>
              <a:rPr u="heavy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видеофиксации,</a:t>
            </a:r>
            <a:endParaRPr>
              <a:latin typeface="Arial"/>
              <a:cs typeface="Arial"/>
            </a:endParaRPr>
          </a:p>
          <a:p>
            <a:pPr marL="12700"/>
            <a:r>
              <a:rPr u="heavy" spc="-4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видео-конференц-связи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2248" y="5075935"/>
            <a:ext cx="80905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Особый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режим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разрешительной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деятельности </a:t>
            </a:r>
            <a:r>
              <a:rPr spc="-20" dirty="0">
                <a:solidFill>
                  <a:srgbClr val="FF0000"/>
                </a:solidFill>
                <a:latin typeface="Arial"/>
                <a:cs typeface="Arial"/>
              </a:rPr>
              <a:t>действует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на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территории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РФ 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в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период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с 6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апреля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2020 </a:t>
            </a:r>
            <a:r>
              <a:rPr spc="-110" dirty="0">
                <a:solidFill>
                  <a:srgbClr val="FF0000"/>
                </a:solidFill>
                <a:latin typeface="Arial"/>
                <a:cs typeface="Arial"/>
              </a:rPr>
              <a:t>г.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до конца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2020</a:t>
            </a:r>
            <a:r>
              <a:rPr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10" dirty="0">
                <a:solidFill>
                  <a:srgbClr val="FF0000"/>
                </a:solidFill>
                <a:latin typeface="Arial"/>
                <a:cs typeface="Arial"/>
              </a:rPr>
              <a:t>г.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78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519938"/>
            <a:ext cx="9144000" cy="5928360"/>
            <a:chOff x="0" y="929639"/>
            <a:chExt cx="9144000" cy="5928360"/>
          </a:xfrm>
        </p:grpSpPr>
        <p:sp>
          <p:nvSpPr>
            <p:cNvPr id="3" name="object 3"/>
            <p:cNvSpPr/>
            <p:nvPr/>
          </p:nvSpPr>
          <p:spPr>
            <a:xfrm>
              <a:off x="537972" y="929639"/>
              <a:ext cx="7920228" cy="13883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3587" y="940307"/>
              <a:ext cx="8017763" cy="1456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4657" y="953769"/>
              <a:ext cx="7826375" cy="1294130"/>
            </a:xfrm>
            <a:custGeom>
              <a:avLst/>
              <a:gdLst/>
              <a:ahLst/>
              <a:cxnLst/>
              <a:rect l="l" t="t" r="r" b="b"/>
              <a:pathLst>
                <a:path w="7826375" h="1294130">
                  <a:moveTo>
                    <a:pt x="7610271" y="0"/>
                  </a:moveTo>
                  <a:lnTo>
                    <a:pt x="215696" y="0"/>
                  </a:lnTo>
                  <a:lnTo>
                    <a:pt x="166239" y="5693"/>
                  </a:lnTo>
                  <a:lnTo>
                    <a:pt x="120838" y="21913"/>
                  </a:lnTo>
                  <a:lnTo>
                    <a:pt x="80789" y="47366"/>
                  </a:lnTo>
                  <a:lnTo>
                    <a:pt x="47386" y="80758"/>
                  </a:lnTo>
                  <a:lnTo>
                    <a:pt x="21923" y="120798"/>
                  </a:lnTo>
                  <a:lnTo>
                    <a:pt x="5696" y="166191"/>
                  </a:lnTo>
                  <a:lnTo>
                    <a:pt x="0" y="215645"/>
                  </a:lnTo>
                  <a:lnTo>
                    <a:pt x="0" y="1078483"/>
                  </a:lnTo>
                  <a:lnTo>
                    <a:pt x="5696" y="1127938"/>
                  </a:lnTo>
                  <a:lnTo>
                    <a:pt x="21923" y="1173331"/>
                  </a:lnTo>
                  <a:lnTo>
                    <a:pt x="47386" y="1213371"/>
                  </a:lnTo>
                  <a:lnTo>
                    <a:pt x="80789" y="1246763"/>
                  </a:lnTo>
                  <a:lnTo>
                    <a:pt x="120838" y="1272216"/>
                  </a:lnTo>
                  <a:lnTo>
                    <a:pt x="166239" y="1288436"/>
                  </a:lnTo>
                  <a:lnTo>
                    <a:pt x="215696" y="1294129"/>
                  </a:lnTo>
                  <a:lnTo>
                    <a:pt x="7610271" y="1294129"/>
                  </a:lnTo>
                  <a:lnTo>
                    <a:pt x="7659726" y="1288436"/>
                  </a:lnTo>
                  <a:lnTo>
                    <a:pt x="7705119" y="1272216"/>
                  </a:lnTo>
                  <a:lnTo>
                    <a:pt x="7745159" y="1246763"/>
                  </a:lnTo>
                  <a:lnTo>
                    <a:pt x="7778551" y="1213371"/>
                  </a:lnTo>
                  <a:lnTo>
                    <a:pt x="7804004" y="1173331"/>
                  </a:lnTo>
                  <a:lnTo>
                    <a:pt x="7820223" y="1127938"/>
                  </a:lnTo>
                  <a:lnTo>
                    <a:pt x="7825917" y="1078483"/>
                  </a:lnTo>
                  <a:lnTo>
                    <a:pt x="7825917" y="215645"/>
                  </a:lnTo>
                  <a:lnTo>
                    <a:pt x="7820223" y="166191"/>
                  </a:lnTo>
                  <a:lnTo>
                    <a:pt x="7804004" y="120798"/>
                  </a:lnTo>
                  <a:lnTo>
                    <a:pt x="7778551" y="80758"/>
                  </a:lnTo>
                  <a:lnTo>
                    <a:pt x="7745159" y="47366"/>
                  </a:lnTo>
                  <a:lnTo>
                    <a:pt x="7705119" y="21913"/>
                  </a:lnTo>
                  <a:lnTo>
                    <a:pt x="7659726" y="5693"/>
                  </a:lnTo>
                  <a:lnTo>
                    <a:pt x="7610271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4657" y="953769"/>
              <a:ext cx="7826375" cy="1294130"/>
            </a:xfrm>
            <a:custGeom>
              <a:avLst/>
              <a:gdLst/>
              <a:ahLst/>
              <a:cxnLst/>
              <a:rect l="l" t="t" r="r" b="b"/>
              <a:pathLst>
                <a:path w="7826375" h="1294130">
                  <a:moveTo>
                    <a:pt x="0" y="215645"/>
                  </a:moveTo>
                  <a:lnTo>
                    <a:pt x="5696" y="166191"/>
                  </a:lnTo>
                  <a:lnTo>
                    <a:pt x="21923" y="120798"/>
                  </a:lnTo>
                  <a:lnTo>
                    <a:pt x="47386" y="80758"/>
                  </a:lnTo>
                  <a:lnTo>
                    <a:pt x="80789" y="47366"/>
                  </a:lnTo>
                  <a:lnTo>
                    <a:pt x="120838" y="21913"/>
                  </a:lnTo>
                  <a:lnTo>
                    <a:pt x="166239" y="5693"/>
                  </a:lnTo>
                  <a:lnTo>
                    <a:pt x="215696" y="0"/>
                  </a:lnTo>
                  <a:lnTo>
                    <a:pt x="7610271" y="0"/>
                  </a:lnTo>
                  <a:lnTo>
                    <a:pt x="7659726" y="5693"/>
                  </a:lnTo>
                  <a:lnTo>
                    <a:pt x="7705119" y="21913"/>
                  </a:lnTo>
                  <a:lnTo>
                    <a:pt x="7745159" y="47366"/>
                  </a:lnTo>
                  <a:lnTo>
                    <a:pt x="7778551" y="80758"/>
                  </a:lnTo>
                  <a:lnTo>
                    <a:pt x="7804004" y="120798"/>
                  </a:lnTo>
                  <a:lnTo>
                    <a:pt x="7820223" y="166191"/>
                  </a:lnTo>
                  <a:lnTo>
                    <a:pt x="7825917" y="215645"/>
                  </a:lnTo>
                  <a:lnTo>
                    <a:pt x="7825917" y="1078483"/>
                  </a:lnTo>
                  <a:lnTo>
                    <a:pt x="7820223" y="1127938"/>
                  </a:lnTo>
                  <a:lnTo>
                    <a:pt x="7804004" y="1173331"/>
                  </a:lnTo>
                  <a:lnTo>
                    <a:pt x="7778551" y="1213371"/>
                  </a:lnTo>
                  <a:lnTo>
                    <a:pt x="7745159" y="1246763"/>
                  </a:lnTo>
                  <a:lnTo>
                    <a:pt x="7705119" y="1272216"/>
                  </a:lnTo>
                  <a:lnTo>
                    <a:pt x="7659726" y="1288436"/>
                  </a:lnTo>
                  <a:lnTo>
                    <a:pt x="7610271" y="1294129"/>
                  </a:lnTo>
                  <a:lnTo>
                    <a:pt x="215696" y="1294129"/>
                  </a:lnTo>
                  <a:lnTo>
                    <a:pt x="166239" y="1288436"/>
                  </a:lnTo>
                  <a:lnTo>
                    <a:pt x="120838" y="1272216"/>
                  </a:lnTo>
                  <a:lnTo>
                    <a:pt x="80789" y="1246763"/>
                  </a:lnTo>
                  <a:lnTo>
                    <a:pt x="47386" y="1213371"/>
                  </a:lnTo>
                  <a:lnTo>
                    <a:pt x="21923" y="1173331"/>
                  </a:lnTo>
                  <a:lnTo>
                    <a:pt x="5696" y="1127938"/>
                  </a:lnTo>
                  <a:lnTo>
                    <a:pt x="0" y="1078483"/>
                  </a:lnTo>
                  <a:lnTo>
                    <a:pt x="0" y="215645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4410" y="652780"/>
            <a:ext cx="7524115" cy="11226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u="heavy" spc="-6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Видеоматериалы </a:t>
            </a:r>
            <a:r>
              <a:rPr sz="2400" u="heavy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для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lang="ru-RU"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п</a:t>
            </a:r>
            <a:r>
              <a:rPr sz="2400" u="heavy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роверки</a:t>
            </a:r>
            <a:r>
              <a:rPr sz="24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080"/>
            <a:r>
              <a:rPr sz="2400" spc="-5" dirty="0">
                <a:latin typeface="Calibri"/>
                <a:cs typeface="Calibri"/>
              </a:rPr>
              <a:t>аутентичность </a:t>
            </a:r>
            <a:r>
              <a:rPr sz="2400" spc="-10" dirty="0">
                <a:latin typeface="Calibri"/>
                <a:cs typeface="Calibri"/>
              </a:rPr>
              <a:t>(подлинность)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целостность </a:t>
            </a:r>
            <a:r>
              <a:rPr sz="2400" spc="-5" dirty="0">
                <a:latin typeface="Calibri"/>
                <a:cs typeface="Calibri"/>
              </a:rPr>
              <a:t>информации,  </a:t>
            </a:r>
            <a:r>
              <a:rPr sz="2400" spc="-15" dirty="0">
                <a:latin typeface="Calibri"/>
                <a:cs typeface="Calibri"/>
              </a:rPr>
              <a:t>содержащейся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видеозаписи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21579" y="2354224"/>
            <a:ext cx="4646421" cy="4171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69492" y="2276983"/>
            <a:ext cx="4018279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2100"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Основными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признаками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аутентичности  видеозаписи 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считаются</a:t>
            </a:r>
            <a:r>
              <a:rPr sz="16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следующие</a:t>
            </a:r>
            <a:endParaRPr sz="1600">
              <a:latin typeface="Arial"/>
              <a:cs typeface="Arial"/>
            </a:endParaRPr>
          </a:p>
          <a:p>
            <a:pPr marL="12700"/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показатели:</a:t>
            </a:r>
            <a:endParaRPr sz="1600">
              <a:latin typeface="Arial"/>
              <a:cs typeface="Arial"/>
            </a:endParaRPr>
          </a:p>
          <a:p>
            <a:pPr marL="137160" indent="-125095">
              <a:buChar char="-"/>
              <a:tabLst>
                <a:tab pos="137795" algn="l"/>
              </a:tabLst>
            </a:pPr>
            <a:r>
              <a:rPr sz="1600" spc="-10" dirty="0">
                <a:latin typeface="Arial"/>
                <a:cs typeface="Arial"/>
              </a:rPr>
              <a:t>сохранность </a:t>
            </a:r>
            <a:r>
              <a:rPr sz="1600" spc="-15" dirty="0">
                <a:latin typeface="Arial"/>
                <a:cs typeface="Arial"/>
              </a:rPr>
              <a:t>звукового </a:t>
            </a:r>
            <a:r>
              <a:rPr sz="1600" spc="-10" dirty="0">
                <a:latin typeface="Arial"/>
                <a:cs typeface="Arial"/>
              </a:rPr>
              <a:t>компонента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  <a:p>
            <a:pPr marL="12700" marR="76835"/>
            <a:r>
              <a:rPr sz="1600" spc="-5" dirty="0">
                <a:latin typeface="Arial"/>
                <a:cs typeface="Arial"/>
              </a:rPr>
              <a:t>процессе </a:t>
            </a:r>
            <a:r>
              <a:rPr sz="1600" spc="-10" dirty="0">
                <a:latin typeface="Arial"/>
                <a:cs typeface="Arial"/>
              </a:rPr>
              <a:t>хранения видеозаписи </a:t>
            </a:r>
            <a:r>
              <a:rPr sz="1600" spc="-5" dirty="0">
                <a:latin typeface="Arial"/>
                <a:cs typeface="Arial"/>
              </a:rPr>
              <a:t>и в </a:t>
            </a:r>
            <a:r>
              <a:rPr sz="1600" spc="-20" dirty="0">
                <a:latin typeface="Arial"/>
                <a:cs typeface="Arial"/>
              </a:rPr>
              <a:t>ходе  </a:t>
            </a:r>
            <a:r>
              <a:rPr sz="1600" spc="-5" dirty="0">
                <a:latin typeface="Arial"/>
                <a:cs typeface="Arial"/>
              </a:rPr>
              <a:t>ее </a:t>
            </a:r>
            <a:r>
              <a:rPr sz="1600" spc="-15" dirty="0">
                <a:latin typeface="Arial"/>
                <a:cs typeface="Arial"/>
              </a:rPr>
              <a:t>последующего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воспроизведения.</a:t>
            </a:r>
            <a:endParaRPr sz="1600">
              <a:latin typeface="Arial"/>
              <a:cs typeface="Arial"/>
            </a:endParaRPr>
          </a:p>
          <a:p>
            <a:pPr marL="137160" indent="-125095">
              <a:buChar char="-"/>
              <a:tabLst>
                <a:tab pos="137795" algn="l"/>
              </a:tabLst>
            </a:pPr>
            <a:r>
              <a:rPr sz="1600" spc="-10" dirty="0">
                <a:latin typeface="Arial"/>
                <a:cs typeface="Arial"/>
              </a:rPr>
              <a:t>непрерывность видеозаписи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  <a:p>
            <a:pPr marL="12700"/>
            <a:r>
              <a:rPr sz="1600" spc="-10" dirty="0">
                <a:latin typeface="Arial"/>
                <a:cs typeface="Arial"/>
              </a:rPr>
              <a:t>протяжении всей </a:t>
            </a:r>
            <a:r>
              <a:rPr sz="1600" spc="-5" dirty="0">
                <a:latin typeface="Arial"/>
                <a:cs typeface="Arial"/>
              </a:rPr>
              <a:t>ее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продолжительности.</a:t>
            </a:r>
            <a:endParaRPr sz="1600">
              <a:latin typeface="Arial"/>
              <a:cs typeface="Arial"/>
            </a:endParaRPr>
          </a:p>
          <a:p>
            <a:pPr marL="12700" marR="321310">
              <a:buChar char="-"/>
              <a:tabLst>
                <a:tab pos="137795" algn="l"/>
              </a:tabLst>
            </a:pPr>
            <a:r>
              <a:rPr sz="1600" spc="-10" dirty="0">
                <a:latin typeface="Arial"/>
                <a:cs typeface="Arial"/>
              </a:rPr>
              <a:t>четкость видеозаписи, то </a:t>
            </a:r>
            <a:r>
              <a:rPr sz="1600" spc="-5" dirty="0">
                <a:latin typeface="Arial"/>
                <a:cs typeface="Arial"/>
              </a:rPr>
              <a:t>есть  </a:t>
            </a:r>
            <a:r>
              <a:rPr sz="1600" spc="-15" dirty="0">
                <a:latin typeface="Arial"/>
                <a:cs typeface="Arial"/>
              </a:rPr>
              <a:t>достаточный уровень </a:t>
            </a:r>
            <a:r>
              <a:rPr sz="1600" spc="-5" dirty="0">
                <a:latin typeface="Arial"/>
                <a:cs typeface="Arial"/>
              </a:rPr>
              <a:t>качества </a:t>
            </a:r>
            <a:r>
              <a:rPr sz="1600" spc="-10" dirty="0">
                <a:latin typeface="Arial"/>
                <a:cs typeface="Arial"/>
              </a:rPr>
              <a:t>записи,  позволяющий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однозначно</a:t>
            </a:r>
            <a:endParaRPr sz="1600">
              <a:latin typeface="Arial"/>
              <a:cs typeface="Arial"/>
            </a:endParaRPr>
          </a:p>
          <a:p>
            <a:pPr marL="12700" marR="5080">
              <a:spcBef>
                <a:spcPts val="5"/>
              </a:spcBef>
            </a:pPr>
            <a:r>
              <a:rPr sz="1600" spc="-10" dirty="0">
                <a:latin typeface="Arial"/>
                <a:cs typeface="Arial"/>
              </a:rPr>
              <a:t>идентифицировать </a:t>
            </a:r>
            <a:r>
              <a:rPr sz="1600" spc="-15" dirty="0">
                <a:latin typeface="Arial"/>
                <a:cs typeface="Arial"/>
              </a:rPr>
              <a:t>запечатленные </a:t>
            </a:r>
            <a:r>
              <a:rPr sz="1600" spc="-10" dirty="0">
                <a:latin typeface="Arial"/>
                <a:cs typeface="Arial"/>
              </a:rPr>
              <a:t>на ней  объекты.</a:t>
            </a:r>
            <a:endParaRPr sz="1600">
              <a:latin typeface="Arial"/>
              <a:cs typeface="Arial"/>
            </a:endParaRPr>
          </a:p>
          <a:p>
            <a:pPr marL="12700" marR="226695">
              <a:buChar char="-"/>
              <a:tabLst>
                <a:tab pos="137795" algn="l"/>
              </a:tabLst>
            </a:pPr>
            <a:r>
              <a:rPr sz="1600" spc="-20" dirty="0">
                <a:latin typeface="Arial"/>
                <a:cs typeface="Arial"/>
              </a:rPr>
              <a:t>полнота </a:t>
            </a:r>
            <a:r>
              <a:rPr sz="1600" spc="-10" dirty="0">
                <a:latin typeface="Arial"/>
                <a:cs typeface="Arial"/>
              </a:rPr>
              <a:t>видеозаписи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5" dirty="0">
                <a:latin typeface="Arial"/>
                <a:cs typeface="Arial"/>
              </a:rPr>
              <a:t>отсутствие  </a:t>
            </a:r>
            <a:r>
              <a:rPr sz="1600" spc="-10" dirty="0">
                <a:latin typeface="Arial"/>
                <a:cs typeface="Arial"/>
              </a:rPr>
              <a:t>фрагментов записи, на </a:t>
            </a:r>
            <a:r>
              <a:rPr sz="1600" spc="-15" dirty="0">
                <a:latin typeface="Arial"/>
                <a:cs typeface="Arial"/>
              </a:rPr>
              <a:t>которых  </a:t>
            </a:r>
            <a:r>
              <a:rPr sz="1600" spc="-20" dirty="0">
                <a:latin typeface="Arial"/>
                <a:cs typeface="Arial"/>
              </a:rPr>
              <a:t>наблюдается </a:t>
            </a:r>
            <a:r>
              <a:rPr sz="1600" spc="-10" dirty="0">
                <a:latin typeface="Arial"/>
                <a:cs typeface="Arial"/>
              </a:rPr>
              <a:t>существенная </a:t>
            </a:r>
            <a:r>
              <a:rPr sz="1600" spc="-15" dirty="0">
                <a:latin typeface="Arial"/>
                <a:cs typeface="Arial"/>
              </a:rPr>
              <a:t>потеря  </a:t>
            </a:r>
            <a:r>
              <a:rPr sz="1600" spc="-10" dirty="0">
                <a:latin typeface="Arial"/>
                <a:cs typeface="Arial"/>
              </a:rPr>
              <a:t>изображения </a:t>
            </a:r>
            <a:r>
              <a:rPr sz="1600" spc="-5" dirty="0">
                <a:latin typeface="Arial"/>
                <a:cs typeface="Arial"/>
              </a:rPr>
              <a:t>или </a:t>
            </a:r>
            <a:r>
              <a:rPr sz="1600" spc="-15" dirty="0">
                <a:latin typeface="Arial"/>
                <a:cs typeface="Arial"/>
              </a:rPr>
              <a:t>звукового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компонента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235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9100" y="674682"/>
            <a:ext cx="779970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400" b="1" dirty="0">
                <a:latin typeface="Calibri"/>
                <a:cs typeface="Calibri"/>
              </a:rPr>
              <a:t>Постановление </a:t>
            </a:r>
            <a:r>
              <a:rPr sz="2400" b="1" spc="-5" dirty="0">
                <a:latin typeface="Calibri"/>
                <a:cs typeface="Calibri"/>
              </a:rPr>
              <a:t>Правительства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РФ</a:t>
            </a:r>
            <a:endParaRPr sz="2400" b="1" dirty="0">
              <a:latin typeface="Calibri"/>
              <a:cs typeface="Calibri"/>
            </a:endParaRPr>
          </a:p>
          <a:p>
            <a:pPr marL="12700"/>
            <a:r>
              <a:rPr sz="2400" b="1" spc="-5" dirty="0">
                <a:latin typeface="Calibri"/>
                <a:cs typeface="Calibri"/>
              </a:rPr>
              <a:t>от </a:t>
            </a:r>
            <a:r>
              <a:rPr sz="2400" b="1" dirty="0">
                <a:latin typeface="Calibri"/>
                <a:cs typeface="Calibri"/>
              </a:rPr>
              <a:t>03.04.2020 </a:t>
            </a:r>
            <a:r>
              <a:rPr sz="2400" b="1" spc="5" dirty="0">
                <a:latin typeface="Calibri"/>
                <a:cs typeface="Calibri"/>
              </a:rPr>
              <a:t>№ </a:t>
            </a:r>
            <a:r>
              <a:rPr sz="2400" b="1" dirty="0">
                <a:latin typeface="Calibri"/>
                <a:cs typeface="Calibri"/>
              </a:rPr>
              <a:t>440 «О </a:t>
            </a:r>
            <a:r>
              <a:rPr sz="2400" b="1" spc="-10" dirty="0">
                <a:latin typeface="Calibri"/>
                <a:cs typeface="Calibri"/>
              </a:rPr>
              <a:t>продлении </a:t>
            </a:r>
            <a:r>
              <a:rPr sz="2400" b="1" spc="-5" dirty="0">
                <a:latin typeface="Calibri"/>
                <a:cs typeface="Calibri"/>
              </a:rPr>
              <a:t>действия </a:t>
            </a:r>
            <a:r>
              <a:rPr sz="2400" b="1" dirty="0">
                <a:latin typeface="Calibri"/>
                <a:cs typeface="Calibri"/>
              </a:rPr>
              <a:t>разрешений и</a:t>
            </a:r>
            <a:r>
              <a:rPr sz="2400" b="1" spc="-190" dirty="0">
                <a:latin typeface="Calibri"/>
                <a:cs typeface="Calibri"/>
              </a:rPr>
              <a:t> </a:t>
            </a:r>
            <a:r>
              <a:rPr sz="2400" b="1" dirty="0" err="1" smtClean="0">
                <a:latin typeface="Calibri"/>
                <a:cs typeface="Calibri"/>
              </a:rPr>
              <a:t>иных</a:t>
            </a:r>
            <a:r>
              <a:rPr lang="ru-RU" sz="2400" b="1" dirty="0" smtClean="0">
                <a:latin typeface="Calibri"/>
                <a:cs typeface="Calibri"/>
              </a:rPr>
              <a:t> </a:t>
            </a:r>
            <a:r>
              <a:rPr sz="2400" b="1" spc="-5" dirty="0" err="1" smtClean="0">
                <a:latin typeface="Calibri"/>
                <a:cs typeface="Calibri"/>
              </a:rPr>
              <a:t>особенностях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 отношении </a:t>
            </a:r>
            <a:r>
              <a:rPr sz="2400" b="1" spc="-5" dirty="0">
                <a:latin typeface="Calibri"/>
                <a:cs typeface="Calibri"/>
              </a:rPr>
              <a:t>разрешительной </a:t>
            </a:r>
            <a:r>
              <a:rPr sz="2400" b="1" spc="-10" dirty="0">
                <a:latin typeface="Calibri"/>
                <a:cs typeface="Calibri"/>
              </a:rPr>
              <a:t>деятельности </a:t>
            </a:r>
            <a:r>
              <a:rPr sz="2400" b="1" dirty="0">
                <a:latin typeface="Calibri"/>
                <a:cs typeface="Calibri"/>
              </a:rPr>
              <a:t>в 2020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году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2096" y="2532126"/>
            <a:ext cx="5565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u="heavy" spc="-4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Внеплановые </a:t>
            </a:r>
            <a:r>
              <a:rPr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выездные </a:t>
            </a:r>
            <a:r>
              <a:rPr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и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документарные</a:t>
            </a:r>
            <a:r>
              <a:rPr u="heavy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проверки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52802" y="3828415"/>
            <a:ext cx="1792605" cy="1478280"/>
          </a:xfrm>
          <a:custGeom>
            <a:avLst/>
            <a:gdLst/>
            <a:ahLst/>
            <a:cxnLst/>
            <a:rect l="l" t="t" r="r" b="b"/>
            <a:pathLst>
              <a:path w="1792605" h="1478279">
                <a:moveTo>
                  <a:pt x="0" y="147701"/>
                </a:moveTo>
                <a:lnTo>
                  <a:pt x="7536" y="101031"/>
                </a:lnTo>
                <a:lnTo>
                  <a:pt x="28522" y="60487"/>
                </a:lnTo>
                <a:lnTo>
                  <a:pt x="60520" y="28508"/>
                </a:lnTo>
                <a:lnTo>
                  <a:pt x="101092" y="7533"/>
                </a:lnTo>
                <a:lnTo>
                  <a:pt x="147802" y="0"/>
                </a:lnTo>
                <a:lnTo>
                  <a:pt x="1644370" y="0"/>
                </a:lnTo>
                <a:lnTo>
                  <a:pt x="1691102" y="7533"/>
                </a:lnTo>
                <a:lnTo>
                  <a:pt x="1731683" y="28508"/>
                </a:lnTo>
                <a:lnTo>
                  <a:pt x="1763681" y="60487"/>
                </a:lnTo>
                <a:lnTo>
                  <a:pt x="1784663" y="101031"/>
                </a:lnTo>
                <a:lnTo>
                  <a:pt x="1792198" y="147701"/>
                </a:lnTo>
                <a:lnTo>
                  <a:pt x="1792198" y="1330325"/>
                </a:lnTo>
                <a:lnTo>
                  <a:pt x="1784663" y="1377056"/>
                </a:lnTo>
                <a:lnTo>
                  <a:pt x="1763681" y="1417638"/>
                </a:lnTo>
                <a:lnTo>
                  <a:pt x="1731683" y="1449635"/>
                </a:lnTo>
                <a:lnTo>
                  <a:pt x="1691102" y="1470618"/>
                </a:lnTo>
                <a:lnTo>
                  <a:pt x="1644370" y="1478153"/>
                </a:lnTo>
                <a:lnTo>
                  <a:pt x="147802" y="1478153"/>
                </a:lnTo>
                <a:lnTo>
                  <a:pt x="101092" y="1470618"/>
                </a:lnTo>
                <a:lnTo>
                  <a:pt x="60520" y="1449635"/>
                </a:lnTo>
                <a:lnTo>
                  <a:pt x="28522" y="1417638"/>
                </a:lnTo>
                <a:lnTo>
                  <a:pt x="7536" y="1377056"/>
                </a:lnTo>
                <a:lnTo>
                  <a:pt x="0" y="1330325"/>
                </a:lnTo>
                <a:lnTo>
                  <a:pt x="0" y="14770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14345" y="3846322"/>
            <a:ext cx="1577340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305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Приказы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ts val="2200"/>
              </a:lnSpc>
              <a:spcBef>
                <a:spcPts val="145"/>
              </a:spcBef>
            </a:pPr>
            <a:r>
              <a:rPr sz="2000" dirty="0">
                <a:latin typeface="Calibri"/>
                <a:cs typeface="Calibri"/>
              </a:rPr>
              <a:t>пров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ии  проверок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38348" y="4977129"/>
            <a:ext cx="2408555" cy="1136650"/>
            <a:chOff x="1514347" y="4977129"/>
            <a:chExt cx="2408555" cy="1136650"/>
          </a:xfrm>
        </p:grpSpPr>
        <p:sp>
          <p:nvSpPr>
            <p:cNvPr id="10" name="object 10"/>
            <p:cNvSpPr/>
            <p:nvPr/>
          </p:nvSpPr>
          <p:spPr>
            <a:xfrm>
              <a:off x="2301366" y="5605665"/>
              <a:ext cx="1621790" cy="508000"/>
            </a:xfrm>
            <a:custGeom>
              <a:avLst/>
              <a:gdLst/>
              <a:ahLst/>
              <a:cxnLst/>
              <a:rect l="l" t="t" r="r" b="b"/>
              <a:pathLst>
                <a:path w="1621789" h="508000">
                  <a:moveTo>
                    <a:pt x="53339" y="0"/>
                  </a:moveTo>
                  <a:lnTo>
                    <a:pt x="0" y="30289"/>
                  </a:lnTo>
                  <a:lnTo>
                    <a:pt x="26294" y="73809"/>
                  </a:lnTo>
                  <a:lnTo>
                    <a:pt x="54834" y="115760"/>
                  </a:lnTo>
                  <a:lnTo>
                    <a:pt x="85544" y="156060"/>
                  </a:lnTo>
                  <a:lnTo>
                    <a:pt x="118348" y="194627"/>
                  </a:lnTo>
                  <a:lnTo>
                    <a:pt x="153170" y="231380"/>
                  </a:lnTo>
                  <a:lnTo>
                    <a:pt x="189934" y="266236"/>
                  </a:lnTo>
                  <a:lnTo>
                    <a:pt x="228565" y="299115"/>
                  </a:lnTo>
                  <a:lnTo>
                    <a:pt x="268985" y="329933"/>
                  </a:lnTo>
                  <a:lnTo>
                    <a:pt x="309097" y="357318"/>
                  </a:lnTo>
                  <a:lnTo>
                    <a:pt x="350104" y="382370"/>
                  </a:lnTo>
                  <a:lnTo>
                    <a:pt x="391924" y="405103"/>
                  </a:lnTo>
                  <a:lnTo>
                    <a:pt x="434474" y="425530"/>
                  </a:lnTo>
                  <a:lnTo>
                    <a:pt x="477672" y="443664"/>
                  </a:lnTo>
                  <a:lnTo>
                    <a:pt x="521434" y="459520"/>
                  </a:lnTo>
                  <a:lnTo>
                    <a:pt x="565677" y="473109"/>
                  </a:lnTo>
                  <a:lnTo>
                    <a:pt x="610320" y="484447"/>
                  </a:lnTo>
                  <a:lnTo>
                    <a:pt x="655278" y="493546"/>
                  </a:lnTo>
                  <a:lnTo>
                    <a:pt x="700470" y="500420"/>
                  </a:lnTo>
                  <a:lnTo>
                    <a:pt x="745813" y="505082"/>
                  </a:lnTo>
                  <a:lnTo>
                    <a:pt x="791223" y="507545"/>
                  </a:lnTo>
                  <a:lnTo>
                    <a:pt x="836617" y="507824"/>
                  </a:lnTo>
                  <a:lnTo>
                    <a:pt x="881914" y="505931"/>
                  </a:lnTo>
                  <a:lnTo>
                    <a:pt x="927030" y="501881"/>
                  </a:lnTo>
                  <a:lnTo>
                    <a:pt x="971883" y="495685"/>
                  </a:lnTo>
                  <a:lnTo>
                    <a:pt x="1016389" y="487359"/>
                  </a:lnTo>
                  <a:lnTo>
                    <a:pt x="1060466" y="476915"/>
                  </a:lnTo>
                  <a:lnTo>
                    <a:pt x="1104031" y="464366"/>
                  </a:lnTo>
                  <a:lnTo>
                    <a:pt x="1147001" y="449727"/>
                  </a:lnTo>
                  <a:lnTo>
                    <a:pt x="1189293" y="433011"/>
                  </a:lnTo>
                  <a:lnTo>
                    <a:pt x="1230825" y="414231"/>
                  </a:lnTo>
                  <a:lnTo>
                    <a:pt x="1271514" y="393400"/>
                  </a:lnTo>
                  <a:lnTo>
                    <a:pt x="1311276" y="370533"/>
                  </a:lnTo>
                  <a:lnTo>
                    <a:pt x="1350030" y="345641"/>
                  </a:lnTo>
                  <a:lnTo>
                    <a:pt x="1387692" y="318740"/>
                  </a:lnTo>
                  <a:lnTo>
                    <a:pt x="1424180" y="289842"/>
                  </a:lnTo>
                  <a:lnTo>
                    <a:pt x="1459410" y="258961"/>
                  </a:lnTo>
                  <a:lnTo>
                    <a:pt x="1493301" y="226110"/>
                  </a:lnTo>
                  <a:lnTo>
                    <a:pt x="1525768" y="191303"/>
                  </a:lnTo>
                  <a:lnTo>
                    <a:pt x="1556729" y="154554"/>
                  </a:lnTo>
                  <a:lnTo>
                    <a:pt x="1586103" y="115874"/>
                  </a:lnTo>
                  <a:lnTo>
                    <a:pt x="1621535" y="135991"/>
                  </a:lnTo>
                  <a:lnTo>
                    <a:pt x="1614296" y="15151"/>
                  </a:lnTo>
                  <a:lnTo>
                    <a:pt x="1497075" y="65277"/>
                  </a:lnTo>
                  <a:lnTo>
                    <a:pt x="1532382" y="85394"/>
                  </a:lnTo>
                  <a:lnTo>
                    <a:pt x="1499579" y="127481"/>
                  </a:lnTo>
                  <a:lnTo>
                    <a:pt x="1464379" y="167418"/>
                  </a:lnTo>
                  <a:lnTo>
                    <a:pt x="1426889" y="205110"/>
                  </a:lnTo>
                  <a:lnTo>
                    <a:pt x="1387215" y="240458"/>
                  </a:lnTo>
                  <a:lnTo>
                    <a:pt x="1345464" y="273368"/>
                  </a:lnTo>
                  <a:lnTo>
                    <a:pt x="1301742" y="303741"/>
                  </a:lnTo>
                  <a:lnTo>
                    <a:pt x="1256157" y="331482"/>
                  </a:lnTo>
                  <a:lnTo>
                    <a:pt x="1213422" y="354250"/>
                  </a:lnTo>
                  <a:lnTo>
                    <a:pt x="1170014" y="374449"/>
                  </a:lnTo>
                  <a:lnTo>
                    <a:pt x="1126023" y="392106"/>
                  </a:lnTo>
                  <a:lnTo>
                    <a:pt x="1081543" y="407245"/>
                  </a:lnTo>
                  <a:lnTo>
                    <a:pt x="1036663" y="419892"/>
                  </a:lnTo>
                  <a:lnTo>
                    <a:pt x="991477" y="430071"/>
                  </a:lnTo>
                  <a:lnTo>
                    <a:pt x="946076" y="437809"/>
                  </a:lnTo>
                  <a:lnTo>
                    <a:pt x="900551" y="443131"/>
                  </a:lnTo>
                  <a:lnTo>
                    <a:pt x="854994" y="446061"/>
                  </a:lnTo>
                  <a:lnTo>
                    <a:pt x="809497" y="446626"/>
                  </a:lnTo>
                  <a:lnTo>
                    <a:pt x="764152" y="444849"/>
                  </a:lnTo>
                  <a:lnTo>
                    <a:pt x="719050" y="440758"/>
                  </a:lnTo>
                  <a:lnTo>
                    <a:pt x="674283" y="434376"/>
                  </a:lnTo>
                  <a:lnTo>
                    <a:pt x="629943" y="425729"/>
                  </a:lnTo>
                  <a:lnTo>
                    <a:pt x="586120" y="414843"/>
                  </a:lnTo>
                  <a:lnTo>
                    <a:pt x="542908" y="401743"/>
                  </a:lnTo>
                  <a:lnTo>
                    <a:pt x="500398" y="386454"/>
                  </a:lnTo>
                  <a:lnTo>
                    <a:pt x="458681" y="369001"/>
                  </a:lnTo>
                  <a:lnTo>
                    <a:pt x="417849" y="349410"/>
                  </a:lnTo>
                  <a:lnTo>
                    <a:pt x="377994" y="327705"/>
                  </a:lnTo>
                  <a:lnTo>
                    <a:pt x="339207" y="303913"/>
                  </a:lnTo>
                  <a:lnTo>
                    <a:pt x="301581" y="278058"/>
                  </a:lnTo>
                  <a:lnTo>
                    <a:pt x="265206" y="250166"/>
                  </a:lnTo>
                  <a:lnTo>
                    <a:pt x="230175" y="220261"/>
                  </a:lnTo>
                  <a:lnTo>
                    <a:pt x="196580" y="188371"/>
                  </a:lnTo>
                  <a:lnTo>
                    <a:pt x="164511" y="154518"/>
                  </a:lnTo>
                  <a:lnTo>
                    <a:pt x="134061" y="118730"/>
                  </a:lnTo>
                  <a:lnTo>
                    <a:pt x="105321" y="81030"/>
                  </a:lnTo>
                  <a:lnTo>
                    <a:pt x="78383" y="41445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7047" y="4989829"/>
              <a:ext cx="1593215" cy="633730"/>
            </a:xfrm>
            <a:custGeom>
              <a:avLst/>
              <a:gdLst/>
              <a:ahLst/>
              <a:cxnLst/>
              <a:rect l="l" t="t" r="r" b="b"/>
              <a:pathLst>
                <a:path w="1593214" h="633729">
                  <a:moveTo>
                    <a:pt x="1529842" y="0"/>
                  </a:moveTo>
                  <a:lnTo>
                    <a:pt x="63373" y="0"/>
                  </a:lnTo>
                  <a:lnTo>
                    <a:pt x="38736" y="4972"/>
                  </a:lnTo>
                  <a:lnTo>
                    <a:pt x="18589" y="18542"/>
                  </a:lnTo>
                  <a:lnTo>
                    <a:pt x="4990" y="38683"/>
                  </a:lnTo>
                  <a:lnTo>
                    <a:pt x="0" y="63373"/>
                  </a:lnTo>
                  <a:lnTo>
                    <a:pt x="0" y="570103"/>
                  </a:lnTo>
                  <a:lnTo>
                    <a:pt x="4990" y="594793"/>
                  </a:lnTo>
                  <a:lnTo>
                    <a:pt x="18589" y="614948"/>
                  </a:lnTo>
                  <a:lnTo>
                    <a:pt x="38736" y="628533"/>
                  </a:lnTo>
                  <a:lnTo>
                    <a:pt x="63373" y="633514"/>
                  </a:lnTo>
                  <a:lnTo>
                    <a:pt x="1529842" y="633514"/>
                  </a:lnTo>
                  <a:lnTo>
                    <a:pt x="1554458" y="628533"/>
                  </a:lnTo>
                  <a:lnTo>
                    <a:pt x="1574561" y="614948"/>
                  </a:lnTo>
                  <a:lnTo>
                    <a:pt x="1588117" y="594793"/>
                  </a:lnTo>
                  <a:lnTo>
                    <a:pt x="1593088" y="570103"/>
                  </a:lnTo>
                  <a:lnTo>
                    <a:pt x="1593088" y="63373"/>
                  </a:lnTo>
                  <a:lnTo>
                    <a:pt x="1588117" y="38683"/>
                  </a:lnTo>
                  <a:lnTo>
                    <a:pt x="1574561" y="18542"/>
                  </a:lnTo>
                  <a:lnTo>
                    <a:pt x="1554458" y="4972"/>
                  </a:lnTo>
                  <a:lnTo>
                    <a:pt x="152984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7047" y="4989829"/>
              <a:ext cx="1593215" cy="633730"/>
            </a:xfrm>
            <a:custGeom>
              <a:avLst/>
              <a:gdLst/>
              <a:ahLst/>
              <a:cxnLst/>
              <a:rect l="l" t="t" r="r" b="b"/>
              <a:pathLst>
                <a:path w="1593214" h="633729">
                  <a:moveTo>
                    <a:pt x="0" y="63373"/>
                  </a:moveTo>
                  <a:lnTo>
                    <a:pt x="4990" y="38683"/>
                  </a:lnTo>
                  <a:lnTo>
                    <a:pt x="18589" y="18542"/>
                  </a:lnTo>
                  <a:lnTo>
                    <a:pt x="38736" y="4972"/>
                  </a:lnTo>
                  <a:lnTo>
                    <a:pt x="63373" y="0"/>
                  </a:lnTo>
                  <a:lnTo>
                    <a:pt x="1529842" y="0"/>
                  </a:lnTo>
                  <a:lnTo>
                    <a:pt x="1554458" y="4972"/>
                  </a:lnTo>
                  <a:lnTo>
                    <a:pt x="1574561" y="18542"/>
                  </a:lnTo>
                  <a:lnTo>
                    <a:pt x="1588117" y="38683"/>
                  </a:lnTo>
                  <a:lnTo>
                    <a:pt x="1593088" y="63373"/>
                  </a:lnTo>
                  <a:lnTo>
                    <a:pt x="1593088" y="570103"/>
                  </a:lnTo>
                  <a:lnTo>
                    <a:pt x="1588117" y="594793"/>
                  </a:lnTo>
                  <a:lnTo>
                    <a:pt x="1574561" y="614948"/>
                  </a:lnTo>
                  <a:lnTo>
                    <a:pt x="1554458" y="628533"/>
                  </a:lnTo>
                  <a:lnTo>
                    <a:pt x="1529842" y="633514"/>
                  </a:lnTo>
                  <a:lnTo>
                    <a:pt x="63373" y="633514"/>
                  </a:lnTo>
                  <a:lnTo>
                    <a:pt x="38736" y="628533"/>
                  </a:lnTo>
                  <a:lnTo>
                    <a:pt x="18589" y="614948"/>
                  </a:lnTo>
                  <a:lnTo>
                    <a:pt x="4990" y="594793"/>
                  </a:lnTo>
                  <a:lnTo>
                    <a:pt x="0" y="570103"/>
                  </a:lnTo>
                  <a:lnTo>
                    <a:pt x="0" y="6337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37051" y="5069205"/>
            <a:ext cx="101981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5745" marR="5080" indent="-233679">
              <a:lnSpc>
                <a:spcPts val="1540"/>
              </a:lnSpc>
              <a:spcBef>
                <a:spcPts val="270"/>
              </a:spcBef>
            </a:pP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лек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тр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ой  почтой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36364" y="3828415"/>
            <a:ext cx="1792605" cy="1478280"/>
          </a:xfrm>
          <a:custGeom>
            <a:avLst/>
            <a:gdLst/>
            <a:ahLst/>
            <a:cxnLst/>
            <a:rect l="l" t="t" r="r" b="b"/>
            <a:pathLst>
              <a:path w="1792604" h="1478279">
                <a:moveTo>
                  <a:pt x="0" y="147701"/>
                </a:moveTo>
                <a:lnTo>
                  <a:pt x="7534" y="101031"/>
                </a:lnTo>
                <a:lnTo>
                  <a:pt x="28517" y="60487"/>
                </a:lnTo>
                <a:lnTo>
                  <a:pt x="60514" y="28508"/>
                </a:lnTo>
                <a:lnTo>
                  <a:pt x="101096" y="7533"/>
                </a:lnTo>
                <a:lnTo>
                  <a:pt x="147827" y="0"/>
                </a:lnTo>
                <a:lnTo>
                  <a:pt x="1644396" y="0"/>
                </a:lnTo>
                <a:lnTo>
                  <a:pt x="1691127" y="7533"/>
                </a:lnTo>
                <a:lnTo>
                  <a:pt x="1731709" y="28508"/>
                </a:lnTo>
                <a:lnTo>
                  <a:pt x="1763706" y="60487"/>
                </a:lnTo>
                <a:lnTo>
                  <a:pt x="1784689" y="101031"/>
                </a:lnTo>
                <a:lnTo>
                  <a:pt x="1792224" y="147701"/>
                </a:lnTo>
                <a:lnTo>
                  <a:pt x="1792224" y="1330325"/>
                </a:lnTo>
                <a:lnTo>
                  <a:pt x="1784689" y="1377056"/>
                </a:lnTo>
                <a:lnTo>
                  <a:pt x="1763706" y="1417638"/>
                </a:lnTo>
                <a:lnTo>
                  <a:pt x="1731709" y="1449635"/>
                </a:lnTo>
                <a:lnTo>
                  <a:pt x="1691127" y="1470618"/>
                </a:lnTo>
                <a:lnTo>
                  <a:pt x="1644396" y="1478153"/>
                </a:lnTo>
                <a:lnTo>
                  <a:pt x="147827" y="1478153"/>
                </a:lnTo>
                <a:lnTo>
                  <a:pt x="101096" y="1470618"/>
                </a:lnTo>
                <a:lnTo>
                  <a:pt x="60514" y="1449635"/>
                </a:lnTo>
                <a:lnTo>
                  <a:pt x="28517" y="1417638"/>
                </a:lnTo>
                <a:lnTo>
                  <a:pt x="7534" y="1377056"/>
                </a:lnTo>
                <a:lnTo>
                  <a:pt x="0" y="1330325"/>
                </a:lnTo>
                <a:lnTo>
                  <a:pt x="0" y="14770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98212" y="4161232"/>
            <a:ext cx="1659255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2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100" dirty="0">
                <a:latin typeface="Calibri"/>
                <a:cs typeface="Calibri"/>
              </a:rPr>
              <a:t>Пров</a:t>
            </a:r>
            <a:r>
              <a:rPr sz="2100" spc="-30" dirty="0">
                <a:latin typeface="Calibri"/>
                <a:cs typeface="Calibri"/>
              </a:rPr>
              <a:t>е</a:t>
            </a:r>
            <a:r>
              <a:rPr sz="2100" spc="-25" dirty="0">
                <a:latin typeface="Calibri"/>
                <a:cs typeface="Calibri"/>
              </a:rPr>
              <a:t>д</a:t>
            </a:r>
            <a:r>
              <a:rPr sz="2100" dirty="0">
                <a:latin typeface="Calibri"/>
                <a:cs typeface="Calibri"/>
              </a:rPr>
              <a:t>ение</a:t>
            </a:r>
            <a:endParaRPr sz="2100">
              <a:latin typeface="Calibri"/>
              <a:cs typeface="Calibri"/>
            </a:endParaRPr>
          </a:p>
          <a:p>
            <a:pPr marL="241300">
              <a:lnSpc>
                <a:spcPts val="2420"/>
              </a:lnSpc>
            </a:pPr>
            <a:r>
              <a:rPr sz="2100" dirty="0">
                <a:latin typeface="Calibri"/>
                <a:cs typeface="Calibri"/>
              </a:rPr>
              <a:t>проверки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21934" y="2963309"/>
            <a:ext cx="2608580" cy="1195070"/>
            <a:chOff x="3797934" y="2963309"/>
            <a:chExt cx="2608580" cy="1195070"/>
          </a:xfrm>
        </p:grpSpPr>
        <p:sp>
          <p:nvSpPr>
            <p:cNvPr id="17" name="object 17"/>
            <p:cNvSpPr/>
            <p:nvPr/>
          </p:nvSpPr>
          <p:spPr>
            <a:xfrm>
              <a:off x="4584953" y="2963309"/>
              <a:ext cx="1821180" cy="566420"/>
            </a:xfrm>
            <a:custGeom>
              <a:avLst/>
              <a:gdLst/>
              <a:ahLst/>
              <a:cxnLst/>
              <a:rect l="l" t="t" r="r" b="b"/>
              <a:pathLst>
                <a:path w="1821179" h="566420">
                  <a:moveTo>
                    <a:pt x="906874" y="0"/>
                  </a:moveTo>
                  <a:lnTo>
                    <a:pt x="861533" y="1579"/>
                  </a:lnTo>
                  <a:lnTo>
                    <a:pt x="816382" y="5092"/>
                  </a:lnTo>
                  <a:lnTo>
                    <a:pt x="771485" y="10519"/>
                  </a:lnTo>
                  <a:lnTo>
                    <a:pt x="726906" y="17843"/>
                  </a:lnTo>
                  <a:lnTo>
                    <a:pt x="682707" y="27047"/>
                  </a:lnTo>
                  <a:lnTo>
                    <a:pt x="638952" y="38112"/>
                  </a:lnTo>
                  <a:lnTo>
                    <a:pt x="595706" y="51023"/>
                  </a:lnTo>
                  <a:lnTo>
                    <a:pt x="553032" y="65760"/>
                  </a:lnTo>
                  <a:lnTo>
                    <a:pt x="510994" y="82306"/>
                  </a:lnTo>
                  <a:lnTo>
                    <a:pt x="469655" y="100644"/>
                  </a:lnTo>
                  <a:lnTo>
                    <a:pt x="429079" y="120756"/>
                  </a:lnTo>
                  <a:lnTo>
                    <a:pt x="389330" y="142625"/>
                  </a:lnTo>
                  <a:lnTo>
                    <a:pt x="350471" y="166233"/>
                  </a:lnTo>
                  <a:lnTo>
                    <a:pt x="312566" y="191562"/>
                  </a:lnTo>
                  <a:lnTo>
                    <a:pt x="275679" y="218595"/>
                  </a:lnTo>
                  <a:lnTo>
                    <a:pt x="239873" y="247315"/>
                  </a:lnTo>
                  <a:lnTo>
                    <a:pt x="205212" y="277703"/>
                  </a:lnTo>
                  <a:lnTo>
                    <a:pt x="171761" y="309742"/>
                  </a:lnTo>
                  <a:lnTo>
                    <a:pt x="139581" y="343415"/>
                  </a:lnTo>
                  <a:lnTo>
                    <a:pt x="108738" y="378703"/>
                  </a:lnTo>
                  <a:lnTo>
                    <a:pt x="79294" y="415591"/>
                  </a:lnTo>
                  <a:lnTo>
                    <a:pt x="51314" y="454059"/>
                  </a:lnTo>
                  <a:lnTo>
                    <a:pt x="24861" y="494090"/>
                  </a:lnTo>
                  <a:lnTo>
                    <a:pt x="0" y="535667"/>
                  </a:lnTo>
                  <a:lnTo>
                    <a:pt x="53340" y="566020"/>
                  </a:lnTo>
                  <a:lnTo>
                    <a:pt x="78241" y="524510"/>
                  </a:lnTo>
                  <a:lnTo>
                    <a:pt x="105069" y="484350"/>
                  </a:lnTo>
                  <a:lnTo>
                    <a:pt x="133768" y="445600"/>
                  </a:lnTo>
                  <a:lnTo>
                    <a:pt x="164279" y="408321"/>
                  </a:lnTo>
                  <a:lnTo>
                    <a:pt x="196546" y="372573"/>
                  </a:lnTo>
                  <a:lnTo>
                    <a:pt x="230509" y="338417"/>
                  </a:lnTo>
                  <a:lnTo>
                    <a:pt x="266113" y="305913"/>
                  </a:lnTo>
                  <a:lnTo>
                    <a:pt x="303299" y="275123"/>
                  </a:lnTo>
                  <a:lnTo>
                    <a:pt x="342011" y="246107"/>
                  </a:lnTo>
                  <a:lnTo>
                    <a:pt x="382018" y="219044"/>
                  </a:lnTo>
                  <a:lnTo>
                    <a:pt x="422855" y="194170"/>
                  </a:lnTo>
                  <a:lnTo>
                    <a:pt x="464450" y="171472"/>
                  </a:lnTo>
                  <a:lnTo>
                    <a:pt x="506730" y="150937"/>
                  </a:lnTo>
                  <a:lnTo>
                    <a:pt x="549621" y="132553"/>
                  </a:lnTo>
                  <a:lnTo>
                    <a:pt x="593051" y="116309"/>
                  </a:lnTo>
                  <a:lnTo>
                    <a:pt x="636946" y="102191"/>
                  </a:lnTo>
                  <a:lnTo>
                    <a:pt x="681235" y="90188"/>
                  </a:lnTo>
                  <a:lnTo>
                    <a:pt x="725844" y="80287"/>
                  </a:lnTo>
                  <a:lnTo>
                    <a:pt x="770700" y="72476"/>
                  </a:lnTo>
                  <a:lnTo>
                    <a:pt x="815731" y="66743"/>
                  </a:lnTo>
                  <a:lnTo>
                    <a:pt x="860864" y="63075"/>
                  </a:lnTo>
                  <a:lnTo>
                    <a:pt x="906025" y="61461"/>
                  </a:lnTo>
                  <a:lnTo>
                    <a:pt x="951142" y="61888"/>
                  </a:lnTo>
                  <a:lnTo>
                    <a:pt x="996142" y="64343"/>
                  </a:lnTo>
                  <a:lnTo>
                    <a:pt x="1040953" y="68815"/>
                  </a:lnTo>
                  <a:lnTo>
                    <a:pt x="1085500" y="75292"/>
                  </a:lnTo>
                  <a:lnTo>
                    <a:pt x="1129712" y="83760"/>
                  </a:lnTo>
                  <a:lnTo>
                    <a:pt x="1173516" y="94208"/>
                  </a:lnTo>
                  <a:lnTo>
                    <a:pt x="1216839" y="106624"/>
                  </a:lnTo>
                  <a:lnTo>
                    <a:pt x="1259607" y="120994"/>
                  </a:lnTo>
                  <a:lnTo>
                    <a:pt x="1301749" y="137308"/>
                  </a:lnTo>
                  <a:lnTo>
                    <a:pt x="1343191" y="155553"/>
                  </a:lnTo>
                  <a:lnTo>
                    <a:pt x="1383860" y="175716"/>
                  </a:lnTo>
                  <a:lnTo>
                    <a:pt x="1423683" y="197785"/>
                  </a:lnTo>
                  <a:lnTo>
                    <a:pt x="1462589" y="221748"/>
                  </a:lnTo>
                  <a:lnTo>
                    <a:pt x="1500502" y="247593"/>
                  </a:lnTo>
                  <a:lnTo>
                    <a:pt x="1537352" y="275308"/>
                  </a:lnTo>
                  <a:lnTo>
                    <a:pt x="1573065" y="304880"/>
                  </a:lnTo>
                  <a:lnTo>
                    <a:pt x="1607568" y="336296"/>
                  </a:lnTo>
                  <a:lnTo>
                    <a:pt x="1640789" y="369546"/>
                  </a:lnTo>
                  <a:lnTo>
                    <a:pt x="1672654" y="404616"/>
                  </a:lnTo>
                  <a:lnTo>
                    <a:pt x="1703090" y="441494"/>
                  </a:lnTo>
                  <a:lnTo>
                    <a:pt x="1732026" y="480168"/>
                  </a:lnTo>
                  <a:lnTo>
                    <a:pt x="1696593" y="500234"/>
                  </a:lnTo>
                  <a:lnTo>
                    <a:pt x="1813433" y="550780"/>
                  </a:lnTo>
                  <a:lnTo>
                    <a:pt x="1821053" y="429622"/>
                  </a:lnTo>
                  <a:lnTo>
                    <a:pt x="1785620" y="449688"/>
                  </a:lnTo>
                  <a:lnTo>
                    <a:pt x="1754648" y="407864"/>
                  </a:lnTo>
                  <a:lnTo>
                    <a:pt x="1721725" y="367693"/>
                  </a:lnTo>
                  <a:lnTo>
                    <a:pt x="1686922" y="329240"/>
                  </a:lnTo>
                  <a:lnTo>
                    <a:pt x="1650309" y="292568"/>
                  </a:lnTo>
                  <a:lnTo>
                    <a:pt x="1611958" y="257741"/>
                  </a:lnTo>
                  <a:lnTo>
                    <a:pt x="1571940" y="224822"/>
                  </a:lnTo>
                  <a:lnTo>
                    <a:pt x="1530325" y="193876"/>
                  </a:lnTo>
                  <a:lnTo>
                    <a:pt x="1487186" y="164967"/>
                  </a:lnTo>
                  <a:lnTo>
                    <a:pt x="1442593" y="138157"/>
                  </a:lnTo>
                  <a:lnTo>
                    <a:pt x="1399940" y="115178"/>
                  </a:lnTo>
                  <a:lnTo>
                    <a:pt x="1356714" y="94343"/>
                  </a:lnTo>
                  <a:lnTo>
                    <a:pt x="1312977" y="75633"/>
                  </a:lnTo>
                  <a:lnTo>
                    <a:pt x="1268793" y="59032"/>
                  </a:lnTo>
                  <a:lnTo>
                    <a:pt x="1224225" y="44521"/>
                  </a:lnTo>
                  <a:lnTo>
                    <a:pt x="1179339" y="32082"/>
                  </a:lnTo>
                  <a:lnTo>
                    <a:pt x="1134196" y="21699"/>
                  </a:lnTo>
                  <a:lnTo>
                    <a:pt x="1088861" y="13354"/>
                  </a:lnTo>
                  <a:lnTo>
                    <a:pt x="1043398" y="7029"/>
                  </a:lnTo>
                  <a:lnTo>
                    <a:pt x="997870" y="2707"/>
                  </a:lnTo>
                  <a:lnTo>
                    <a:pt x="952340" y="369"/>
                  </a:lnTo>
                  <a:lnTo>
                    <a:pt x="906874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0634" y="3511550"/>
              <a:ext cx="1593215" cy="633730"/>
            </a:xfrm>
            <a:custGeom>
              <a:avLst/>
              <a:gdLst/>
              <a:ahLst/>
              <a:cxnLst/>
              <a:rect l="l" t="t" r="r" b="b"/>
              <a:pathLst>
                <a:path w="1593214" h="633729">
                  <a:moveTo>
                    <a:pt x="1529714" y="0"/>
                  </a:moveTo>
                  <a:lnTo>
                    <a:pt x="63373" y="0"/>
                  </a:lnTo>
                  <a:lnTo>
                    <a:pt x="38683" y="4990"/>
                  </a:lnTo>
                  <a:lnTo>
                    <a:pt x="18542" y="18589"/>
                  </a:lnTo>
                  <a:lnTo>
                    <a:pt x="4972" y="38736"/>
                  </a:lnTo>
                  <a:lnTo>
                    <a:pt x="0" y="63373"/>
                  </a:lnTo>
                  <a:lnTo>
                    <a:pt x="0" y="570230"/>
                  </a:lnTo>
                  <a:lnTo>
                    <a:pt x="4972" y="594866"/>
                  </a:lnTo>
                  <a:lnTo>
                    <a:pt x="18541" y="615013"/>
                  </a:lnTo>
                  <a:lnTo>
                    <a:pt x="38683" y="628612"/>
                  </a:lnTo>
                  <a:lnTo>
                    <a:pt x="63373" y="633602"/>
                  </a:lnTo>
                  <a:lnTo>
                    <a:pt x="1529714" y="633602"/>
                  </a:lnTo>
                  <a:lnTo>
                    <a:pt x="1554404" y="628612"/>
                  </a:lnTo>
                  <a:lnTo>
                    <a:pt x="1574545" y="615013"/>
                  </a:lnTo>
                  <a:lnTo>
                    <a:pt x="1588115" y="594866"/>
                  </a:lnTo>
                  <a:lnTo>
                    <a:pt x="1593088" y="570230"/>
                  </a:lnTo>
                  <a:lnTo>
                    <a:pt x="1593088" y="63373"/>
                  </a:lnTo>
                  <a:lnTo>
                    <a:pt x="1588115" y="38736"/>
                  </a:lnTo>
                  <a:lnTo>
                    <a:pt x="1574545" y="18589"/>
                  </a:lnTo>
                  <a:lnTo>
                    <a:pt x="1554404" y="4990"/>
                  </a:lnTo>
                  <a:lnTo>
                    <a:pt x="152971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10634" y="3511550"/>
              <a:ext cx="1593215" cy="633730"/>
            </a:xfrm>
            <a:custGeom>
              <a:avLst/>
              <a:gdLst/>
              <a:ahLst/>
              <a:cxnLst/>
              <a:rect l="l" t="t" r="r" b="b"/>
              <a:pathLst>
                <a:path w="1593214" h="633729">
                  <a:moveTo>
                    <a:pt x="0" y="63373"/>
                  </a:moveTo>
                  <a:lnTo>
                    <a:pt x="4972" y="38736"/>
                  </a:lnTo>
                  <a:lnTo>
                    <a:pt x="18542" y="18589"/>
                  </a:lnTo>
                  <a:lnTo>
                    <a:pt x="38683" y="4990"/>
                  </a:lnTo>
                  <a:lnTo>
                    <a:pt x="63373" y="0"/>
                  </a:lnTo>
                  <a:lnTo>
                    <a:pt x="1529714" y="0"/>
                  </a:lnTo>
                  <a:lnTo>
                    <a:pt x="1554404" y="4990"/>
                  </a:lnTo>
                  <a:lnTo>
                    <a:pt x="1574545" y="18589"/>
                  </a:lnTo>
                  <a:lnTo>
                    <a:pt x="1588115" y="38736"/>
                  </a:lnTo>
                  <a:lnTo>
                    <a:pt x="1593088" y="63373"/>
                  </a:lnTo>
                  <a:lnTo>
                    <a:pt x="1593088" y="570230"/>
                  </a:lnTo>
                  <a:lnTo>
                    <a:pt x="1588115" y="594866"/>
                  </a:lnTo>
                  <a:lnTo>
                    <a:pt x="1574545" y="615013"/>
                  </a:lnTo>
                  <a:lnTo>
                    <a:pt x="1554404" y="628612"/>
                  </a:lnTo>
                  <a:lnTo>
                    <a:pt x="1529714" y="633602"/>
                  </a:lnTo>
                  <a:lnTo>
                    <a:pt x="63373" y="633602"/>
                  </a:lnTo>
                  <a:lnTo>
                    <a:pt x="38683" y="628612"/>
                  </a:lnTo>
                  <a:lnTo>
                    <a:pt x="18541" y="615013"/>
                  </a:lnTo>
                  <a:lnTo>
                    <a:pt x="4972" y="594866"/>
                  </a:lnTo>
                  <a:lnTo>
                    <a:pt x="0" y="570230"/>
                  </a:lnTo>
                  <a:lnTo>
                    <a:pt x="0" y="6337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12104" y="3590672"/>
            <a:ext cx="144018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60375" marR="5080" indent="-448309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лицензирующем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органе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19951" y="3828415"/>
            <a:ext cx="1792605" cy="1478280"/>
          </a:xfrm>
          <a:custGeom>
            <a:avLst/>
            <a:gdLst/>
            <a:ahLst/>
            <a:cxnLst/>
            <a:rect l="l" t="t" r="r" b="b"/>
            <a:pathLst>
              <a:path w="1792604" h="1478279">
                <a:moveTo>
                  <a:pt x="0" y="147701"/>
                </a:moveTo>
                <a:lnTo>
                  <a:pt x="7533" y="101031"/>
                </a:lnTo>
                <a:lnTo>
                  <a:pt x="28508" y="60487"/>
                </a:lnTo>
                <a:lnTo>
                  <a:pt x="60487" y="28508"/>
                </a:lnTo>
                <a:lnTo>
                  <a:pt x="101031" y="7533"/>
                </a:lnTo>
                <a:lnTo>
                  <a:pt x="147700" y="0"/>
                </a:lnTo>
                <a:lnTo>
                  <a:pt x="1644396" y="0"/>
                </a:lnTo>
                <a:lnTo>
                  <a:pt x="1691127" y="7533"/>
                </a:lnTo>
                <a:lnTo>
                  <a:pt x="1731709" y="28508"/>
                </a:lnTo>
                <a:lnTo>
                  <a:pt x="1763706" y="60487"/>
                </a:lnTo>
                <a:lnTo>
                  <a:pt x="1784689" y="101031"/>
                </a:lnTo>
                <a:lnTo>
                  <a:pt x="1792224" y="147701"/>
                </a:lnTo>
                <a:lnTo>
                  <a:pt x="1792224" y="1330325"/>
                </a:lnTo>
                <a:lnTo>
                  <a:pt x="1784689" y="1377056"/>
                </a:lnTo>
                <a:lnTo>
                  <a:pt x="1763706" y="1417638"/>
                </a:lnTo>
                <a:lnTo>
                  <a:pt x="1731709" y="1449635"/>
                </a:lnTo>
                <a:lnTo>
                  <a:pt x="1691127" y="1470618"/>
                </a:lnTo>
                <a:lnTo>
                  <a:pt x="1644396" y="1478153"/>
                </a:lnTo>
                <a:lnTo>
                  <a:pt x="147700" y="1478153"/>
                </a:lnTo>
                <a:lnTo>
                  <a:pt x="101031" y="1470618"/>
                </a:lnTo>
                <a:lnTo>
                  <a:pt x="60487" y="1449635"/>
                </a:lnTo>
                <a:lnTo>
                  <a:pt x="28508" y="1417638"/>
                </a:lnTo>
                <a:lnTo>
                  <a:pt x="7533" y="1377056"/>
                </a:lnTo>
                <a:lnTo>
                  <a:pt x="0" y="1330325"/>
                </a:lnTo>
                <a:lnTo>
                  <a:pt x="0" y="14770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82054" y="3846322"/>
            <a:ext cx="129349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305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Акт</a:t>
            </a:r>
          </a:p>
          <a:p>
            <a:pPr marL="241300">
              <a:lnSpc>
                <a:spcPts val="2305"/>
              </a:lnSpc>
            </a:pPr>
            <a:r>
              <a:rPr sz="2000" dirty="0">
                <a:latin typeface="Calibri"/>
                <a:cs typeface="Calibri"/>
              </a:rPr>
              <a:t>проверки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7605522" y="4977129"/>
            <a:ext cx="1618615" cy="659130"/>
            <a:chOff x="6081521" y="4977129"/>
            <a:chExt cx="1618615" cy="659130"/>
          </a:xfrm>
        </p:grpSpPr>
        <p:sp>
          <p:nvSpPr>
            <p:cNvPr id="24" name="object 24"/>
            <p:cNvSpPr/>
            <p:nvPr/>
          </p:nvSpPr>
          <p:spPr>
            <a:xfrm>
              <a:off x="6094221" y="4989829"/>
              <a:ext cx="1593215" cy="633730"/>
            </a:xfrm>
            <a:custGeom>
              <a:avLst/>
              <a:gdLst/>
              <a:ahLst/>
              <a:cxnLst/>
              <a:rect l="l" t="t" r="r" b="b"/>
              <a:pathLst>
                <a:path w="1593215" h="633729">
                  <a:moveTo>
                    <a:pt x="1529714" y="0"/>
                  </a:moveTo>
                  <a:lnTo>
                    <a:pt x="63245" y="0"/>
                  </a:lnTo>
                  <a:lnTo>
                    <a:pt x="38629" y="4972"/>
                  </a:lnTo>
                  <a:lnTo>
                    <a:pt x="18526" y="18542"/>
                  </a:lnTo>
                  <a:lnTo>
                    <a:pt x="4970" y="38683"/>
                  </a:lnTo>
                  <a:lnTo>
                    <a:pt x="0" y="63373"/>
                  </a:lnTo>
                  <a:lnTo>
                    <a:pt x="0" y="570103"/>
                  </a:lnTo>
                  <a:lnTo>
                    <a:pt x="4970" y="594793"/>
                  </a:lnTo>
                  <a:lnTo>
                    <a:pt x="18526" y="614948"/>
                  </a:lnTo>
                  <a:lnTo>
                    <a:pt x="38629" y="628533"/>
                  </a:lnTo>
                  <a:lnTo>
                    <a:pt x="63245" y="633514"/>
                  </a:lnTo>
                  <a:lnTo>
                    <a:pt x="1529714" y="633514"/>
                  </a:lnTo>
                  <a:lnTo>
                    <a:pt x="1554351" y="628533"/>
                  </a:lnTo>
                  <a:lnTo>
                    <a:pt x="1574498" y="614948"/>
                  </a:lnTo>
                  <a:lnTo>
                    <a:pt x="1588097" y="594793"/>
                  </a:lnTo>
                  <a:lnTo>
                    <a:pt x="1593087" y="570103"/>
                  </a:lnTo>
                  <a:lnTo>
                    <a:pt x="1593087" y="63373"/>
                  </a:lnTo>
                  <a:lnTo>
                    <a:pt x="1588097" y="38683"/>
                  </a:lnTo>
                  <a:lnTo>
                    <a:pt x="1574498" y="18542"/>
                  </a:lnTo>
                  <a:lnTo>
                    <a:pt x="1554351" y="4972"/>
                  </a:lnTo>
                  <a:lnTo>
                    <a:pt x="152971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94221" y="4989829"/>
              <a:ext cx="1593215" cy="633730"/>
            </a:xfrm>
            <a:custGeom>
              <a:avLst/>
              <a:gdLst/>
              <a:ahLst/>
              <a:cxnLst/>
              <a:rect l="l" t="t" r="r" b="b"/>
              <a:pathLst>
                <a:path w="1593215" h="633729">
                  <a:moveTo>
                    <a:pt x="0" y="63373"/>
                  </a:moveTo>
                  <a:lnTo>
                    <a:pt x="4970" y="38683"/>
                  </a:lnTo>
                  <a:lnTo>
                    <a:pt x="18526" y="18542"/>
                  </a:lnTo>
                  <a:lnTo>
                    <a:pt x="38629" y="4972"/>
                  </a:lnTo>
                  <a:lnTo>
                    <a:pt x="63245" y="0"/>
                  </a:lnTo>
                  <a:lnTo>
                    <a:pt x="1529714" y="0"/>
                  </a:lnTo>
                  <a:lnTo>
                    <a:pt x="1554351" y="4972"/>
                  </a:lnTo>
                  <a:lnTo>
                    <a:pt x="1574498" y="18542"/>
                  </a:lnTo>
                  <a:lnTo>
                    <a:pt x="1588097" y="38683"/>
                  </a:lnTo>
                  <a:lnTo>
                    <a:pt x="1593087" y="63373"/>
                  </a:lnTo>
                  <a:lnTo>
                    <a:pt x="1593087" y="570103"/>
                  </a:lnTo>
                  <a:lnTo>
                    <a:pt x="1588097" y="594793"/>
                  </a:lnTo>
                  <a:lnTo>
                    <a:pt x="1574498" y="614948"/>
                  </a:lnTo>
                  <a:lnTo>
                    <a:pt x="1554351" y="628533"/>
                  </a:lnTo>
                  <a:lnTo>
                    <a:pt x="1529714" y="633514"/>
                  </a:lnTo>
                  <a:lnTo>
                    <a:pt x="63245" y="633514"/>
                  </a:lnTo>
                  <a:lnTo>
                    <a:pt x="38629" y="628533"/>
                  </a:lnTo>
                  <a:lnTo>
                    <a:pt x="18526" y="614948"/>
                  </a:lnTo>
                  <a:lnTo>
                    <a:pt x="4970" y="594793"/>
                  </a:lnTo>
                  <a:lnTo>
                    <a:pt x="0" y="570103"/>
                  </a:lnTo>
                  <a:lnTo>
                    <a:pt x="0" y="6337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878445" y="5085443"/>
            <a:ext cx="11341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400" spc="-5" dirty="0">
                <a:solidFill>
                  <a:srgbClr val="FFFFFF"/>
                </a:solidFill>
                <a:latin typeface="Calibri"/>
                <a:cs typeface="Calibri"/>
              </a:rPr>
              <a:t>Электронной почтой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84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666844" y="240416"/>
            <a:ext cx="9126583" cy="46647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rgbClr val="0070C0"/>
                </a:solidFill>
              </a:rPr>
              <a:t>Нормативные правовые акты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11913076"/>
              </p:ext>
            </p:extLst>
          </p:nvPr>
        </p:nvGraphicFramePr>
        <p:xfrm>
          <a:off x="1800979" y="922658"/>
          <a:ext cx="9364326" cy="558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72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271" y="1"/>
            <a:ext cx="9752601" cy="914400"/>
          </a:xfrm>
        </p:spPr>
        <p:txBody>
          <a:bodyPr>
            <a:normAutofit fontScale="90000"/>
          </a:bodyPr>
          <a:lstStyle/>
          <a:p>
            <a:pPr marL="12700" marR="5080" algn="l">
              <a:spcBef>
                <a:spcPts val="95"/>
              </a:spcBef>
            </a:pPr>
            <a:r>
              <a:rPr lang="ru-RU" sz="3200" b="1" spc="-5" dirty="0" smtClean="0">
                <a:latin typeface="Calibri" panose="020F0502020204030204" pitchFamily="34" charset="0"/>
                <a:cs typeface="Arial"/>
              </a:rPr>
              <a:t>Лицензионные </a:t>
            </a:r>
            <a:r>
              <a:rPr lang="ru-RU" sz="3200" b="1" dirty="0" smtClean="0">
                <a:latin typeface="Calibri" panose="020F0502020204030204" pitchFamily="34" charset="0"/>
                <a:cs typeface="Arial"/>
              </a:rPr>
              <a:t>требования</a:t>
            </a:r>
            <a:br>
              <a:rPr lang="ru-RU" sz="3200" b="1" dirty="0" smtClean="0">
                <a:latin typeface="Calibri" panose="020F0502020204030204" pitchFamily="34" charset="0"/>
                <a:cs typeface="Arial"/>
              </a:rPr>
            </a:br>
            <a:r>
              <a:rPr lang="ru-RU" sz="2200" b="1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№1</a:t>
            </a:r>
            <a:r>
              <a:rPr lang="ru-RU" sz="3600" b="1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866" y="2285515"/>
            <a:ext cx="10379185" cy="232498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ru-RU" spc="-5" dirty="0">
                <a:latin typeface="Calibri" panose="020F0502020204030204" pitchFamily="34" charset="0"/>
                <a:cs typeface="Arial"/>
              </a:rPr>
              <a:t>−Планирование</a:t>
            </a:r>
            <a:r>
              <a:rPr lang="ru-RU" dirty="0">
                <a:latin typeface="Calibri" panose="020F0502020204030204" pitchFamily="34" charset="0"/>
                <a:cs typeface="Arial"/>
              </a:rPr>
              <a:t> </a:t>
            </a:r>
            <a:r>
              <a:rPr lang="ru-RU" spc="-10" dirty="0">
                <a:latin typeface="Calibri" panose="020F0502020204030204" pitchFamily="34" charset="0"/>
                <a:cs typeface="Arial"/>
              </a:rPr>
              <a:t>проверок</a:t>
            </a:r>
            <a:endParaRPr lang="ru-RU" dirty="0">
              <a:latin typeface="Calibri" panose="020F0502020204030204" pitchFamily="34" charset="0"/>
              <a:cs typeface="Arial"/>
            </a:endParaRPr>
          </a:p>
          <a:p>
            <a:pPr marL="12065" marR="508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pc="-5" dirty="0">
                <a:latin typeface="Calibri" panose="020F0502020204030204" pitchFamily="34" charset="0"/>
                <a:cs typeface="Arial"/>
              </a:rPr>
              <a:t>−Основания </a:t>
            </a:r>
            <a:r>
              <a:rPr lang="ru-RU" dirty="0">
                <a:latin typeface="Calibri" panose="020F0502020204030204" pitchFamily="34" charset="0"/>
                <a:cs typeface="Arial"/>
              </a:rPr>
              <a:t>для </a:t>
            </a:r>
            <a:r>
              <a:rPr lang="ru-RU" spc="-5" dirty="0">
                <a:latin typeface="Calibri" panose="020F0502020204030204" pitchFamily="34" charset="0"/>
                <a:cs typeface="Arial"/>
              </a:rPr>
              <a:t>проведения внеплановых </a:t>
            </a:r>
            <a:r>
              <a:rPr lang="ru-RU" spc="-10" dirty="0">
                <a:latin typeface="Calibri" panose="020F0502020204030204" pitchFamily="34" charset="0"/>
                <a:cs typeface="Arial"/>
              </a:rPr>
              <a:t>проверок  </a:t>
            </a:r>
            <a:r>
              <a:rPr lang="ru-RU" spc="-5" dirty="0">
                <a:latin typeface="Calibri" panose="020F0502020204030204" pitchFamily="34" charset="0"/>
                <a:cs typeface="Arial"/>
              </a:rPr>
              <a:t>лицензиатов</a:t>
            </a:r>
            <a:endParaRPr lang="ru-RU" dirty="0">
              <a:latin typeface="Calibri" panose="020F0502020204030204" pitchFamily="34" charset="0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pc="-5" dirty="0">
                <a:latin typeface="Calibri" panose="020F0502020204030204" pitchFamily="34" charset="0"/>
                <a:cs typeface="Arial"/>
              </a:rPr>
              <a:t>−Проведение плановых </a:t>
            </a:r>
            <a:r>
              <a:rPr lang="ru-RU" dirty="0">
                <a:latin typeface="Calibri" panose="020F0502020204030204" pitchFamily="34" charset="0"/>
                <a:cs typeface="Arial"/>
              </a:rPr>
              <a:t>и </a:t>
            </a:r>
            <a:r>
              <a:rPr lang="ru-RU" spc="-5" dirty="0">
                <a:latin typeface="Calibri" panose="020F0502020204030204" pitchFamily="34" charset="0"/>
                <a:cs typeface="Arial"/>
              </a:rPr>
              <a:t>внеплановых</a:t>
            </a:r>
            <a:r>
              <a:rPr lang="ru-RU" spc="25" dirty="0">
                <a:latin typeface="Calibri" panose="020F0502020204030204" pitchFamily="34" charset="0"/>
                <a:cs typeface="Arial"/>
              </a:rPr>
              <a:t> </a:t>
            </a:r>
            <a:r>
              <a:rPr lang="ru-RU" spc="-10" dirty="0">
                <a:latin typeface="Calibri" panose="020F0502020204030204" pitchFamily="34" charset="0"/>
                <a:cs typeface="Arial"/>
              </a:rPr>
              <a:t>проверок</a:t>
            </a:r>
            <a:endParaRPr lang="ru-RU" dirty="0">
              <a:latin typeface="Calibri" panose="020F0502020204030204" pitchFamily="34" charset="0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pc="-5" dirty="0">
                <a:latin typeface="Calibri" panose="020F0502020204030204" pitchFamily="34" charset="0"/>
                <a:cs typeface="Arial"/>
              </a:rPr>
              <a:t>−Оформление результатов</a:t>
            </a:r>
            <a:r>
              <a:rPr lang="ru-RU" spc="-15" dirty="0">
                <a:latin typeface="Calibri" panose="020F0502020204030204" pitchFamily="34" charset="0"/>
                <a:cs typeface="Arial"/>
              </a:rPr>
              <a:t> </a:t>
            </a:r>
            <a:r>
              <a:rPr lang="ru-RU" spc="-5" dirty="0">
                <a:latin typeface="Calibri" panose="020F0502020204030204" pitchFamily="34" charset="0"/>
                <a:cs typeface="Arial"/>
              </a:rPr>
              <a:t>проверок</a:t>
            </a:r>
            <a:endParaRPr lang="ru-RU" dirty="0">
              <a:latin typeface="Calibri" panose="020F0502020204030204" pitchFamily="34" charset="0"/>
              <a:cs typeface="Arial"/>
            </a:endParaRPr>
          </a:p>
          <a:p>
            <a:pPr marL="12065" marR="804545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>
                <a:latin typeface="Calibri" panose="020F0502020204030204" pitchFamily="34" charset="0"/>
                <a:cs typeface="Arial"/>
              </a:rPr>
              <a:t>−Контроль за </a:t>
            </a:r>
            <a:r>
              <a:rPr lang="ru-RU" spc="-5" dirty="0">
                <a:latin typeface="Calibri" panose="020F0502020204030204" pitchFamily="34" charset="0"/>
                <a:cs typeface="Arial"/>
              </a:rPr>
              <a:t>устранением выявленных </a:t>
            </a:r>
            <a:r>
              <a:rPr lang="ru-RU" dirty="0">
                <a:latin typeface="Calibri" panose="020F0502020204030204" pitchFamily="34" charset="0"/>
                <a:cs typeface="Arial"/>
              </a:rPr>
              <a:t>в </a:t>
            </a:r>
            <a:r>
              <a:rPr lang="ru-RU" spc="-10" dirty="0">
                <a:latin typeface="Calibri" panose="020F0502020204030204" pitchFamily="34" charset="0"/>
                <a:cs typeface="Arial"/>
              </a:rPr>
              <a:t>ходе  </a:t>
            </a:r>
            <a:r>
              <a:rPr lang="ru-RU" spc="-5" dirty="0">
                <a:latin typeface="Calibri" panose="020F0502020204030204" pitchFamily="34" charset="0"/>
                <a:cs typeface="Arial"/>
              </a:rPr>
              <a:t>проверки</a:t>
            </a:r>
            <a:r>
              <a:rPr lang="ru-RU" spc="10" dirty="0">
                <a:latin typeface="Calibri" panose="020F0502020204030204" pitchFamily="34" charset="0"/>
                <a:cs typeface="Arial"/>
              </a:rPr>
              <a:t> </a:t>
            </a:r>
            <a:r>
              <a:rPr lang="ru-RU" spc="-10" dirty="0">
                <a:latin typeface="Calibri" panose="020F0502020204030204" pitchFamily="34" charset="0"/>
                <a:cs typeface="Arial"/>
              </a:rPr>
              <a:t>нарушений</a:t>
            </a:r>
            <a:endParaRPr lang="ru-RU" dirty="0">
              <a:latin typeface="Calibri" panose="020F0502020204030204" pitchFamily="34" charset="0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5"/>
              </a:spcBef>
              <a:buNone/>
            </a:pPr>
            <a:r>
              <a:rPr lang="ru-RU" spc="-5" dirty="0">
                <a:latin typeface="Calibri" panose="020F0502020204030204" pitchFamily="34" charset="0"/>
                <a:cs typeface="Arial"/>
              </a:rPr>
              <a:t>−Альтернативные способы</a:t>
            </a:r>
            <a:r>
              <a:rPr lang="ru-RU" spc="15" dirty="0">
                <a:latin typeface="Calibri" panose="020F0502020204030204" pitchFamily="34" charset="0"/>
                <a:cs typeface="Arial"/>
              </a:rPr>
              <a:t> </a:t>
            </a:r>
            <a:r>
              <a:rPr lang="ru-RU" spc="-5" dirty="0">
                <a:latin typeface="Calibri" panose="020F0502020204030204" pitchFamily="34" charset="0"/>
                <a:cs typeface="Arial"/>
              </a:rPr>
              <a:t>контроля</a:t>
            </a:r>
            <a:endParaRPr lang="ru-RU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1367" y="1876927"/>
            <a:ext cx="9701104" cy="4085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 algn="l">
              <a:spcBef>
                <a:spcPts val="95"/>
              </a:spcBef>
            </a:pPr>
            <a:r>
              <a:rPr lang="ru-RU" sz="2100" b="1" spc="-5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№2</a:t>
            </a:r>
            <a:endParaRPr lang="ru-RU" sz="2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05866" y="847697"/>
            <a:ext cx="10193848" cy="1029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4130" marR="5080" indent="0">
              <a:spcBef>
                <a:spcPts val="95"/>
              </a:spcBef>
              <a:buFont typeface="Arial"/>
              <a:buNone/>
            </a:pPr>
            <a:r>
              <a:rPr lang="ru-RU" spc="-5" dirty="0" smtClean="0">
                <a:latin typeface="Calibri" panose="020F0502020204030204" pitchFamily="34" charset="0"/>
                <a:cs typeface="Arial" panose="020B0604020202020204" pitchFamily="34" charset="0"/>
              </a:rPr>
              <a:t>−Требования, предъявляемые к </a:t>
            </a:r>
            <a:r>
              <a:rPr lang="ru-RU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лицензиату  </a:t>
            </a:r>
            <a:r>
              <a:rPr lang="ru-RU" spc="-5" dirty="0" smtClean="0">
                <a:latin typeface="Calibri" panose="020F0502020204030204" pitchFamily="34" charset="0"/>
                <a:cs typeface="Arial" panose="020B0604020202020204" pitchFamily="34" charset="0"/>
              </a:rPr>
              <a:t>после получения</a:t>
            </a:r>
            <a:r>
              <a:rPr lang="ru-RU" spc="15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лицензии</a:t>
            </a:r>
            <a:endParaRPr lang="ru-RU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4130" marR="631825" indent="0">
              <a:spcBef>
                <a:spcPts val="600"/>
              </a:spcBef>
              <a:buFont typeface="Arial"/>
              <a:buNone/>
            </a:pPr>
            <a:r>
              <a:rPr lang="ru-RU" spc="-5" dirty="0" smtClean="0">
                <a:latin typeface="Calibri" panose="020F0502020204030204" pitchFamily="34" charset="0"/>
                <a:cs typeface="Arial" panose="020B0604020202020204" pitchFamily="34" charset="0"/>
              </a:rPr>
              <a:t>−Некоторые особенности соблюдения  </a:t>
            </a:r>
            <a:r>
              <a:rPr lang="ru-RU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лицензионных </a:t>
            </a:r>
            <a:r>
              <a:rPr lang="ru-RU" spc="-5" dirty="0" smtClean="0">
                <a:latin typeface="Calibri" panose="020F0502020204030204" pitchFamily="34" charset="0"/>
                <a:cs typeface="Arial" panose="020B0604020202020204" pitchFamily="34" charset="0"/>
              </a:rPr>
              <a:t>требований отдельными  типами организаций</a:t>
            </a:r>
            <a:endParaRPr lang="ru-RU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05271" y="4526004"/>
            <a:ext cx="9572624" cy="493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 algn="l">
              <a:spcBef>
                <a:spcPts val="95"/>
              </a:spcBef>
            </a:pPr>
            <a:r>
              <a:rPr lang="ru-RU" sz="2000" b="1" spc="-5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№3</a:t>
            </a:r>
            <a:r>
              <a:rPr lang="ru-RU" sz="2000" spc="-5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ru-RU" sz="2000" spc="-5" dirty="0">
                <a:latin typeface="Calibri" panose="020F0502020204030204" pitchFamily="34" charset="0"/>
                <a:cs typeface="Arial"/>
              </a:rPr>
              <a:t>Юридическая ответственность  </a:t>
            </a:r>
            <a:r>
              <a:rPr lang="ru-RU" sz="2000" spc="-5" dirty="0" smtClean="0">
                <a:latin typeface="Calibri" panose="020F0502020204030204" pitchFamily="34" charset="0"/>
                <a:cs typeface="Arial"/>
              </a:rPr>
              <a:t>лицензиатов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82656" y="4934203"/>
            <a:ext cx="9770938" cy="1447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2065" marR="1188085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pc="-5" dirty="0" smtClean="0">
                <a:latin typeface="Arial"/>
                <a:cs typeface="Arial"/>
              </a:rPr>
              <a:t>−</a:t>
            </a:r>
            <a:r>
              <a:rPr lang="ru-RU" spc="-5" dirty="0">
                <a:latin typeface="Calibri" panose="020F0502020204030204" pitchFamily="34" charset="0"/>
                <a:cs typeface="Arial"/>
              </a:rPr>
              <a:t>Административная ответственность  </a:t>
            </a:r>
            <a:r>
              <a:rPr lang="ru-RU" spc="-10" dirty="0">
                <a:latin typeface="Calibri" panose="020F0502020204030204" pitchFamily="34" charset="0"/>
                <a:cs typeface="Arial"/>
              </a:rPr>
              <a:t>лицензиата</a:t>
            </a:r>
            <a:endParaRPr lang="ru-RU" dirty="0">
              <a:latin typeface="Calibri" panose="020F0502020204030204" pitchFamily="34" charset="0"/>
              <a:cs typeface="Arial"/>
            </a:endParaRPr>
          </a:p>
          <a:p>
            <a:pPr marL="12065" marR="534035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pc="-5" dirty="0">
                <a:latin typeface="Calibri" panose="020F0502020204030204" pitchFamily="34" charset="0"/>
                <a:cs typeface="Arial"/>
              </a:rPr>
              <a:t>−Процедуры приостановления и  аннулирования </a:t>
            </a:r>
            <a:r>
              <a:rPr lang="ru-RU" spc="-10" dirty="0">
                <a:latin typeface="Calibri" panose="020F0502020204030204" pitchFamily="34" charset="0"/>
                <a:cs typeface="Arial"/>
              </a:rPr>
              <a:t>лицензии </a:t>
            </a:r>
            <a:r>
              <a:rPr lang="ru-RU" spc="-5" dirty="0">
                <a:latin typeface="Calibri" panose="020F0502020204030204" pitchFamily="34" charset="0"/>
                <a:cs typeface="Arial"/>
              </a:rPr>
              <a:t>по инициативе  министерства</a:t>
            </a:r>
            <a:endParaRPr lang="ru-RU" dirty="0">
              <a:latin typeface="Calibri" panose="020F0502020204030204" pitchFamily="34" charset="0"/>
              <a:cs typeface="Arial"/>
            </a:endParaRPr>
          </a:p>
          <a:p>
            <a:pPr marL="12065" marR="5080" indent="0">
              <a:lnSpc>
                <a:spcPct val="100000"/>
              </a:lnSpc>
              <a:spcBef>
                <a:spcPts val="605"/>
              </a:spcBef>
              <a:buNone/>
            </a:pPr>
            <a:r>
              <a:rPr lang="ru-RU" spc="-5" dirty="0">
                <a:latin typeface="Calibri" panose="020F0502020204030204" pitchFamily="34" charset="0"/>
                <a:cs typeface="Arial"/>
              </a:rPr>
              <a:t>−Ограничения, налагаемые на лицензиатов,  </a:t>
            </a:r>
            <a:r>
              <a:rPr lang="ru-RU" spc="-10" dirty="0">
                <a:latin typeface="Calibri" panose="020F0502020204030204" pitchFamily="34" charset="0"/>
                <a:cs typeface="Arial"/>
              </a:rPr>
              <a:t>имеющих </a:t>
            </a:r>
            <a:r>
              <a:rPr lang="ru-RU" spc="-5" dirty="0">
                <a:latin typeface="Calibri" panose="020F0502020204030204" pitchFamily="34" charset="0"/>
                <a:cs typeface="Arial"/>
              </a:rPr>
              <a:t>неисполненные</a:t>
            </a:r>
            <a:r>
              <a:rPr lang="ru-RU" spc="25" dirty="0">
                <a:latin typeface="Calibri" panose="020F0502020204030204" pitchFamily="34" charset="0"/>
                <a:cs typeface="Arial"/>
              </a:rPr>
              <a:t> </a:t>
            </a:r>
            <a:r>
              <a:rPr lang="ru-RU" spc="-5" dirty="0">
                <a:latin typeface="Calibri" panose="020F0502020204030204" pitchFamily="34" charset="0"/>
                <a:cs typeface="Arial"/>
              </a:rPr>
              <a:t>предписания</a:t>
            </a:r>
            <a:endParaRPr lang="ru-RU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8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9131"/>
            <a:ext cx="10018713" cy="1922923"/>
          </a:xfrm>
        </p:spPr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b="1" dirty="0">
                <a:solidFill>
                  <a:srgbClr val="00B0F0"/>
                </a:solidFill>
              </a:rPr>
              <a:t>ТРЕБОВАНИЯ, </a:t>
            </a:r>
            <a:r>
              <a:rPr lang="ru-RU" sz="3600" b="1" spc="-5" dirty="0">
                <a:solidFill>
                  <a:srgbClr val="00B0F0"/>
                </a:solidFill>
              </a:rPr>
              <a:t>ПРЕДЪЯВЛЯЕМЫЕ </a:t>
            </a:r>
            <a:r>
              <a:rPr lang="ru-RU" sz="3600" b="1" dirty="0">
                <a:solidFill>
                  <a:srgbClr val="00B0F0"/>
                </a:solidFill>
              </a:rPr>
              <a:t>К</a:t>
            </a:r>
            <a:r>
              <a:rPr lang="ru-RU" sz="3600" b="1" spc="-55" dirty="0">
                <a:solidFill>
                  <a:srgbClr val="00B0F0"/>
                </a:solidFill>
              </a:rPr>
              <a:t> </a:t>
            </a:r>
            <a:r>
              <a:rPr lang="ru-RU" sz="3600" b="1" dirty="0">
                <a:solidFill>
                  <a:srgbClr val="00B0F0"/>
                </a:solidFill>
              </a:rPr>
              <a:t>ЛИЦЕНЗИАТУ</a:t>
            </a:r>
            <a:br>
              <a:rPr lang="ru-RU" sz="3600" b="1" dirty="0">
                <a:solidFill>
                  <a:srgbClr val="00B0F0"/>
                </a:solidFill>
              </a:rPr>
            </a:br>
            <a:r>
              <a:rPr lang="ru-RU" sz="3600" b="1" dirty="0">
                <a:solidFill>
                  <a:srgbClr val="00B0F0"/>
                </a:solidFill>
              </a:rPr>
              <a:t>ПОСЛЕ </a:t>
            </a:r>
            <a:r>
              <a:rPr lang="ru-RU" sz="3600" b="1" spc="-5" dirty="0">
                <a:solidFill>
                  <a:srgbClr val="00B0F0"/>
                </a:solidFill>
              </a:rPr>
              <a:t>ПОЛУЧЕНИЯ</a:t>
            </a:r>
            <a:r>
              <a:rPr lang="ru-RU" sz="3600" b="1" spc="-70" dirty="0">
                <a:solidFill>
                  <a:srgbClr val="00B0F0"/>
                </a:solidFill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</a:rPr>
              <a:t>ЛИЦЕНЗИИ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№ 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2408" y="1635370"/>
            <a:ext cx="9770938" cy="4818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lang="ru-RU" dirty="0">
              <a:latin typeface="Arial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458264"/>
              </p:ext>
            </p:extLst>
          </p:nvPr>
        </p:nvGraphicFramePr>
        <p:xfrm>
          <a:off x="2195876" y="1883960"/>
          <a:ext cx="9547470" cy="468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735">
                  <a:extLst>
                    <a:ext uri="{9D8B030D-6E8A-4147-A177-3AD203B41FA5}">
                      <a16:colId xmlns:a16="http://schemas.microsoft.com/office/drawing/2014/main" xmlns="" val="3388215996"/>
                    </a:ext>
                  </a:extLst>
                </a:gridCol>
                <a:gridCol w="4773735">
                  <a:extLst>
                    <a:ext uri="{9D8B030D-6E8A-4147-A177-3AD203B41FA5}">
                      <a16:colId xmlns:a16="http://schemas.microsoft.com/office/drawing/2014/main" xmlns="" val="417222780"/>
                    </a:ext>
                  </a:extLst>
                </a:gridCol>
              </a:tblGrid>
              <a:tr h="2841788">
                <a:tc>
                  <a:txBody>
                    <a:bodyPr/>
                    <a:lstStyle/>
                    <a:p>
                      <a:pPr marL="91440" marR="3041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праве </a:t>
                      </a: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собственности  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ином </a:t>
                      </a: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законном основании  зданий, строений, </a:t>
                      </a:r>
                      <a:r>
                        <a:rPr sz="2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сооружений,  </a:t>
                      </a: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помещений 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2000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территорий,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marR="149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необходимых 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осуществления  образовательной деятельности 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 </a:t>
                      </a: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заявленным 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лицензированию  образовательным</a:t>
                      </a:r>
                      <a:r>
                        <a:rPr sz="2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программам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Документы: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34975" marR="77089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Право,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это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 законом,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</a:t>
                      </a:r>
                      <a:r>
                        <a:rPr sz="16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быть</a:t>
                      </a: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зарегистрировано.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34975" marR="930275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случаях, если организацией  используется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имущество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34975" marR="1866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государственного или муниципального  учреждения, требуется</a:t>
                      </a:r>
                      <a:r>
                        <a:rPr sz="16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34975" marR="2933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учредителя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такого  имущества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установленном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порядке.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xmlns="" val="3214416843"/>
                  </a:ext>
                </a:extLst>
              </a:tr>
              <a:tr h="1845900">
                <a:tc gridSpan="2">
                  <a:txBody>
                    <a:bodyPr/>
                    <a:lstStyle/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Подпункт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«а»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пункта 6 Положения о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лицензировании образовательной  деятельности, 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утвержденного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постановлением</a:t>
                      </a:r>
                      <a:r>
                        <a:rPr sz="2400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Правительства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Федерации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28.10.2013 №</a:t>
                      </a:r>
                      <a:r>
                        <a:rPr sz="24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</a:t>
                      </a:r>
                    </a:p>
                  </a:txBody>
                  <a:tcPr marL="0" marR="0" marT="311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168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4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9132"/>
            <a:ext cx="10018713" cy="94077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№ 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2408" y="1635370"/>
            <a:ext cx="9770938" cy="4818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lang="ru-RU" dirty="0">
              <a:latin typeface="Arial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595685"/>
              </p:ext>
            </p:extLst>
          </p:nvPr>
        </p:nvGraphicFramePr>
        <p:xfrm>
          <a:off x="2031998" y="1019908"/>
          <a:ext cx="9547470" cy="5433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735">
                  <a:extLst>
                    <a:ext uri="{9D8B030D-6E8A-4147-A177-3AD203B41FA5}">
                      <a16:colId xmlns:a16="http://schemas.microsoft.com/office/drawing/2014/main" xmlns="" val="3388215996"/>
                    </a:ext>
                  </a:extLst>
                </a:gridCol>
                <a:gridCol w="4773735">
                  <a:extLst>
                    <a:ext uri="{9D8B030D-6E8A-4147-A177-3AD203B41FA5}">
                      <a16:colId xmlns:a16="http://schemas.microsoft.com/office/drawing/2014/main" xmlns="" val="417222780"/>
                    </a:ext>
                  </a:extLst>
                </a:gridCol>
              </a:tblGrid>
              <a:tr h="3294006">
                <a:tc>
                  <a:txBody>
                    <a:bodyPr/>
                    <a:lstStyle/>
                    <a:p>
                      <a:pPr marL="91440" marR="3848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Наличие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материально-технического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обеспечения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образовательной  деятельности,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оборудование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помещений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соответствии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государственными 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местными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 marR="154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нормами и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требованиями,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том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числе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соответствии с требованиями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ФГОС,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федеральными государственными  требованиями 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(или)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образовательными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стандартами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92075" marR="519430" indent="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  <a:tabLst>
                          <a:tab pos="434975" algn="l"/>
                          <a:tab pos="435609" algn="l"/>
                        </a:tabLst>
                      </a:pPr>
                      <a:r>
                        <a:rPr lang="ru-RU" sz="1800" spc="-5" dirty="0" smtClean="0">
                          <a:latin typeface="Calibri"/>
                          <a:cs typeface="Calibri"/>
                        </a:rPr>
                        <a:t>Документы:</a:t>
                      </a:r>
                    </a:p>
                    <a:p>
                      <a:pPr marL="434975" marR="519430" indent="-342900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программа реализуется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соответствии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ФГОС,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примерными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программами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 ФГТ,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то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предъявляются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их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требования.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marR="327660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Если реализуется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иная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программа, то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перечень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материально-технического  обеспечения образовательной  деятельности устанавливается  организацией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самостоятельно.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xmlns="" val="3214416843"/>
                  </a:ext>
                </a:extLst>
              </a:tr>
              <a:tr h="2139640">
                <a:tc gridSpan="2">
                  <a:txBody>
                    <a:bodyPr/>
                    <a:lstStyle/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Подпункт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пункта 6 Положения о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лицензировании образовательной  деятельности, 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утвержденного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постановлением</a:t>
                      </a:r>
                      <a:r>
                        <a:rPr sz="2400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Правительства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Федерации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28.10.2013 №</a:t>
                      </a:r>
                      <a:r>
                        <a:rPr sz="24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</a:t>
                      </a:r>
                    </a:p>
                  </a:txBody>
                  <a:tcPr marL="0" marR="0" marT="311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168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1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9132"/>
            <a:ext cx="10018713" cy="94077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№ 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2408" y="1635370"/>
            <a:ext cx="9770938" cy="4818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lang="ru-RU" dirty="0">
              <a:latin typeface="Arial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49596"/>
              </p:ext>
            </p:extLst>
          </p:nvPr>
        </p:nvGraphicFramePr>
        <p:xfrm>
          <a:off x="2031998" y="1019908"/>
          <a:ext cx="9547470" cy="546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735">
                  <a:extLst>
                    <a:ext uri="{9D8B030D-6E8A-4147-A177-3AD203B41FA5}">
                      <a16:colId xmlns:a16="http://schemas.microsoft.com/office/drawing/2014/main" xmlns="" val="3388215996"/>
                    </a:ext>
                  </a:extLst>
                </a:gridCol>
                <a:gridCol w="4773735">
                  <a:extLst>
                    <a:ext uri="{9D8B030D-6E8A-4147-A177-3AD203B41FA5}">
                      <a16:colId xmlns:a16="http://schemas.microsoft.com/office/drawing/2014/main" xmlns="" val="417222780"/>
                    </a:ext>
                  </a:extLst>
                </a:gridCol>
              </a:tblGrid>
              <a:tr h="32940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Наличие разработанных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</a:p>
                    <a:p>
                      <a:pPr marL="91440" marR="377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утвержденных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организацией,  осуществляющей  образовательную деятельность,  образовательных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программ в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соответствии со</a:t>
                      </a:r>
                      <a:r>
                        <a:rPr sz="2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статьей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91440" marR="66865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Федерального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закона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«Об  образовании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Российской  Федерации»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434975" marR="283210" indent="-342900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Программа должна быть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утверждена  индивидуально-распорядительным  актом организации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или, как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минимум</a:t>
                      </a:r>
                    </a:p>
                    <a:p>
                      <a:pPr marL="434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«на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уголке».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marR="92710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необходимости программа  согласовывается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органами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управления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организации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или, в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отдельных случаях,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уполномоченными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государственными  органами (ГИБДД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МВД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России,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Ростехнадзор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иные)</a:t>
                      </a: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xmlns="" val="3214416843"/>
                  </a:ext>
                </a:extLst>
              </a:tr>
              <a:tr h="2139640">
                <a:tc gridSpan="2">
                  <a:txBody>
                    <a:bodyPr/>
                    <a:lstStyle/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Подпункт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пункта 6 Положения о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лицензировании образовательной  деятельности, 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утвержденного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постановлением</a:t>
                      </a:r>
                      <a:r>
                        <a:rPr sz="2400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Правительства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Федерации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28.10.2013 №</a:t>
                      </a:r>
                      <a:r>
                        <a:rPr sz="24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</a:t>
                      </a:r>
                    </a:p>
                  </a:txBody>
                  <a:tcPr marL="0" marR="0" marT="311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168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3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9132"/>
            <a:ext cx="10018713" cy="67700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№ 4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2408" y="1635370"/>
            <a:ext cx="9770938" cy="4818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lang="ru-RU" dirty="0">
              <a:latin typeface="Arial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30797"/>
              </p:ext>
            </p:extLst>
          </p:nvPr>
        </p:nvGraphicFramePr>
        <p:xfrm>
          <a:off x="2031998" y="756139"/>
          <a:ext cx="9547470" cy="58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735">
                  <a:extLst>
                    <a:ext uri="{9D8B030D-6E8A-4147-A177-3AD203B41FA5}">
                      <a16:colId xmlns:a16="http://schemas.microsoft.com/office/drawing/2014/main" xmlns="" val="3388215996"/>
                    </a:ext>
                  </a:extLst>
                </a:gridCol>
                <a:gridCol w="4773735">
                  <a:extLst>
                    <a:ext uri="{9D8B030D-6E8A-4147-A177-3AD203B41FA5}">
                      <a16:colId xmlns:a16="http://schemas.microsoft.com/office/drawing/2014/main" xmlns="" val="417222780"/>
                    </a:ext>
                  </a:extLst>
                </a:gridCol>
              </a:tblGrid>
              <a:tr h="40568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Наличие в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штате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лицензиата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</a:t>
                      </a:r>
                    </a:p>
                    <a:p>
                      <a:pPr marL="91440" marR="508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привлечение им на ином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законном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основании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педагогических работников,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 marR="2171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имеющих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профессиональное образование,  обладающих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соответствующей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 marR="472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квалификацией,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имеющих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стаж работы,  необходимый для осуществления  образовательной деятельности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</a:t>
                      </a:r>
                    </a:p>
                    <a:p>
                      <a:pPr marL="91440" marR="10153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реализуемым образовательным  программам,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соответствующих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 marR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требованиям статьи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46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Федерального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закона "Об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образовании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Российской  Федерации",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также требованиям ФГОС,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ФГТ 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ОС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34975" marR="531495" indent="-342900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Общие требования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образованию  педагогического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работника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marR="400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установлены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ЕКС №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761н,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ЕКС № 1н,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соответствующими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профессиональными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стандартами.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marR="99695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Частные организации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вправе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применять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ЕКС, так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профессиональные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стандарты.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marR="441959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Государственные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муниципальные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организации обязаны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применять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профессиональные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стандарты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xmlns="" val="3214416843"/>
                  </a:ext>
                </a:extLst>
              </a:tr>
              <a:tr h="1799443">
                <a:tc gridSpan="2">
                  <a:txBody>
                    <a:bodyPr/>
                    <a:lstStyle/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Подпункт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пункта 6 Положения о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лицензировании образовательной  деятельности, 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утвержденного</a:t>
                      </a:r>
                      <a:r>
                        <a:rPr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постановлением</a:t>
                      </a:r>
                      <a:r>
                        <a:rPr sz="2400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Правительства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Федерации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28.10.2013 №</a:t>
                      </a:r>
                      <a:r>
                        <a:rPr sz="24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</a:t>
                      </a:r>
                    </a:p>
                  </a:txBody>
                  <a:tcPr marL="0" marR="0" marT="311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168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0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9132"/>
            <a:ext cx="10018713" cy="67700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№ 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72408" y="1635370"/>
            <a:ext cx="9770938" cy="4818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lang="ru-RU" dirty="0">
              <a:latin typeface="Arial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95323"/>
              </p:ext>
            </p:extLst>
          </p:nvPr>
        </p:nvGraphicFramePr>
        <p:xfrm>
          <a:off x="2031998" y="756139"/>
          <a:ext cx="9547470" cy="519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735">
                  <a:extLst>
                    <a:ext uri="{9D8B030D-6E8A-4147-A177-3AD203B41FA5}">
                      <a16:colId xmlns:a16="http://schemas.microsoft.com/office/drawing/2014/main" xmlns="" val="3388215996"/>
                    </a:ext>
                  </a:extLst>
                </a:gridCol>
                <a:gridCol w="4773735">
                  <a:extLst>
                    <a:ext uri="{9D8B030D-6E8A-4147-A177-3AD203B41FA5}">
                      <a16:colId xmlns:a16="http://schemas.microsoft.com/office/drawing/2014/main" xmlns="" val="417222780"/>
                    </a:ext>
                  </a:extLst>
                </a:gridCol>
              </a:tblGrid>
              <a:tr h="3393830">
                <a:tc>
                  <a:txBody>
                    <a:bodyPr/>
                    <a:lstStyle/>
                    <a:p>
                      <a:pPr marL="91440" marR="11048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Наличие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печатных и (или) электронных  образовательных и информационных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ресурсов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 реализуемым</a:t>
                      </a:r>
                      <a:r>
                        <a:rPr sz="2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 marR="75819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соответствии с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лицензией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образовательным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программам,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соответствующих требованиям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ФГОС,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ФГТ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образовательным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 marR="211454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стандартам, в соответствии со статьей  18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Федерального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закона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«Об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образовании в Российской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Федерации»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434975" marR="519430" indent="-342900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Если программа реализуется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соответствии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ФГОС,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примерными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программами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 ФГТ,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то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предъявляются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их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требования.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AutoNum type="arabicPeriod" startAt="2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Если реализуется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иная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программа,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то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34975" marR="1028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перечень печатных 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(или) электронных  образовательных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информационных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ресурсов устанавливается организацией  самостоятельно.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xmlns="" val="3214416843"/>
                  </a:ext>
                </a:extLst>
              </a:tr>
              <a:tr h="1799443">
                <a:tc gridSpan="2">
                  <a:txBody>
                    <a:bodyPr/>
                    <a:lstStyle/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Подпункт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пункта 6 Положения о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лицензировании образовательной  деятельности, 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утвержденного</a:t>
                      </a:r>
                      <a:r>
                        <a:rPr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постановлением</a:t>
                      </a:r>
                      <a:r>
                        <a:rPr sz="2400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Правительства</a:t>
                      </a:r>
                      <a:endParaRPr lang="ru-RU" sz="2400" spc="-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0" marR="1098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sz="24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Федерации </a:t>
                      </a:r>
                      <a:r>
                        <a:rPr sz="2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28.10.2013 №</a:t>
                      </a:r>
                      <a:r>
                        <a:rPr sz="24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</a:t>
                      </a:r>
                    </a:p>
                  </a:txBody>
                  <a:tcPr marL="0" marR="0" marT="311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168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7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289</TotalTime>
  <Words>2010</Words>
  <Application>Microsoft Office PowerPoint</Application>
  <PresentationFormat>Произвольный</PresentationFormat>
  <Paragraphs>293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Параллакс</vt:lpstr>
      <vt:lpstr>Презентация PowerPoint</vt:lpstr>
      <vt:lpstr>Презентация PowerPoint</vt:lpstr>
      <vt:lpstr>Презентация PowerPoint</vt:lpstr>
      <vt:lpstr>Лицензионные требования №1 </vt:lpstr>
      <vt:lpstr>ТРЕБОВАНИЯ, ПРЕДЪЯВЛЯЕМЫЕ К ЛИЦЕНЗИАТУ ПОСЛЕ ПОЛУЧЕНИЯ ЛИЦЕНЗИИ № 1</vt:lpstr>
      <vt:lpstr>№ 2</vt:lpstr>
      <vt:lpstr>№ 3</vt:lpstr>
      <vt:lpstr>№ 4</vt:lpstr>
      <vt:lpstr>№ 5</vt:lpstr>
      <vt:lpstr>№ 6</vt:lpstr>
      <vt:lpstr>№ 7</vt:lpstr>
      <vt:lpstr>Презентация PowerPoint</vt:lpstr>
      <vt:lpstr>Презентация PowerPoint</vt:lpstr>
      <vt:lpstr>Презентация PowerPoint</vt:lpstr>
      <vt:lpstr>ОСНОВАНИЯ ДЛЯ ВКЛЮЧЕНИЯ  В ПЛАН ПРОВЕРОК</vt:lpstr>
      <vt:lpstr>ИСКЛЮЧЕНИЯ ИЗ ПРАВИЛА</vt:lpstr>
      <vt:lpstr>Презентация PowerPoint</vt:lpstr>
      <vt:lpstr>ОСНОВАНИЯ ДЛЯ ВНЕПЛАНОВЫХ ПРОВЕРОК</vt:lpstr>
      <vt:lpstr>ОСНОВНЫЕ ЭТАПЫ ПРОВЕДЕНИЯ ПРОВЕРКИ</vt:lpstr>
      <vt:lpstr>Общая схема контроля за исполнением предписания в рамках лицензионного (государственного) контроля</vt:lpstr>
      <vt:lpstr>АЛЬТЕРНАТИВНЫЕ СПОСОБЫ  КОНТРОЛЯ</vt:lpstr>
      <vt:lpstr>Презентация PowerPoint</vt:lpstr>
      <vt:lpstr>ПРОЦЕДУРЫ ПО ПРИОСТАНОВЛЕНИЮ ИЛИ  АННУЛИРОВАНИЮ ДЕЙСТВИЯ ЛИЦЕНЗИИ</vt:lpstr>
      <vt:lpstr>НА ПЕРИОД ДЕЙСТВИЯ ПРЕДПИСАНИЯ</vt:lpstr>
      <vt:lpstr>Изменение наименования юридического лица</vt:lpstr>
      <vt:lpstr>Изменение адресов мест осуществления  юридическим лицом образовательной  деятельности</vt:lpstr>
      <vt:lpstr>Постановление Правительства РФ от 03.04.2020 № 440 «О продлении действия разрешений и иных</vt:lpstr>
      <vt:lpstr> Видеоматериалы для проверки - аутентичность (подлинность) и целостность информации,  содержащейся в видеозаписи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ЛИЦЕНЗИОННЫЕ ТРЕБОВАНИЯ,  ПРЕДЪЯВЛЯЕМЫЕ К ЛИЦЕНЗИАТУ. ЛИЦЕНЗИОННЫЙ КОНТРОЛЬ</dc:title>
  <dc:creator>Пользователь</dc:creator>
  <cp:lastModifiedBy>user</cp:lastModifiedBy>
  <cp:revision>29</cp:revision>
  <cp:lastPrinted>2020-06-25T05:16:10Z</cp:lastPrinted>
  <dcterms:created xsi:type="dcterms:W3CDTF">2020-06-23T10:33:05Z</dcterms:created>
  <dcterms:modified xsi:type="dcterms:W3CDTF">2020-06-26T03:30:34Z</dcterms:modified>
</cp:coreProperties>
</file>