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3" r:id="rId2"/>
  </p:sldMasterIdLst>
  <p:notesMasterIdLst>
    <p:notesMasterId r:id="rId22"/>
  </p:notesMasterIdLst>
  <p:handoutMasterIdLst>
    <p:handoutMasterId r:id="rId23"/>
  </p:handoutMasterIdLst>
  <p:sldIdLst>
    <p:sldId id="434" r:id="rId3"/>
    <p:sldId id="443" r:id="rId4"/>
    <p:sldId id="439" r:id="rId5"/>
    <p:sldId id="430" r:id="rId6"/>
    <p:sldId id="444" r:id="rId7"/>
    <p:sldId id="445" r:id="rId8"/>
    <p:sldId id="446" r:id="rId9"/>
    <p:sldId id="447" r:id="rId10"/>
    <p:sldId id="440" r:id="rId11"/>
    <p:sldId id="438" r:id="rId12"/>
    <p:sldId id="436" r:id="rId13"/>
    <p:sldId id="437" r:id="rId14"/>
    <p:sldId id="431" r:id="rId15"/>
    <p:sldId id="432" r:id="rId16"/>
    <p:sldId id="441" r:id="rId17"/>
    <p:sldId id="442" r:id="rId18"/>
    <p:sldId id="433" r:id="rId19"/>
    <p:sldId id="296" r:id="rId20"/>
    <p:sldId id="338" r:id="rId21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E5CA99CA-713A-4611-9A19-25304D4997EB}">
  <a:tblStyle styleId="{E5CA99CA-713A-4611-9A19-25304D4997E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13" autoAdjust="0"/>
  </p:normalViewPr>
  <p:slideViewPr>
    <p:cSldViewPr>
      <p:cViewPr>
        <p:scale>
          <a:sx n="100" d="100"/>
          <a:sy n="100" d="100"/>
        </p:scale>
        <p:origin x="-72" y="-4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20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01CA3-CDB9-4325-8D8B-BB7EF9ECFF72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C8BA8-D926-42E8-8090-5D14AD7545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785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88900" y="742950"/>
            <a:ext cx="6619875" cy="37242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450" y="4714355"/>
            <a:ext cx="5438700" cy="4466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71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49687" y="942871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131487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8374" indent="-287836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51344" indent="-230269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11881" indent="-230269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72419" indent="-230269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32957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93494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54032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914569" indent="-230269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088DCC-AA84-4608-BC8C-DC8BD54A31BA}" type="slidenum">
              <a:rPr lang="ru-RU" alt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med" len="med"/>
            <a:tailEnd type="none" w="med" len="med"/>
          </a:ln>
        </p:spPr>
      </p:sp>
      <p:sp>
        <p:nvSpPr>
          <p:cNvPr id="655" name="Shape 655"/>
          <p:cNvSpPr txBox="1">
            <a:spLocks noGrp="1"/>
          </p:cNvSpPr>
          <p:nvPr>
            <p:ph type="body" idx="1"/>
          </p:nvPr>
        </p:nvSpPr>
        <p:spPr>
          <a:xfrm>
            <a:off x="92075" y="4714355"/>
            <a:ext cx="6613500" cy="446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Shape 656"/>
          <p:cNvSpPr txBox="1"/>
          <p:nvPr/>
        </p:nvSpPr>
        <p:spPr>
          <a:xfrm>
            <a:off x="3849687" y="9428710"/>
            <a:ext cx="2946300" cy="49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ru-RU"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t>18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6700" cy="3722688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9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099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339600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694675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252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295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293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779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323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6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 rot="5400000">
            <a:off x="2874900" y="-1217550"/>
            <a:ext cx="33942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1792288" y="3600451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Shape 12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1792288" y="4025526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18" y="204787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3575050" y="20480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body" idx="2"/>
          </p:nvPr>
        </p:nvSpPr>
        <p:spPr>
          <a:xfrm>
            <a:off x="457218" y="1076328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body" idx="3"/>
          </p:nvPr>
        </p:nvSpPr>
        <p:spPr>
          <a:xfrm>
            <a:off x="4645052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4"/>
          </p:nvPr>
        </p:nvSpPr>
        <p:spPr>
          <a:xfrm>
            <a:off x="4645052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457200" y="900115"/>
            <a:ext cx="4038600" cy="25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2"/>
          </p:nvPr>
        </p:nvSpPr>
        <p:spPr>
          <a:xfrm>
            <a:off x="4648200" y="900115"/>
            <a:ext cx="4038600" cy="25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8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ru-RU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010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AC19C97595B6C58A06892DC5E3FA49942F85E4D4F9C853D97049F4385AE0F57792BCF299326CA68820D4E888A0047D0A70F9289FE39A460Cd3C8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kuzbassobrnadzor.ru/attaches/news_831/165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E2EC276262F3B91FAA96C0E0F65FEBC7D46DC18FD356268671EEDE87F0358612ADDFA45626DB1A98350872BB80C21A2BFA091AC3C63Y8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hyperlink" Target="consultantplus://offline/ref=6E2EC276262F3B91FAA96C0E0F65FEBC7D46DC18FD356268671EEDE87F0358612ADDFA45626CB1A98350872BB80C21A2BFA091AC3C63Y8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9884DF7B3B3FC5A0E51B629FD26DF70A5D9A61788479D37FFACE1F1CAE683A790D1F05CA625EDFAFDD6B8576783E390A2FDFA4365943F52g8R4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4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26/59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kuzbassobrnadzor.ru/attaches/news_826/60-240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23/493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C36F13C997D8B1A7ADBFB397DC331289F26C7C879D3A87665D7EEC921C31E2153CCEFC9825704DF2EE4384DE4712F62FCACC41A9C2E89F7F7DB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kuzbassobrnadzor.ru/attaches/news_831/165.pdf" TargetMode="External"/><Relationship Id="rId4" Type="http://schemas.openxmlformats.org/officeDocument/2006/relationships/hyperlink" Target="consultantplus://offline/ref=DC36F13C997D8B1A7ADBFB397DC331289F26C7C879D3A87665D7EEC921C31E2153CCEFCB8A5C56896ABA611EA53A2266E7B0C41EF8D2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C36F13C997D8B1A7ADBFB397DC331289F26C7C879D3A87665D7EEC921C31E2153CCEFCB8A5C56896ABA611EA53A2266E7B0C41EF8D2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kuzbassobrnadzor.ru/attaches/news_831/165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253D0305422F973E74ACC3FA2CFB3DF2E07871769FF9E797E5075D65FF8DA41B7D037115CA7EF04DA9D69A0A4A5412937F8A18E6FEFFB1Cd8wC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kuzbassobrnadzor.ru/attaches/news_831/165.pdf" TargetMode="External"/><Relationship Id="rId4" Type="http://schemas.openxmlformats.org/officeDocument/2006/relationships/hyperlink" Target="consultantplus://offline/ref=DC36F13C997D8B1A7ADBFB397DC331289F26C7C879D3A87665D7EEC921C31E2153CCEFCB8A5C56896ABA611EA53A2266E7B0C41EF8D2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zbassobrnadzor.ru/attaches/news_831/165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Documents and Settings\KhovalygEKh\Рабочий стол\Без имени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64"/>
          <a:stretch>
            <a:fillRect/>
          </a:stretch>
        </p:blipFill>
        <p:spPr bwMode="auto">
          <a:xfrm>
            <a:off x="0" y="0"/>
            <a:ext cx="91440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Прямоугольник 7"/>
          <p:cNvSpPr>
            <a:spLocks noChangeArrowheads="1"/>
          </p:cNvSpPr>
          <p:nvPr/>
        </p:nvSpPr>
        <p:spPr bwMode="auto">
          <a:xfrm>
            <a:off x="1618060" y="385763"/>
            <a:ext cx="5907881" cy="35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/>
            <a:r>
              <a:rPr lang="ru-RU" altLang="ru-RU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контроля и надзора в сфере образования</a:t>
            </a:r>
          </a:p>
        </p:txBody>
      </p:sp>
      <p:sp>
        <p:nvSpPr>
          <p:cNvPr id="5124" name="Прямоугольник 8"/>
          <p:cNvSpPr>
            <a:spLocks noChangeArrowheads="1"/>
          </p:cNvSpPr>
          <p:nvPr/>
        </p:nvSpPr>
        <p:spPr bwMode="auto">
          <a:xfrm>
            <a:off x="1618060" y="58341"/>
            <a:ext cx="5907881" cy="35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/>
            <a:r>
              <a:rPr lang="ru-RU" altLang="ru-RU"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</a:t>
            </a:r>
          </a:p>
        </p:txBody>
      </p:sp>
      <p:sp>
        <p:nvSpPr>
          <p:cNvPr id="8" name="Заголовок 10"/>
          <p:cNvSpPr>
            <a:spLocks noGrp="1"/>
          </p:cNvSpPr>
          <p:nvPr>
            <p:ph type="ctrTitle"/>
          </p:nvPr>
        </p:nvSpPr>
        <p:spPr>
          <a:xfrm>
            <a:off x="899592" y="1563638"/>
            <a:ext cx="7772400" cy="11025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Российской Федерации 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 сфере образования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3939902"/>
            <a:ext cx="29308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</a:t>
            </a:r>
            <a:r>
              <a:rPr lang="ru-RU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контроля и </a:t>
            </a:r>
            <a:r>
              <a:rPr lang="ru-RU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надзора </a:t>
            </a:r>
            <a:r>
              <a:rPr lang="ru-RU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образования  - </a:t>
            </a:r>
            <a:endParaRPr lang="ru-RU" spc="-5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А.Э. </a:t>
            </a:r>
            <a:r>
              <a:rPr lang="ru-RU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Сарыг-Донгак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923928" y="4627634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Кызыл - 2020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/>
          <p:nvPr/>
        </p:nvPicPr>
        <p:blipFill rotWithShape="1">
          <a:blip r:embed="rId4"/>
          <a:srcRect l="2565" t="12224" r="87335" b="76554"/>
          <a:stretch/>
        </p:blipFill>
        <p:spPr bwMode="auto">
          <a:xfrm>
            <a:off x="8172400" y="0"/>
            <a:ext cx="901542" cy="735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7119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491630"/>
            <a:ext cx="7643551" cy="347933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46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Право на занятие педагогической деятельностью</a:t>
            </a:r>
          </a:p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Часть 1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700" dirty="0">
                <a:solidFill>
                  <a:schemeClr val="bg2">
                    <a:lumMod val="90000"/>
                  </a:schemeClr>
                </a:solidFill>
              </a:rPr>
              <a:t>Право на занятие педагогической деятельностью имеют лица, имеющие среднее профессиональное или высшее образование и отвечающие квалификационным требованиям, указанным в квалификационных справочниках, и (или) профессиональным </a:t>
            </a:r>
            <a:r>
              <a:rPr lang="ru-RU" sz="1700" dirty="0" smtClean="0">
                <a:solidFill>
                  <a:schemeClr val="bg2">
                    <a:lumMod val="90000"/>
                  </a:schemeClr>
                </a:solidFill>
              </a:rPr>
              <a:t>стандартам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</a:rPr>
              <a:t>если иное не установлено настоящим федеральным законом.</a:t>
            </a:r>
            <a:endParaRPr lang="ru-RU" sz="1800" dirty="0">
              <a:solidFill>
                <a:schemeClr val="accent5">
                  <a:lumMod val="75000"/>
                </a:schemeClr>
              </a:solidFill>
              <a:hlinkClick r:id="rId3"/>
            </a:endParaRPr>
          </a:p>
          <a:p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>Ч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асть 3. </a:t>
            </a:r>
            <a:r>
              <a:rPr lang="ru-RU" sz="1800" dirty="0"/>
              <a:t>Лица, обучающиеся по образовательным программам высшего образования по специальностям и направлениям подготовки "Образование и педагогические науки" и успешно прошедшие промежуточную аттестацию </a:t>
            </a:r>
            <a:r>
              <a:rPr lang="ru-RU" sz="1800" dirty="0">
                <a:solidFill>
                  <a:srgbClr val="C00000"/>
                </a:solidFill>
              </a:rPr>
              <a:t>не менее чем за три года обучения</a:t>
            </a:r>
            <a:r>
              <a:rPr lang="ru-RU" sz="1800" dirty="0"/>
              <a:t>, допускаются к занятию педагогической деятельностью по основным общеобразовательным программам.</a:t>
            </a:r>
            <a:endParaRPr lang="ru-RU" sz="1800" dirty="0" smtClean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4"/>
              </a:rPr>
              <a:t>Федеральным законом от 08.06.2020 № 165-ФЗ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46 и 108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5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70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4"/>
            <a:ext cx="7643552" cy="6602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11783" y="1000546"/>
            <a:ext cx="7643551" cy="394746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Ч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асть 4. </a:t>
            </a:r>
            <a:r>
              <a:rPr lang="ru-RU" sz="1800" dirty="0"/>
              <a:t>К занятию педагогической деятельностью по дополнительным общеобразовательным программам допускаются лица, обучающиеся по образовательным программам высшего образования по специальностям и направлениям подготовки, соответствующим направленности дополнительных общеобразовательных программ, и успешно прошедшие промежуточную аттестацию не менее чем за два года обучения. Соответствие образовательной программы высшего образования направленности дополнительной общеобразовательной программы определяется </a:t>
            </a:r>
            <a:r>
              <a:rPr lang="ru-RU" sz="1800" dirty="0" smtClean="0"/>
              <a:t>работодателем.</a:t>
            </a:r>
          </a:p>
          <a:p>
            <a:endParaRPr lang="ru-RU" sz="1600" dirty="0" smtClean="0"/>
          </a:p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Часть 5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800" dirty="0"/>
              <a:t>Порядок допуска лиц, указанных в </a:t>
            </a:r>
            <a:r>
              <a:rPr lang="ru-RU" sz="1800" dirty="0">
                <a:hlinkClick r:id="rId3"/>
              </a:rPr>
              <a:t>частях 3 и </a:t>
            </a:r>
            <a:r>
              <a:rPr lang="ru-RU" sz="1800" dirty="0">
                <a:hlinkClick r:id="rId4"/>
              </a:rPr>
              <a:t>4 настоящей статьи, к занятию педагогической деятельностью устанавливается федеральным органом исполнительной </a:t>
            </a:r>
            <a:r>
              <a:rPr lang="ru-RU" sz="1800" dirty="0" smtClean="0">
                <a:hlinkClick r:id="rId4"/>
              </a:rPr>
              <a:t>власти…..</a:t>
            </a:r>
            <a:endParaRPr lang="ru-RU" sz="1800" dirty="0">
              <a:hlinkClick r:id="rId4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5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62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5618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964145" y="1203598"/>
            <a:ext cx="7854514" cy="245033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Статья 108: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Часть 18. </a:t>
            </a:r>
            <a:r>
              <a:rPr lang="ru-RU" sz="1800" dirty="0" smtClean="0"/>
              <a:t>На </a:t>
            </a:r>
            <a:r>
              <a:rPr lang="ru-RU" sz="1800" dirty="0"/>
              <a:t>педагогических работников, принятых на работу до дня вступления в силу настоящего Федерального закона, подлежащих аттестации и признанных аттестационной комиссией соответствующими занимаемой должности, не распространяется требование </a:t>
            </a:r>
            <a:r>
              <a:rPr lang="ru-RU" sz="1800" dirty="0">
                <a:hlinkClick r:id="rId3"/>
              </a:rPr>
              <a:t>части 1 статьи 46 настоящего Федерального закона о наличии среднего профессионального образования или высшего образования.</a:t>
            </a:r>
          </a:p>
          <a:p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5.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392504" cy="1144408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94643" y="4034966"/>
            <a:ext cx="7572981" cy="480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Начало действия документа –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19.06.2020 </a:t>
            </a:r>
            <a:endParaRPr lang="ru-RU" sz="2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642212" y="3435846"/>
            <a:ext cx="395270" cy="813601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2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5618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34716" y="1491630"/>
            <a:ext cx="7854514" cy="3600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Статья 108 </a:t>
            </a:r>
          </a:p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Часть 17  </a:t>
            </a:r>
            <a:r>
              <a:rPr lang="ru-RU" b="1" dirty="0" smtClean="0"/>
              <a:t>При </a:t>
            </a:r>
            <a:r>
              <a:rPr lang="ru-RU" b="1" dirty="0"/>
              <a:t>угрозе возникновения и (или) возникновении отдельных ЧС, введении режима повышенной готовности или ЧС на всей территории Российской Федерации</a:t>
            </a:r>
            <a:r>
              <a:rPr lang="ru-RU" dirty="0"/>
              <a:t> либо на ее части:</a:t>
            </a:r>
          </a:p>
          <a:p>
            <a:r>
              <a:rPr lang="ru-RU" dirty="0" smtClean="0"/>
              <a:t>1) </a:t>
            </a:r>
            <a:r>
              <a:rPr lang="ru-RU" b="1" dirty="0" smtClean="0"/>
              <a:t>реализация </a:t>
            </a:r>
            <a:r>
              <a:rPr lang="ru-RU" b="1" dirty="0"/>
              <a:t>образовательных программ</a:t>
            </a:r>
            <a:r>
              <a:rPr lang="ru-RU" dirty="0"/>
              <a:t>, а также проведение государственной итоговой аттестации, завершающей освоение основных профессиональных образовательных программ, </a:t>
            </a:r>
            <a:r>
              <a:rPr lang="ru-RU" b="1" dirty="0"/>
              <a:t>осуществляется с применением электронного обучения, дистанционных образовательных технологий </a:t>
            </a:r>
            <a:r>
              <a:rPr lang="ru-RU" dirty="0"/>
              <a:t>вне зависимости от ограничений, предусмотренных в федеральных государственных образовательных стандартах или в перечне профессий, направлений подготовки, специальностей, реализация образовательных программ по которым не допускается с применением исключительно дистанционных образовательных технологий, если реализация указанных образовательных программ и проведение государственной итоговой аттестации без применения указанных технологий и перенос сроков обучения невозможны;</a:t>
            </a:r>
          </a:p>
          <a:p>
            <a:r>
              <a:rPr lang="ru-RU" dirty="0" smtClean="0"/>
              <a:t>2) </a:t>
            </a:r>
            <a:r>
              <a:rPr lang="ru-RU" b="1" dirty="0" smtClean="0"/>
              <a:t>копии </a:t>
            </a:r>
            <a:r>
              <a:rPr lang="ru-RU" b="1" dirty="0"/>
              <a:t>документов об образовании и о квалификации, документов об обучении, выданные в электронной форме</a:t>
            </a:r>
            <a:r>
              <a:rPr lang="ru-RU" dirty="0"/>
              <a:t>, предоставляют доступ к образованию и профессиональной деятельности наряду с документами об образовании и о квалификации, документами об обучении, выданными на бумажном носителе.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75482" y="819601"/>
            <a:ext cx="7572981" cy="5693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hlinkClick r:id="rId3"/>
              </a:rPr>
              <a:t>Федеральным законом от 08.06.2020 № 164-ФЗ</a:t>
            </a:r>
            <a:r>
              <a:rPr lang="ru-RU" sz="1600" dirty="0"/>
              <a:t> 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71.1 и 108 Федерального закона «Об образовании в Российской Федерации»</a:t>
            </a:r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6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392504" cy="1144408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18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4"/>
            <a:ext cx="7643552" cy="6602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5108" y="1059582"/>
            <a:ext cx="7643551" cy="29523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Статья 71.1</a:t>
            </a:r>
          </a:p>
          <a:p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Часть 7. </a:t>
            </a:r>
            <a:r>
              <a:rPr lang="ru-RU" sz="1600" dirty="0" smtClean="0"/>
              <a:t>В </a:t>
            </a:r>
            <a:r>
              <a:rPr lang="ru-RU" sz="1600" dirty="0"/>
              <a:t>случае если заказчиком целевого обучения является организация, осуществляющая образовательную деятельность, в которой обучался гражданин, принятый на целевое обучение, при нарушении ею обязательства по трудоустройству такого гражданина расходы бюджета, осуществленные на его обучение, подлежат возмещению данной организацией в доход соответствующего бюджета в порядке, установленном бюджетным законодательством. </a:t>
            </a:r>
            <a:endParaRPr lang="ru-RU" sz="1600" dirty="0" smtClean="0"/>
          </a:p>
          <a:p>
            <a:r>
              <a:rPr lang="ru-RU" sz="1600" dirty="0" smtClean="0"/>
              <a:t>(Регламентированы </a:t>
            </a:r>
            <a:r>
              <a:rPr lang="ru-RU" sz="1600" dirty="0"/>
              <a:t>положения, касающиеся срока возмещения указанных расходов, порядка и оснований освобождения сторон договора о целевом обучении от их возмещения, порядка определения размера этого возмещения в </a:t>
            </a:r>
            <a:r>
              <a:rPr lang="ru-RU" sz="1600" dirty="0" smtClean="0"/>
              <a:t>бюджет)</a:t>
            </a:r>
            <a:endParaRPr lang="ru-RU" sz="16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10768" y="4155926"/>
            <a:ext cx="7572981" cy="480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Начало действия документа –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</a:rPr>
              <a:t>19.06.2020 </a:t>
            </a:r>
            <a:endParaRPr lang="ru-RU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642212" y="3435846"/>
            <a:ext cx="395270" cy="813601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6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33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4"/>
            <a:ext cx="7643552" cy="6602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13" y="1923678"/>
            <a:ext cx="7643551" cy="15841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</a:rPr>
              <a:t>Утвержден Порядок 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</a:rPr>
              <a:t>проведения социально-психологического тестирования обучающихся в общеобразовательных организациях и профессиональных образовательных организациях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75483" y="1146025"/>
            <a:ext cx="7572981" cy="5693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hlinkClick r:id="rId3"/>
              </a:rPr>
              <a:t>приказом </a:t>
            </a:r>
            <a:r>
              <a:rPr lang="ru-RU" sz="2400" dirty="0" err="1">
                <a:hlinkClick r:id="rId3"/>
              </a:rPr>
              <a:t>Минпросвещения</a:t>
            </a:r>
            <a:r>
              <a:rPr lang="ru-RU" sz="2400" dirty="0">
                <a:hlinkClick r:id="rId3"/>
              </a:rPr>
              <a:t> России от 20.02.2020 № 59</a:t>
            </a:r>
            <a:r>
              <a:rPr lang="ru-RU" sz="2400" dirty="0"/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441092"/>
            <a:ext cx="8592195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Ранее действовавший приказ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16.06.2014 № 658 </a:t>
            </a:r>
            <a:r>
              <a:rPr lang="ru-RU" sz="1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признан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утратившим силу 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приказом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Минпросвещения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России от 20.02.2020 № 60/240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75483" y="3716157"/>
            <a:ext cx="7572981" cy="480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Начало действия документа –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07.06.2020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23528" y="1167594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7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14" name="Выгнутая влево стрелка 13"/>
          <p:cNvSpPr/>
          <p:nvPr/>
        </p:nvSpPr>
        <p:spPr>
          <a:xfrm>
            <a:off x="666054" y="3278207"/>
            <a:ext cx="395270" cy="813601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лево стрелка 14"/>
          <p:cNvSpPr/>
          <p:nvPr/>
        </p:nvSpPr>
        <p:spPr>
          <a:xfrm>
            <a:off x="709642" y="1650137"/>
            <a:ext cx="395270" cy="813601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1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4"/>
            <a:ext cx="7643552" cy="6602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04912" y="1860276"/>
            <a:ext cx="7643551" cy="15841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/>
              <a:t>Внесены изменения в приказ </a:t>
            </a:r>
            <a:r>
              <a:rPr lang="ru-RU" sz="2000" dirty="0" err="1"/>
              <a:t>Рособрнадзора</a:t>
            </a:r>
            <a:r>
              <a:rPr lang="ru-RU" sz="2000" dirty="0"/>
              <a:t> от 29.05.2014 № 785, утверждающий требования к структуре официального сайта образовательной организации и формату представления на нем информации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75483" y="1146025"/>
            <a:ext cx="7572981" cy="5693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hlinkClick r:id="rId3"/>
              </a:rPr>
              <a:t>Приказом </a:t>
            </a:r>
            <a:r>
              <a:rPr lang="ru-RU" sz="2400" dirty="0" err="1">
                <a:hlinkClick r:id="rId3"/>
              </a:rPr>
              <a:t>Рособрнадзора</a:t>
            </a:r>
            <a:r>
              <a:rPr lang="ru-RU" sz="2400" dirty="0">
                <a:hlinkClick r:id="rId3"/>
              </a:rPr>
              <a:t> от 07.04.2020 № 493</a:t>
            </a:r>
            <a:r>
              <a:rPr lang="ru-RU" dirty="0"/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317153"/>
            <a:ext cx="8592195" cy="711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/>
              <a:t>Документ утрачивает силу с 1 января 2021 года в связи с изданием Постановление Правительства РФ от 20.06.2020 № 897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85108" y="3685008"/>
            <a:ext cx="7572981" cy="480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Начало действия документа –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01.07.2020 </a:t>
            </a:r>
          </a:p>
        </p:txBody>
      </p:sp>
      <p:sp>
        <p:nvSpPr>
          <p:cNvPr id="13" name="Овал 12"/>
          <p:cNvSpPr/>
          <p:nvPr/>
        </p:nvSpPr>
        <p:spPr>
          <a:xfrm>
            <a:off x="323528" y="1167594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8</a:t>
            </a:r>
            <a:r>
              <a:rPr lang="ru-RU" sz="2000" b="1" dirty="0" smtClean="0">
                <a:solidFill>
                  <a:schemeClr val="accent2"/>
                </a:solidFill>
              </a:rPr>
              <a:t>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642212" y="3219822"/>
            <a:ext cx="395270" cy="813601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32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4"/>
            <a:ext cx="7643552" cy="6602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119669" y="1905482"/>
            <a:ext cx="7643551" cy="12269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300" dirty="0">
                <a:solidFill>
                  <a:schemeClr val="accent1">
                    <a:lumMod val="75000"/>
                  </a:schemeClr>
                </a:solidFill>
              </a:rPr>
              <a:t>утвержден новый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</a:rPr>
              <a:t>Порядок приема на обучение по образовательным программам дошкольного образования</a:t>
            </a:r>
            <a:endParaRPr lang="ru-RU" sz="23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1107633"/>
            <a:ext cx="7572981" cy="5693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Приказом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</a:rPr>
              <a:t>Минпросвещения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 России от 15 мая 2020 г. №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236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29320" y="3435846"/>
            <a:ext cx="7572981" cy="480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Начало действия документа – 2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9.06.2020 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9.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642212" y="2973362"/>
            <a:ext cx="395270" cy="813601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1687" y="4107962"/>
            <a:ext cx="8228245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8 апреля 2014 г. № 293 «Об утверждении Порядка приема на обучение по образовательным программам дошкольного образования» признан утратившими силу.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84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699542"/>
            <a:ext cx="73625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сайт Управления: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tuvobrnadzor.rtyva.ru/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 smtClean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 </a:t>
            </a: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(394-22)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6-36-44, 6-41-34 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3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195736" y="1851670"/>
            <a:ext cx="4752528" cy="945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ru-RU" sz="3200" b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Спасибо за </a:t>
            </a:r>
            <a:r>
              <a:rPr lang="ru-RU" sz="3200" b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внимание!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392309"/>
            <a:ext cx="7643551" cy="37664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51 </a:t>
            </a:r>
          </a:p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Часть  7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600" b="1" dirty="0" smtClean="0"/>
              <a:t>Права </a:t>
            </a:r>
            <a:r>
              <a:rPr lang="ru-RU" sz="1600" b="1" dirty="0"/>
              <a:t>и социальные гарантии, предусмотренные для педагогических работников пунктами 3 и 5 части 5 статьи 47 настоящего Федерального закона, предоставляются руководителям образовательных организаций</a:t>
            </a:r>
            <a:r>
              <a:rPr lang="ru-RU" sz="1600" b="1" dirty="0" smtClean="0"/>
              <a:t>.</a:t>
            </a:r>
          </a:p>
          <a:p>
            <a:r>
              <a:rPr lang="ru-RU" sz="1600" b="1" dirty="0" smtClean="0">
                <a:solidFill>
                  <a:srgbClr val="C00000"/>
                </a:solidFill>
              </a:rPr>
              <a:t>Часть 7.1</a:t>
            </a:r>
            <a:r>
              <a:rPr lang="ru-RU" sz="1600" b="1" dirty="0">
                <a:solidFill>
                  <a:srgbClr val="C00000"/>
                </a:solidFill>
              </a:rPr>
              <a:t>. </a:t>
            </a:r>
            <a:r>
              <a:rPr lang="ru-RU" sz="1600" b="1" dirty="0"/>
              <a:t>Руководители образовательных организаций, проживающие и работающие в сельских населенных пунктах, рабочих поселках (поселках городского типа), </a:t>
            </a:r>
            <a:r>
              <a:rPr lang="ru-RU" sz="1600" b="1" dirty="0">
                <a:solidFill>
                  <a:srgbClr val="C00000"/>
                </a:solidFill>
              </a:rPr>
              <a:t>имеют право </a:t>
            </a:r>
            <a:r>
              <a:rPr lang="ru-RU" sz="1600" b="1" dirty="0"/>
              <a:t>на предоставление мер социальной поддержки, предусмотренных для педагогических работников </a:t>
            </a:r>
            <a:r>
              <a:rPr lang="ru-RU" sz="1600" b="1" dirty="0">
                <a:solidFill>
                  <a:srgbClr val="C00000"/>
                </a:solidFill>
              </a:rPr>
              <a:t>частью 8 статьи 47</a:t>
            </a:r>
            <a:r>
              <a:rPr lang="ru-RU" sz="1600" b="1" dirty="0"/>
              <a:t> настоящего Федерального закона. </a:t>
            </a:r>
            <a:r>
              <a:rPr lang="ru-RU" b="1" dirty="0"/>
              <a:t>Размер, условия и порядок возмещения расходов, связанных с предоставлением указанных мер социальной поддержки руководителям федеральных государственных образовательных организаций, устанавливаются Правительством Российской Федерации, а </a:t>
            </a:r>
            <a:r>
              <a:rPr lang="ru-RU" b="1" dirty="0">
                <a:solidFill>
                  <a:srgbClr val="C00000"/>
                </a:solidFill>
              </a:rPr>
              <a:t>руководителям образовательных организаций субъектов Российской Федерации, руководителям муниципальных образовательных организаций устанавливаются законодательством субъектов Российской Федерации</a:t>
            </a:r>
            <a:r>
              <a:rPr lang="ru-RU" b="1" dirty="0" smtClean="0">
                <a:solidFill>
                  <a:srgbClr val="C00000"/>
                </a:solidFill>
              </a:rPr>
              <a:t>."</a:t>
            </a:r>
            <a:endParaRPr lang="ru-RU" sz="1800" b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01.03.2020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45-ФЗ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и 52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1.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50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491630"/>
            <a:ext cx="7643551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52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Иные работники образовательных организаций</a:t>
            </a:r>
          </a:p>
          <a:p>
            <a:endParaRPr lang="ru-RU" sz="105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Часть  4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800" b="1" dirty="0"/>
              <a:t>Права и социальные гарантии, предусмотренные для педагогических работников </a:t>
            </a:r>
            <a:r>
              <a:rPr lang="ru-RU" sz="1800" b="1" dirty="0">
                <a:hlinkClick r:id="rId3"/>
              </a:rPr>
              <a:t>пунктами 3 и </a:t>
            </a:r>
            <a:r>
              <a:rPr lang="ru-RU" sz="1800" b="1" dirty="0">
                <a:hlinkClick r:id="rId4"/>
              </a:rPr>
              <a:t>5 части 5 статьи 47 настоящего Федерального закона, предоставляются заместителям руководителей образовательных организаций, руководителям структурных подразделений образовательных организаций и их </a:t>
            </a:r>
            <a:r>
              <a:rPr lang="ru-RU" sz="1800" b="1" dirty="0" smtClean="0">
                <a:hlinkClick r:id="rId4"/>
              </a:rPr>
              <a:t>заместителям</a:t>
            </a:r>
          </a:p>
          <a:p>
            <a:endParaRPr lang="ru-RU" sz="1800" b="1" dirty="0" smtClean="0">
              <a:hlinkClick r:id="rId4"/>
            </a:endParaRP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Часть 5. ….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5"/>
              </a:rPr>
              <a:t>Федеральным законом от </a:t>
            </a:r>
            <a:r>
              <a:rPr lang="ru-RU" sz="1700" dirty="0" smtClean="0">
                <a:hlinkClick r:id="rId5"/>
              </a:rPr>
              <a:t>01.03.2020 </a:t>
            </a:r>
            <a:r>
              <a:rPr lang="ru-RU" sz="1700" dirty="0">
                <a:hlinkClick r:id="rId5"/>
              </a:rPr>
              <a:t>№ </a:t>
            </a:r>
            <a:r>
              <a:rPr lang="ru-RU" sz="1700" dirty="0" smtClean="0">
                <a:hlinkClick r:id="rId5"/>
              </a:rPr>
              <a:t>45-ФЗ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и 52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1.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35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392308"/>
            <a:ext cx="7643551" cy="365502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37 </a:t>
            </a:r>
            <a:r>
              <a:rPr lang="ru-RU" sz="1800" b="1" dirty="0"/>
              <a:t>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Организация питания обучающихся</a:t>
            </a:r>
          </a:p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 Часть  2.1</a:t>
            </a:r>
            <a:r>
              <a:rPr lang="ru-RU" sz="1600" dirty="0" smtClean="0"/>
              <a:t>. </a:t>
            </a:r>
            <a:r>
              <a:rPr lang="ru-RU" sz="1600" dirty="0"/>
              <a:t>Обучающиеся по образовательным программам начального общего образования в государственных и муниципальных образовательных организациях </a:t>
            </a:r>
            <a:r>
              <a:rPr lang="ru-RU" sz="1600" dirty="0">
                <a:solidFill>
                  <a:srgbClr val="C00000"/>
                </a:solidFill>
              </a:rPr>
              <a:t>обеспечиваются учредителями </a:t>
            </a:r>
            <a:r>
              <a:rPr lang="ru-RU" sz="1600" dirty="0"/>
              <a:t>таких организаций </a:t>
            </a:r>
            <a:r>
              <a:rPr lang="ru-RU" sz="1600" b="1" dirty="0">
                <a:solidFill>
                  <a:srgbClr val="C00000"/>
                </a:solidFill>
              </a:rPr>
              <a:t>не менее одного раза в день бесплатным горячим питанием</a:t>
            </a:r>
            <a:r>
              <a:rPr lang="ru-RU" sz="1600" dirty="0"/>
              <a:t>, предусматривающим наличие горячего блюда, не считая горячего напитка, за счет бюджетных ассигнований федерального бюджета, бюджетов субъектов Российской Федерации, местных бюджетов и иных источников финансирования, предусмотренных законодательством Российской Федерации</a:t>
            </a:r>
            <a:r>
              <a:rPr lang="ru-RU" sz="1600" dirty="0" smtClean="0"/>
              <a:t>.«</a:t>
            </a:r>
          </a:p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Часть 5. </a:t>
            </a:r>
            <a:r>
              <a:rPr lang="ru-RU" sz="1600" dirty="0"/>
              <a:t>Бюджетам субъектов Российской Федерации могут предоставляться субсидии из федерального бюджета на </a:t>
            </a:r>
            <a:r>
              <a:rPr lang="ru-RU" sz="1600" dirty="0" err="1"/>
              <a:t>софинансирование</a:t>
            </a:r>
            <a:r>
              <a:rPr lang="ru-RU" sz="1600" dirty="0"/>
              <a:t> организации и обеспечения бесплатным горячим питанием обучающихся по образовательным программам начального общего образования в размере, порядке и на условиях, которые определяются Правительством Российской Федерации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01.03.2020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47-ФЗ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37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2.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4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63897" y="2571750"/>
            <a:ext cx="7643551" cy="17281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dirty="0"/>
              <a:t>Мероприятия по обеспечению условий для организации бесплатного горячего питания обучающихся по образовательным программам начального общего образования в государственных и муниципальных образовательных организациях должны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осуществляться поэтапно с 1 сентября 2020 года по 1 сентября 2023 года.</a:t>
            </a:r>
          </a:p>
          <a:p>
            <a:endParaRPr lang="ru-RU" sz="18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01.03.2020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47-ФЗ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37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2.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04912" y="1779662"/>
            <a:ext cx="7572981" cy="4802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Начало действия документа – 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</a:rPr>
              <a:t>01.09.2020 </a:t>
            </a:r>
            <a:endParaRPr lang="ru-RU" sz="2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683569" y="1491630"/>
            <a:ext cx="8043724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2 (П.24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). </a:t>
            </a:r>
            <a:r>
              <a:rPr lang="ru-RU" sz="1800" dirty="0"/>
              <a:t>В</a:t>
            </a:r>
            <a:r>
              <a:rPr lang="ru-RU" sz="1800" dirty="0" smtClean="0"/>
              <a:t>водится </a:t>
            </a:r>
            <a:r>
              <a:rPr lang="ru-RU" sz="1800" dirty="0"/>
              <a:t>понятие практической подготовки </a:t>
            </a:r>
            <a:r>
              <a:rPr lang="ru-RU" sz="1800" dirty="0" smtClean="0"/>
              <a:t>обучающихся</a:t>
            </a: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Статья 13.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800" dirty="0"/>
              <a:t>З</a:t>
            </a:r>
            <a:r>
              <a:rPr lang="ru-RU" sz="1800" dirty="0" smtClean="0"/>
              <a:t>акрепляются </a:t>
            </a:r>
            <a:r>
              <a:rPr lang="ru-RU" sz="1800" dirty="0"/>
              <a:t>нормы организации практической подготовки </a:t>
            </a:r>
            <a:r>
              <a:rPr lang="ru-RU" sz="1800" dirty="0" smtClean="0"/>
              <a:t>обучающихся</a:t>
            </a: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Статья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28. </a:t>
            </a:r>
            <a:r>
              <a:rPr lang="ru-RU" sz="1800" dirty="0" smtClean="0"/>
              <a:t>Устанавливается </a:t>
            </a:r>
            <a:r>
              <a:rPr lang="ru-RU" sz="1800" dirty="0"/>
              <a:t>обязанность образовательной организации по созданию безопасных условий обучения, </a:t>
            </a:r>
            <a:r>
              <a:rPr lang="ru-RU" sz="1800" dirty="0">
                <a:solidFill>
                  <a:srgbClr val="C00000"/>
                </a:solidFill>
              </a:rPr>
              <a:t>в том числе при проведении практической подготовки обучающихся</a:t>
            </a:r>
            <a:r>
              <a:rPr lang="ru-RU" sz="1800" dirty="0"/>
              <a:t>, а также безопасные условия воспитания обучающихся, присмотра и ухода за обучающимися, их содержания в соответствии с установленными нормами, обеспечивающими жизнь и здоровье обучающихся, работников образовательной </a:t>
            </a:r>
            <a:r>
              <a:rPr lang="ru-RU" sz="1800" dirty="0" smtClean="0"/>
              <a:t>организации</a:t>
            </a:r>
          </a:p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Статья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15. </a:t>
            </a:r>
            <a:r>
              <a:rPr lang="ru-RU" sz="1800" dirty="0" smtClean="0"/>
              <a:t>Скорректированы </a:t>
            </a:r>
            <a:r>
              <a:rPr lang="ru-RU" sz="1800" dirty="0"/>
              <a:t>положения организации и осуществления образовательной деятельности при сетевой форме реализации образовательных </a:t>
            </a:r>
            <a:r>
              <a:rPr lang="ru-RU" sz="1800" dirty="0" smtClean="0"/>
              <a:t>программ</a:t>
            </a:r>
            <a:endParaRPr lang="ru-RU" sz="1800" b="1" dirty="0" smtClean="0">
              <a:hlinkClick r:id="rId3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4"/>
              </a:rPr>
              <a:t>Федеральным законом от </a:t>
            </a:r>
            <a:r>
              <a:rPr lang="ru-RU" sz="1700" dirty="0" smtClean="0">
                <a:hlinkClick r:id="rId4"/>
              </a:rPr>
              <a:t>02.12.2019 </a:t>
            </a:r>
            <a:r>
              <a:rPr lang="ru-RU" sz="1700" dirty="0">
                <a:hlinkClick r:id="rId4"/>
              </a:rPr>
              <a:t>№ </a:t>
            </a:r>
            <a:r>
              <a:rPr lang="ru-RU" sz="1700" dirty="0" smtClean="0">
                <a:hlinkClick r:id="rId4"/>
              </a:rPr>
              <a:t>403-ФЗ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 Федеральный закон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3.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60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683569" y="1491630"/>
            <a:ext cx="8043724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29 </a:t>
            </a:r>
            <a:r>
              <a:rPr lang="ru-RU" sz="1800" dirty="0"/>
              <a:t>дополнен состав информации, открытость и доступность которой должна обеспечиваться образовательными организациями, включая сведения </a:t>
            </a:r>
            <a:r>
              <a:rPr lang="ru-RU" sz="1800" dirty="0" smtClean="0"/>
              <a:t>:</a:t>
            </a:r>
            <a:endParaRPr lang="ru-RU" sz="1800" dirty="0">
              <a:hlinkClick r:id="rId3"/>
            </a:endParaRPr>
          </a:p>
          <a:p>
            <a:r>
              <a:rPr lang="ru-RU" sz="1800" dirty="0"/>
              <a:t>о представительствах и филиалах образовательной организации, о месте нахождения их нахождения (при наличии);</a:t>
            </a:r>
          </a:p>
          <a:p>
            <a:r>
              <a:rPr lang="ru-RU" sz="1800" dirty="0"/>
              <a:t>о численности обучающихся, являющихся иностранными гражданами;</a:t>
            </a:r>
          </a:p>
          <a:p>
            <a:r>
              <a:rPr lang="ru-RU" sz="1800" dirty="0"/>
              <a:t>о местах осуществления образовательной деятельности, в том числе не указываемых в приложении к лицензии на осуществление образовательной деятельности</a:t>
            </a:r>
          </a:p>
          <a:p>
            <a:endParaRPr lang="ru-RU" sz="1800" b="1" dirty="0" smtClean="0">
              <a:hlinkClick r:id="rId4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5"/>
              </a:rPr>
              <a:t>Федеральным законом от </a:t>
            </a:r>
            <a:r>
              <a:rPr lang="ru-RU" sz="1700" dirty="0" smtClean="0">
                <a:hlinkClick r:id="rId5"/>
              </a:rPr>
              <a:t>02.12.2019 </a:t>
            </a:r>
            <a:r>
              <a:rPr lang="ru-RU" sz="1700" dirty="0">
                <a:hlinkClick r:id="rId5"/>
              </a:rPr>
              <a:t>№ </a:t>
            </a:r>
            <a:r>
              <a:rPr lang="ru-RU" sz="1700" dirty="0" smtClean="0">
                <a:hlinkClick r:id="rId5"/>
              </a:rPr>
              <a:t>403-ФЗ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и 52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3.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31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683569" y="1491630"/>
            <a:ext cx="8043724" cy="3384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34 </a:t>
            </a:r>
            <a:r>
              <a:rPr lang="ru-RU" sz="1800" dirty="0"/>
              <a:t>установлено, что порядок зачета организацией, осуществляющей образовательную деятельность, результатов освоения обучающимися учебных предметов, курсов, дисциплин (модулей), практики, дополнительных образовательных программ в других организациях, осуществляющих образовательную деятельность, будет определяться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высшего образования, совместно с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общего </a:t>
            </a:r>
            <a:r>
              <a:rPr lang="ru-RU" sz="1800" dirty="0" smtClean="0"/>
              <a:t>образования</a:t>
            </a:r>
            <a:endParaRPr lang="ru-RU" sz="18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02.12.2019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403-ФЗ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статьи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и 52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3.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11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197" y="209665"/>
            <a:ext cx="7643552" cy="48987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ИЗМЕНЕНИЯ В ЗАКОНОДАТЕЛЬСТВЕ В СФЕРЕ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565" t="12224" r="87335" b="76554"/>
          <a:stretch/>
        </p:blipFill>
        <p:spPr bwMode="auto">
          <a:xfrm>
            <a:off x="84261" y="53571"/>
            <a:ext cx="1020651" cy="9340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83741" y="1491630"/>
            <a:ext cx="7643551" cy="21602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Статья 51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Правовой статус руководителя образовательной организации</a:t>
            </a:r>
          </a:p>
          <a:p>
            <a:endParaRPr lang="ru-RU" sz="1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Часть  8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800" b="1" dirty="0"/>
              <a:t>Руководитель образовательной организации несет ответственность за руководство образовательной, научной, воспитательной работой и организационно-хозяйственной деятельностью образовательной организации, </a:t>
            </a:r>
            <a:r>
              <a:rPr lang="ru-RU" sz="1800" b="1" dirty="0">
                <a:solidFill>
                  <a:srgbClr val="C00000"/>
                </a:solidFill>
              </a:rPr>
              <a:t>а также за реализацию программы развития образовательной организации</a:t>
            </a:r>
            <a:r>
              <a:rPr lang="ru-RU" sz="1800" b="1" dirty="0"/>
              <a:t>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0197" y="771551"/>
            <a:ext cx="7572981" cy="6207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700" dirty="0">
                <a:hlinkClick r:id="rId3"/>
              </a:rPr>
              <a:t>Федеральным законом от </a:t>
            </a:r>
            <a:r>
              <a:rPr lang="ru-RU" sz="1700" dirty="0" smtClean="0">
                <a:hlinkClick r:id="rId3"/>
              </a:rPr>
              <a:t>25.05.2020 </a:t>
            </a:r>
            <a:r>
              <a:rPr lang="ru-RU" sz="1700" dirty="0">
                <a:hlinkClick r:id="rId3"/>
              </a:rPr>
              <a:t>№ </a:t>
            </a:r>
            <a:r>
              <a:rPr lang="ru-RU" sz="1700" dirty="0" smtClean="0">
                <a:hlinkClick r:id="rId3"/>
              </a:rPr>
              <a:t>159-ФЗ</a:t>
            </a:r>
            <a:r>
              <a:rPr lang="ru-RU" sz="1700" dirty="0"/>
              <a:t> </a:t>
            </a:r>
            <a:r>
              <a:rPr lang="ru-RU" sz="1700" dirty="0">
                <a:solidFill>
                  <a:schemeClr val="accent1">
                    <a:lumMod val="75000"/>
                  </a:schemeClr>
                </a:solidFill>
              </a:rPr>
              <a:t>внесены изменения в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</a:rPr>
              <a:t>статью 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51  Федерального 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закона «Об образовании в Российской Федерации</a:t>
            </a:r>
            <a:r>
              <a:rPr lang="ru-RU" sz="17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17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13" name="Овал 12"/>
          <p:cNvSpPr/>
          <p:nvPr/>
        </p:nvSpPr>
        <p:spPr>
          <a:xfrm>
            <a:off x="275902" y="1104276"/>
            <a:ext cx="637368" cy="5760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4.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642212" y="1715374"/>
            <a:ext cx="442896" cy="936989"/>
          </a:xfrm>
          <a:prstGeom prst="curved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0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</TotalTime>
  <Words>1438</Words>
  <Application>Microsoft Office PowerPoint</Application>
  <PresentationFormat>Экран (16:9)</PresentationFormat>
  <Paragraphs>110</Paragraphs>
  <Slides>19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2_Тема Office</vt:lpstr>
      <vt:lpstr>Тема Office</vt:lpstr>
      <vt:lpstr>Изменения в законодательстве Российской Федерации 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ИЗМЕНЕНИЯ В ЗАКОНОДАТЕЛЬСТВЕ В СФЕРЕ ОБРАЗОВАНИЯ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</dc:creator>
  <cp:lastModifiedBy>user</cp:lastModifiedBy>
  <cp:revision>310</cp:revision>
  <cp:lastPrinted>2020-06-25T04:58:04Z</cp:lastPrinted>
  <dcterms:modified xsi:type="dcterms:W3CDTF">2020-06-26T03:13:41Z</dcterms:modified>
</cp:coreProperties>
</file>