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3" r:id="rId2"/>
  </p:sldMasterIdLst>
  <p:notesMasterIdLst>
    <p:notesMasterId r:id="rId35"/>
  </p:notesMasterIdLst>
  <p:handoutMasterIdLst>
    <p:handoutMasterId r:id="rId36"/>
  </p:handoutMasterIdLst>
  <p:sldIdLst>
    <p:sldId id="462" r:id="rId3"/>
    <p:sldId id="385" r:id="rId4"/>
    <p:sldId id="433" r:id="rId5"/>
    <p:sldId id="434" r:id="rId6"/>
    <p:sldId id="426" r:id="rId7"/>
    <p:sldId id="442" r:id="rId8"/>
    <p:sldId id="432" r:id="rId9"/>
    <p:sldId id="435" r:id="rId10"/>
    <p:sldId id="436" r:id="rId11"/>
    <p:sldId id="383" r:id="rId12"/>
    <p:sldId id="438" r:id="rId13"/>
    <p:sldId id="439" r:id="rId14"/>
    <p:sldId id="437" r:id="rId15"/>
    <p:sldId id="441" r:id="rId16"/>
    <p:sldId id="387" r:id="rId17"/>
    <p:sldId id="425" r:id="rId18"/>
    <p:sldId id="443" r:id="rId19"/>
    <p:sldId id="444" r:id="rId20"/>
    <p:sldId id="445" r:id="rId21"/>
    <p:sldId id="446" r:id="rId22"/>
    <p:sldId id="447" r:id="rId23"/>
    <p:sldId id="448" r:id="rId24"/>
    <p:sldId id="451" r:id="rId25"/>
    <p:sldId id="452" r:id="rId26"/>
    <p:sldId id="453" r:id="rId27"/>
    <p:sldId id="455" r:id="rId28"/>
    <p:sldId id="458" r:id="rId29"/>
    <p:sldId id="459" r:id="rId30"/>
    <p:sldId id="460" r:id="rId31"/>
    <p:sldId id="461" r:id="rId32"/>
    <p:sldId id="296" r:id="rId33"/>
    <p:sldId id="338" r:id="rId34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5CA99CA-713A-4611-9A19-25304D4997EB}">
  <a:tblStyle styleId="{E5CA99CA-713A-4611-9A19-25304D4997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849" autoAdjust="0"/>
  </p:normalViewPr>
  <p:slideViewPr>
    <p:cSldViewPr>
      <p:cViewPr varScale="1">
        <p:scale>
          <a:sx n="95" d="100"/>
          <a:sy n="95" d="100"/>
        </p:scale>
        <p:origin x="-90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01CA3-CDB9-4325-8D8B-BB7EF9ECFF72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C8BA8-D926-42E8-8090-5D14AD754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85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00" cy="49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300" cy="49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50" y="4714355"/>
            <a:ext cx="5438700" cy="44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710"/>
            <a:ext cx="2946300" cy="49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9687" y="9428710"/>
            <a:ext cx="2946300" cy="49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3148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32957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93494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54032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914569" indent="-2302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88DCC-AA84-4608-BC8C-DC8BD54A31BA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12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92075" y="4714355"/>
            <a:ext cx="6613500" cy="446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Shape 656"/>
          <p:cNvSpPr txBox="1"/>
          <p:nvPr/>
        </p:nvSpPr>
        <p:spPr>
          <a:xfrm>
            <a:off x="3849687" y="9428710"/>
            <a:ext cx="2946300" cy="49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t>31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1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1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1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1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1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8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9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3960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9467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52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95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93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79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2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6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2874900" y="-1217550"/>
            <a:ext cx="3394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792288" y="4025526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18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575050" y="20480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57218" y="1076328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3"/>
          </p:nvPr>
        </p:nvSpPr>
        <p:spPr>
          <a:xfrm>
            <a:off x="4645052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4"/>
          </p:nvPr>
        </p:nvSpPr>
        <p:spPr>
          <a:xfrm>
            <a:off x="4645052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900115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4648200" y="900115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10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uvobrnadzor.rtyva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s://tuvobrnadzor.rtyva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uvobrnadzor.rtyva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https://tuvobrnadzor.rtyva.r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9749C9C0910F7463BCAB145A68A6938406447676F8BC061549371F05F7A03CD81456F3A60000382CA95BF58FA371F81ACDBEBE479DD9Cs37FF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consultantplus://offline/ref=18AF68837FBE6403898861694BB08EE5D14C8E6EFDAD3DB836A351FA467EEFEDD074345393B55A9C0D132BDC0B39BCE3E3F0D404ABA50E65Q4CDF" TargetMode="Externa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KhovalygEKh\Рабочий стол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4"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7"/>
          <p:cNvSpPr>
            <a:spLocks noChangeArrowheads="1"/>
          </p:cNvSpPr>
          <p:nvPr/>
        </p:nvSpPr>
        <p:spPr bwMode="auto">
          <a:xfrm>
            <a:off x="1618060" y="385763"/>
            <a:ext cx="5907881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контроля и надзора в сфере образования</a:t>
            </a:r>
          </a:p>
        </p:txBody>
      </p:sp>
      <p:sp>
        <p:nvSpPr>
          <p:cNvPr id="5124" name="Прямоугольник 8"/>
          <p:cNvSpPr>
            <a:spLocks noChangeArrowheads="1"/>
          </p:cNvSpPr>
          <p:nvPr/>
        </p:nvSpPr>
        <p:spPr bwMode="auto">
          <a:xfrm>
            <a:off x="1618060" y="58341"/>
            <a:ext cx="5907881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Тыва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3939902"/>
            <a:ext cx="2930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и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  - </a:t>
            </a:r>
            <a:endParaRPr lang="ru-RU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А.Э. </a:t>
            </a:r>
            <a:r>
              <a:rPr lang="ru-RU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Сарыг-Донгак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4627634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Кызыл - 2020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2565" t="12224" r="87335" b="76554"/>
          <a:stretch/>
        </p:blipFill>
        <p:spPr bwMode="auto">
          <a:xfrm>
            <a:off x="8172400" y="0"/>
            <a:ext cx="901542" cy="735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0"/>
          <p:cNvSpPr>
            <a:spLocks noGrp="1"/>
          </p:cNvSpPr>
          <p:nvPr>
            <p:ph type="ctrTitle"/>
          </p:nvPr>
        </p:nvSpPr>
        <p:spPr>
          <a:xfrm>
            <a:off x="1475656" y="1563638"/>
            <a:ext cx="6858000" cy="10688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Государственный  контроль (надзор) 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 сфере образования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036344"/>
            <a:ext cx="9144000" cy="107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09771DF-5075-4519-BC37-697440636965}"/>
              </a:ext>
            </a:extLst>
          </p:cNvPr>
          <p:cNvSpPr/>
          <p:nvPr/>
        </p:nvSpPr>
        <p:spPr>
          <a:xfrm>
            <a:off x="531610" y="95022"/>
            <a:ext cx="85575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Нормативные правовые основы государственной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регламентации </a:t>
            </a:r>
            <a:r>
              <a:rPr lang="ru-RU" sz="1800" b="1" dirty="0">
                <a:solidFill>
                  <a:schemeClr val="tx1"/>
                </a:solidFill>
              </a:rPr>
              <a:t>образовательной деятельности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https://</a:t>
            </a:r>
            <a:r>
              <a:rPr lang="en-US" sz="1600" b="1" dirty="0" smtClean="0">
                <a:solidFill>
                  <a:srgbClr val="0070C0"/>
                </a:solidFill>
              </a:rPr>
              <a:t>tuvobrnadzor.rtyva.ru/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9651" b="4797"/>
          <a:stretch/>
        </p:blipFill>
        <p:spPr>
          <a:xfrm>
            <a:off x="251520" y="921615"/>
            <a:ext cx="7560840" cy="41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208" y="1131590"/>
            <a:ext cx="7391400" cy="1224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/>
              <a:t>Перечень нормативных правовых актов, содержащих обязательные требования, соблюдение которых оценивается при проведении </a:t>
            </a:r>
            <a:r>
              <a:rPr lang="ru-RU" sz="1800" dirty="0" smtClean="0"/>
              <a:t>мероприятий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по федеральному государственному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надзору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в сфере образования 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04912" y="170922"/>
            <a:ext cx="7391400" cy="816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На официальном сайте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https://tuvobrnadzor.rtyva.ru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/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tt-RU" sz="2000" b="1" dirty="0">
                <a:solidFill>
                  <a:schemeClr val="accent4">
                    <a:lumMod val="75000"/>
                  </a:schemeClr>
                </a:solidFill>
              </a:rPr>
              <a:t>р</a:t>
            </a:r>
            <a:r>
              <a:rPr lang="tt-RU" sz="2000" b="1" dirty="0" smtClean="0">
                <a:solidFill>
                  <a:schemeClr val="accent4">
                    <a:lumMod val="75000"/>
                  </a:schemeClr>
                </a:solidFill>
              </a:rPr>
              <a:t>азмещены: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4912" y="2499742"/>
            <a:ext cx="7391400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/>
              <a:t>Перечень нормативных правовых актов, содержащих обязательные требования, соблюдение которых оценивается при проведении мероприятий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по федеральному государственному контролю качества образования 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28597" y="3869101"/>
            <a:ext cx="7391400" cy="10841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/>
              <a:t>Перечень нормативных правовых актов, содержащих обязательные требования, соблюдение которых оценивается при проведении мероприятий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по лицензионному контролю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04912" y="170922"/>
            <a:ext cx="7391400" cy="816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На официальном сайте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https://tuvobrnadzor.rtyva.ru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/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tt-RU" sz="2000" b="1" dirty="0">
                <a:solidFill>
                  <a:schemeClr val="accent4">
                    <a:lumMod val="75000"/>
                  </a:schemeClr>
                </a:solidFill>
              </a:rPr>
              <a:t>р</a:t>
            </a:r>
            <a:r>
              <a:rPr lang="tt-RU" sz="2000" b="1" dirty="0" smtClean="0">
                <a:solidFill>
                  <a:schemeClr val="accent4">
                    <a:lumMod val="75000"/>
                  </a:schemeClr>
                </a:solidFill>
              </a:rPr>
              <a:t>азмещены: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/>
          <a:srcRect l="9298" t="16032" r="8299" b="11022"/>
          <a:stretch/>
        </p:blipFill>
        <p:spPr bwMode="auto">
          <a:xfrm>
            <a:off x="1002971" y="991986"/>
            <a:ext cx="7493341" cy="3863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45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12" y="1059582"/>
            <a:ext cx="7391400" cy="1296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Руководство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по соблюдению обязательных требований, установленных законодательством Российской Федерации в сфере образования,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в части федерального государственного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надзора в сфере образования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04912" y="170922"/>
            <a:ext cx="7391400" cy="816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На официальном сайте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https://tuvobrnadzor.rtyva.ru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/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tt-RU" sz="2000" b="1" dirty="0">
                <a:solidFill>
                  <a:schemeClr val="accent4">
                    <a:lumMod val="75000"/>
                  </a:schemeClr>
                </a:solidFill>
              </a:rPr>
              <a:t>р</a:t>
            </a:r>
            <a:r>
              <a:rPr lang="tt-RU" sz="2000" b="1" dirty="0" smtClean="0">
                <a:solidFill>
                  <a:schemeClr val="accent4">
                    <a:lumMod val="75000"/>
                  </a:schemeClr>
                </a:solidFill>
              </a:rPr>
              <a:t>азмещены: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8455" y="2427734"/>
            <a:ext cx="7391400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Руководство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по соблюдению обязательных требований, установленных законодательством Российской Федерации в сфере образования,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 части федерального государственного контроля качества образования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04912" y="3917414"/>
            <a:ext cx="7391400" cy="103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Руководство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по соблюдению обязательных требований, установленных законодательством Российской Федерации в сфере образования,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 части лицензионного контроля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04912" y="170922"/>
            <a:ext cx="7391400" cy="816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На официальном сайте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https://tuvobrnadzor.rtyva.ru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/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tt-RU" sz="2000" b="1" dirty="0">
                <a:solidFill>
                  <a:schemeClr val="accent4">
                    <a:lumMod val="75000"/>
                  </a:schemeClr>
                </a:solidFill>
              </a:rPr>
              <a:t>р</a:t>
            </a:r>
            <a:r>
              <a:rPr lang="tt-RU" sz="2000" b="1" dirty="0" smtClean="0">
                <a:solidFill>
                  <a:schemeClr val="accent4">
                    <a:lumMod val="75000"/>
                  </a:schemeClr>
                </a:solidFill>
              </a:rPr>
              <a:t>азмещены: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5"/>
          <a:srcRect l="7694" t="17034" r="7177" b="13025"/>
          <a:stretch/>
        </p:blipFill>
        <p:spPr bwMode="auto">
          <a:xfrm>
            <a:off x="594586" y="170922"/>
            <a:ext cx="8153878" cy="4489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44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52401" y="1539402"/>
            <a:ext cx="2962465" cy="637849"/>
          </a:xfrm>
          <a:prstGeom prst="rect">
            <a:avLst/>
          </a:prstGeom>
          <a:solidFill>
            <a:srgbClr val="46447D"/>
          </a:solidFill>
        </p:spPr>
        <p:txBody>
          <a:bodyPr vert="horz" wrap="square" lIns="0" tIns="72000" rIns="0" bIns="7200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EFEFE"/>
                </a:solidFill>
              </a:rPr>
              <a:t>По итогам надзора и </a:t>
            </a:r>
          </a:p>
          <a:p>
            <a:pPr algn="ctr"/>
            <a:r>
              <a:rPr lang="ru-RU" sz="1600" b="1" dirty="0" smtClean="0">
                <a:solidFill>
                  <a:srgbClr val="FEFEFE"/>
                </a:solidFill>
              </a:rPr>
              <a:t>лицензионного контроля</a:t>
            </a:r>
            <a:endParaRPr lang="ru-RU" sz="900" dirty="0"/>
          </a:p>
        </p:txBody>
      </p:sp>
      <p:sp>
        <p:nvSpPr>
          <p:cNvPr id="14" name="object 14"/>
          <p:cNvSpPr txBox="1"/>
          <p:nvPr/>
        </p:nvSpPr>
        <p:spPr>
          <a:xfrm>
            <a:off x="290458" y="2355726"/>
            <a:ext cx="3888432" cy="86305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478" marR="91123" indent="635">
              <a:spcBef>
                <a:spcPts val="50"/>
              </a:spcBef>
            </a:pPr>
            <a:r>
              <a:rPr lang="ru-RU" sz="1800" b="1" spc="-8" dirty="0" smtClean="0">
                <a:solidFill>
                  <a:srgbClr val="46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выявлено </a:t>
            </a:r>
          </a:p>
          <a:p>
            <a:pPr marL="10478" marR="91123" indent="635">
              <a:spcBef>
                <a:spcPts val="50"/>
              </a:spcBef>
            </a:pPr>
            <a:endParaRPr lang="ru-RU" sz="1800" b="1" spc="-8" dirty="0">
              <a:solidFill>
                <a:srgbClr val="4644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478" marR="91123" indent="635">
              <a:spcBef>
                <a:spcPts val="50"/>
              </a:spcBef>
            </a:pPr>
            <a:r>
              <a:rPr lang="ru-RU" sz="1800" b="1" spc="-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800" b="1" spc="-8" dirty="0" smtClean="0">
                <a:solidFill>
                  <a:srgbClr val="46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b="1" spc="-8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правонарушение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765" y="3805740"/>
            <a:ext cx="1449223" cy="6001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R="128270" algn="ctr"/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500" b="1" dirty="0" smtClean="0">
                <a:solidFill>
                  <a:srgbClr val="FFFFFF"/>
                </a:solidFill>
              </a:rPr>
              <a:t>выдача предписания</a:t>
            </a:r>
          </a:p>
          <a:p>
            <a:pPr marR="128270" algn="ctr"/>
            <a:endParaRPr sz="800" dirty="0"/>
          </a:p>
        </p:txBody>
      </p:sp>
      <p:sp>
        <p:nvSpPr>
          <p:cNvPr id="19" name="object 19"/>
          <p:cNvSpPr/>
          <p:nvPr/>
        </p:nvSpPr>
        <p:spPr>
          <a:xfrm>
            <a:off x="8736457" y="260274"/>
            <a:ext cx="299720" cy="316865"/>
          </a:xfrm>
          <a:custGeom>
            <a:avLst/>
            <a:gdLst/>
            <a:ahLst/>
            <a:cxnLst/>
            <a:rect l="l" t="t" r="r" b="b"/>
            <a:pathLst>
              <a:path w="599440" h="633730">
                <a:moveTo>
                  <a:pt x="424624" y="505561"/>
                </a:moveTo>
                <a:lnTo>
                  <a:pt x="51562" y="505561"/>
                </a:lnTo>
                <a:lnTo>
                  <a:pt x="80978" y="541885"/>
                </a:lnTo>
                <a:lnTo>
                  <a:pt x="115701" y="573105"/>
                </a:lnTo>
                <a:lnTo>
                  <a:pt x="155067" y="598552"/>
                </a:lnTo>
                <a:lnTo>
                  <a:pt x="198411" y="617557"/>
                </a:lnTo>
                <a:lnTo>
                  <a:pt x="245072" y="629451"/>
                </a:lnTo>
                <a:lnTo>
                  <a:pt x="294386" y="633564"/>
                </a:lnTo>
                <a:lnTo>
                  <a:pt x="347845" y="628728"/>
                </a:lnTo>
                <a:lnTo>
                  <a:pt x="398093" y="614792"/>
                </a:lnTo>
                <a:lnTo>
                  <a:pt x="444292" y="592611"/>
                </a:lnTo>
                <a:lnTo>
                  <a:pt x="485609" y="563044"/>
                </a:lnTo>
                <a:lnTo>
                  <a:pt x="501493" y="546938"/>
                </a:lnTo>
                <a:lnTo>
                  <a:pt x="437007" y="546938"/>
                </a:lnTo>
                <a:lnTo>
                  <a:pt x="424624" y="505561"/>
                </a:lnTo>
                <a:close/>
              </a:path>
              <a:path w="599440" h="633730">
                <a:moveTo>
                  <a:pt x="521207" y="526948"/>
                </a:moveTo>
                <a:lnTo>
                  <a:pt x="437007" y="546938"/>
                </a:lnTo>
                <a:lnTo>
                  <a:pt x="501493" y="546938"/>
                </a:lnTo>
                <a:lnTo>
                  <a:pt x="521207" y="526948"/>
                </a:lnTo>
                <a:close/>
              </a:path>
              <a:path w="599440" h="633730">
                <a:moveTo>
                  <a:pt x="56515" y="379412"/>
                </a:moveTo>
                <a:lnTo>
                  <a:pt x="12065" y="528408"/>
                </a:lnTo>
                <a:lnTo>
                  <a:pt x="51562" y="505561"/>
                </a:lnTo>
                <a:lnTo>
                  <a:pt x="424624" y="505561"/>
                </a:lnTo>
                <a:lnTo>
                  <a:pt x="422378" y="498055"/>
                </a:lnTo>
                <a:lnTo>
                  <a:pt x="294386" y="498055"/>
                </a:lnTo>
                <a:lnTo>
                  <a:pt x="257645" y="493776"/>
                </a:lnTo>
                <a:lnTo>
                  <a:pt x="223916" y="481591"/>
                </a:lnTo>
                <a:lnTo>
                  <a:pt x="194212" y="462485"/>
                </a:lnTo>
                <a:lnTo>
                  <a:pt x="169545" y="437438"/>
                </a:lnTo>
                <a:lnTo>
                  <a:pt x="207772" y="415353"/>
                </a:lnTo>
                <a:lnTo>
                  <a:pt x="56515" y="379412"/>
                </a:lnTo>
                <a:close/>
              </a:path>
              <a:path w="599440" h="633730">
                <a:moveTo>
                  <a:pt x="403732" y="376097"/>
                </a:moveTo>
                <a:lnTo>
                  <a:pt x="448182" y="525094"/>
                </a:lnTo>
                <a:lnTo>
                  <a:pt x="599440" y="489153"/>
                </a:lnTo>
                <a:lnTo>
                  <a:pt x="559943" y="466343"/>
                </a:lnTo>
                <a:lnTo>
                  <a:pt x="572269" y="436641"/>
                </a:lnTo>
                <a:lnTo>
                  <a:pt x="581310" y="405409"/>
                </a:lnTo>
                <a:lnTo>
                  <a:pt x="582543" y="398195"/>
                </a:lnTo>
                <a:lnTo>
                  <a:pt x="441959" y="398195"/>
                </a:lnTo>
                <a:lnTo>
                  <a:pt x="403732" y="376097"/>
                </a:lnTo>
                <a:close/>
              </a:path>
              <a:path w="599440" h="633730">
                <a:moveTo>
                  <a:pt x="408051" y="450176"/>
                </a:moveTo>
                <a:lnTo>
                  <a:pt x="384397" y="470120"/>
                </a:lnTo>
                <a:lnTo>
                  <a:pt x="357124" y="485193"/>
                </a:lnTo>
                <a:lnTo>
                  <a:pt x="326898" y="494728"/>
                </a:lnTo>
                <a:lnTo>
                  <a:pt x="294386" y="498055"/>
                </a:lnTo>
                <a:lnTo>
                  <a:pt x="422378" y="498055"/>
                </a:lnTo>
                <a:lnTo>
                  <a:pt x="408051" y="450176"/>
                </a:lnTo>
                <a:close/>
              </a:path>
              <a:path w="599440" h="633730">
                <a:moveTo>
                  <a:pt x="271780" y="0"/>
                </a:moveTo>
                <a:lnTo>
                  <a:pt x="271780" y="45681"/>
                </a:lnTo>
                <a:lnTo>
                  <a:pt x="222421" y="53692"/>
                </a:lnTo>
                <a:lnTo>
                  <a:pt x="176173" y="69532"/>
                </a:lnTo>
                <a:lnTo>
                  <a:pt x="133754" y="92481"/>
                </a:lnTo>
                <a:lnTo>
                  <a:pt x="95885" y="121820"/>
                </a:lnTo>
                <a:lnTo>
                  <a:pt x="63287" y="156830"/>
                </a:lnTo>
                <a:lnTo>
                  <a:pt x="36679" y="196790"/>
                </a:lnTo>
                <a:lnTo>
                  <a:pt x="16782" y="240981"/>
                </a:lnTo>
                <a:lnTo>
                  <a:pt x="4315" y="288684"/>
                </a:lnTo>
                <a:lnTo>
                  <a:pt x="0" y="339178"/>
                </a:lnTo>
                <a:lnTo>
                  <a:pt x="1381" y="367795"/>
                </a:lnTo>
                <a:lnTo>
                  <a:pt x="5429" y="395630"/>
                </a:lnTo>
                <a:lnTo>
                  <a:pt x="12001" y="422560"/>
                </a:lnTo>
                <a:lnTo>
                  <a:pt x="20955" y="448462"/>
                </a:lnTo>
                <a:lnTo>
                  <a:pt x="47244" y="360832"/>
                </a:lnTo>
                <a:lnTo>
                  <a:pt x="137046" y="360832"/>
                </a:lnTo>
                <a:lnTo>
                  <a:pt x="135927" y="350564"/>
                </a:lnTo>
                <a:lnTo>
                  <a:pt x="135509" y="339178"/>
                </a:lnTo>
                <a:lnTo>
                  <a:pt x="142292" y="293146"/>
                </a:lnTo>
                <a:lnTo>
                  <a:pt x="161311" y="252418"/>
                </a:lnTo>
                <a:lnTo>
                  <a:pt x="190565" y="218981"/>
                </a:lnTo>
                <a:lnTo>
                  <a:pt x="228054" y="194821"/>
                </a:lnTo>
                <a:lnTo>
                  <a:pt x="271780" y="181927"/>
                </a:lnTo>
                <a:lnTo>
                  <a:pt x="313469" y="181927"/>
                </a:lnTo>
                <a:lnTo>
                  <a:pt x="378587" y="113055"/>
                </a:lnTo>
                <a:lnTo>
                  <a:pt x="271780" y="0"/>
                </a:lnTo>
                <a:close/>
              </a:path>
              <a:path w="599440" h="633730">
                <a:moveTo>
                  <a:pt x="340868" y="48463"/>
                </a:moveTo>
                <a:lnTo>
                  <a:pt x="401955" y="113055"/>
                </a:lnTo>
                <a:lnTo>
                  <a:pt x="333755" y="185216"/>
                </a:lnTo>
                <a:lnTo>
                  <a:pt x="381414" y="206221"/>
                </a:lnTo>
                <a:lnTo>
                  <a:pt x="419274" y="240942"/>
                </a:lnTo>
                <a:lnTo>
                  <a:pt x="444251" y="286291"/>
                </a:lnTo>
                <a:lnTo>
                  <a:pt x="453263" y="339178"/>
                </a:lnTo>
                <a:lnTo>
                  <a:pt x="452532" y="354638"/>
                </a:lnTo>
                <a:lnTo>
                  <a:pt x="450373" y="369673"/>
                </a:lnTo>
                <a:lnTo>
                  <a:pt x="446833" y="384214"/>
                </a:lnTo>
                <a:lnTo>
                  <a:pt x="441959" y="398195"/>
                </a:lnTo>
                <a:lnTo>
                  <a:pt x="582543" y="398195"/>
                </a:lnTo>
                <a:lnTo>
                  <a:pt x="586874" y="372853"/>
                </a:lnTo>
                <a:lnTo>
                  <a:pt x="588772" y="339178"/>
                </a:lnTo>
                <a:lnTo>
                  <a:pt x="584898" y="291289"/>
                </a:lnTo>
                <a:lnTo>
                  <a:pt x="573686" y="245869"/>
                </a:lnTo>
                <a:lnTo>
                  <a:pt x="555742" y="203531"/>
                </a:lnTo>
                <a:lnTo>
                  <a:pt x="531678" y="164885"/>
                </a:lnTo>
                <a:lnTo>
                  <a:pt x="502101" y="130544"/>
                </a:lnTo>
                <a:lnTo>
                  <a:pt x="467623" y="101120"/>
                </a:lnTo>
                <a:lnTo>
                  <a:pt x="428851" y="77224"/>
                </a:lnTo>
                <a:lnTo>
                  <a:pt x="386397" y="59468"/>
                </a:lnTo>
                <a:lnTo>
                  <a:pt x="340868" y="48463"/>
                </a:lnTo>
                <a:close/>
              </a:path>
              <a:path w="599440" h="633730">
                <a:moveTo>
                  <a:pt x="137046" y="360832"/>
                </a:moveTo>
                <a:lnTo>
                  <a:pt x="47244" y="360832"/>
                </a:lnTo>
                <a:lnTo>
                  <a:pt x="141732" y="383298"/>
                </a:lnTo>
                <a:lnTo>
                  <a:pt x="139098" y="372649"/>
                </a:lnTo>
                <a:lnTo>
                  <a:pt x="137144" y="361729"/>
                </a:lnTo>
                <a:lnTo>
                  <a:pt x="137046" y="360832"/>
                </a:lnTo>
                <a:close/>
              </a:path>
              <a:path w="599440" h="633730">
                <a:moveTo>
                  <a:pt x="313469" y="181927"/>
                </a:moveTo>
                <a:lnTo>
                  <a:pt x="271780" y="181927"/>
                </a:lnTo>
                <a:lnTo>
                  <a:pt x="271780" y="226098"/>
                </a:lnTo>
                <a:lnTo>
                  <a:pt x="313469" y="181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83568" y="323849"/>
            <a:ext cx="7850832" cy="64794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еры,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принимаемые должностными лицами органа контроля (надзора), в отношении фактов нарушений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569204" y="3288420"/>
            <a:ext cx="401275" cy="43935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461945" y="3269723"/>
            <a:ext cx="363419" cy="4359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1691680" y="3821129"/>
            <a:ext cx="1890399" cy="584775"/>
          </a:xfrm>
          <a:prstGeom prst="rect">
            <a:avLst/>
          </a:prstGeom>
          <a:solidFill>
            <a:srgbClr val="CD232D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R="128270" algn="ctr"/>
            <a:r>
              <a:rPr lang="ru-RU" b="1" dirty="0" smtClean="0">
                <a:solidFill>
                  <a:srgbClr val="FFFFFF"/>
                </a:solidFill>
              </a:rPr>
              <a:t>возбуждение дела </a:t>
            </a:r>
          </a:p>
          <a:p>
            <a:pPr marR="128270" algn="ctr"/>
            <a:r>
              <a:rPr lang="ru-RU" sz="1200" b="1" dirty="0" smtClean="0">
                <a:solidFill>
                  <a:srgbClr val="FFFFFF"/>
                </a:solidFill>
              </a:rPr>
              <a:t>об административном правонарушении</a:t>
            </a:r>
          </a:p>
        </p:txBody>
      </p:sp>
      <p:sp>
        <p:nvSpPr>
          <p:cNvPr id="29" name="Стрелка вниз 28"/>
          <p:cNvSpPr/>
          <p:nvPr/>
        </p:nvSpPr>
        <p:spPr>
          <a:xfrm rot="3109192">
            <a:off x="829550" y="2604450"/>
            <a:ext cx="214001" cy="36560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9112437" flipH="1">
            <a:off x="2317870" y="2582649"/>
            <a:ext cx="242587" cy="34312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3653447" y="1548560"/>
            <a:ext cx="2293278" cy="637849"/>
          </a:xfrm>
          <a:prstGeom prst="rect">
            <a:avLst/>
          </a:prstGeom>
          <a:solidFill>
            <a:srgbClr val="46447D"/>
          </a:solidFill>
        </p:spPr>
        <p:txBody>
          <a:bodyPr vert="horz" wrap="square" lIns="0" tIns="72000" rIns="0" bIns="7200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EFEFE"/>
                </a:solidFill>
              </a:rPr>
              <a:t>По итогам контроля качества образования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855771" y="2269411"/>
            <a:ext cx="198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spc="-8" dirty="0">
                <a:solidFill>
                  <a:srgbClr val="46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</a:t>
            </a:r>
            <a:r>
              <a:rPr lang="ru-RU" b="1" dirty="0" smtClean="0">
                <a:solidFill>
                  <a:schemeClr val="tx1"/>
                </a:solidFill>
              </a:rPr>
              <a:t>   </a:t>
            </a:r>
            <a:r>
              <a:rPr lang="ru-RU" sz="1800" b="1" spc="-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</a:t>
            </a:r>
            <a:r>
              <a:rPr lang="ru-RU" sz="1800" b="1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684644" y="3244724"/>
            <a:ext cx="363419" cy="4359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869462" y="3784134"/>
            <a:ext cx="2070689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72000" rIns="0" bIns="72000" rtlCol="0">
            <a:spAutoFit/>
          </a:bodyPr>
          <a:lstStyle/>
          <a:p>
            <a:pPr marR="128270" algn="ctr"/>
            <a:r>
              <a:rPr lang="ru-RU" b="1" dirty="0">
                <a:solidFill>
                  <a:srgbClr val="FFFFFF"/>
                </a:solidFill>
              </a:rPr>
              <a:t>п</a:t>
            </a:r>
            <a:r>
              <a:rPr lang="ru-RU" b="1" dirty="0" smtClean="0">
                <a:solidFill>
                  <a:srgbClr val="FFFFFF"/>
                </a:solidFill>
              </a:rPr>
              <a:t>риостановление </a:t>
            </a:r>
            <a:r>
              <a:rPr lang="ru-RU" sz="1100" b="1" dirty="0" smtClean="0">
                <a:solidFill>
                  <a:srgbClr val="FFFFFF"/>
                </a:solidFill>
              </a:rPr>
              <a:t>действия государственной аккредитации</a:t>
            </a:r>
            <a:endParaRPr sz="1100" dirty="0"/>
          </a:p>
        </p:txBody>
      </p:sp>
      <p:sp>
        <p:nvSpPr>
          <p:cNvPr id="36" name="object 13"/>
          <p:cNvSpPr txBox="1"/>
          <p:nvPr/>
        </p:nvSpPr>
        <p:spPr>
          <a:xfrm>
            <a:off x="6285307" y="1537144"/>
            <a:ext cx="2663977" cy="637849"/>
          </a:xfrm>
          <a:prstGeom prst="rect">
            <a:avLst/>
          </a:prstGeom>
          <a:solidFill>
            <a:srgbClr val="46447D"/>
          </a:solidFill>
        </p:spPr>
        <p:txBody>
          <a:bodyPr vert="horz" wrap="square" lIns="0" tIns="72000" rIns="0" bIns="7200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EFEFE"/>
                </a:solidFill>
              </a:rPr>
              <a:t>По итогам мероприятий </a:t>
            </a:r>
            <a:r>
              <a:rPr lang="ru-RU" sz="1600" b="1" dirty="0" smtClean="0">
                <a:solidFill>
                  <a:srgbClr val="FEFEFE"/>
                </a:solidFill>
              </a:rPr>
              <a:t>без взаимодействия</a:t>
            </a:r>
            <a:endParaRPr lang="ru-RU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6285308" y="2315577"/>
            <a:ext cx="2663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8" dirty="0">
                <a:solidFill>
                  <a:srgbClr val="46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spc="-8" dirty="0">
                <a:solidFill>
                  <a:srgbClr val="46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600" b="1" spc="-8" dirty="0">
                <a:solidFill>
                  <a:srgbClr val="46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300" b="1" dirty="0" smtClean="0">
                <a:solidFill>
                  <a:schemeClr val="tx1"/>
                </a:solidFill>
              </a:rPr>
              <a:t> </a:t>
            </a:r>
            <a:r>
              <a:rPr lang="ru-RU" sz="1600" b="1" spc="-8" dirty="0">
                <a:solidFill>
                  <a:srgbClr val="4644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</a:t>
            </a:r>
            <a:r>
              <a:rPr lang="ru-RU" sz="1600" b="1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готовящихся нарушениях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7435587" y="3227826"/>
            <a:ext cx="363419" cy="43594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object 17"/>
          <p:cNvSpPr txBox="1"/>
          <p:nvPr/>
        </p:nvSpPr>
        <p:spPr>
          <a:xfrm>
            <a:off x="6588222" y="3768784"/>
            <a:ext cx="2058147" cy="57629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0" tIns="72000" rIns="0" bIns="72000" rtlCol="0">
            <a:spAutoFit/>
          </a:bodyPr>
          <a:lstStyle/>
          <a:p>
            <a:pPr marR="128270" algn="ctr"/>
            <a:r>
              <a:rPr lang="ru-RU" b="1" dirty="0" smtClean="0">
                <a:solidFill>
                  <a:srgbClr val="FFFFFF"/>
                </a:solidFill>
              </a:rPr>
              <a:t>направление предостережения</a:t>
            </a:r>
            <a:endParaRPr sz="9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3203848" y="2545331"/>
            <a:ext cx="975042" cy="439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4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95486"/>
            <a:ext cx="5623560" cy="58357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ОТВЕТСТВЕННОСТЬ (ч.7 ст.28 )</a:t>
            </a:r>
            <a:endParaRPr lang="ru-RU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15566"/>
            <a:ext cx="7632848" cy="40587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Образовательная организация несет ответственность за: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невыполнение </a:t>
            </a:r>
            <a:r>
              <a:rPr lang="ru-RU" dirty="0">
                <a:solidFill>
                  <a:schemeClr val="tx2"/>
                </a:solidFill>
              </a:rPr>
              <a:t>или ненадлежащее выполнение функций, отнесенных к ее компетенции, за жизнь и здоровье обучающихся при освоении образовательной программы, в том числе при проведении практической подготовки обучающихся, а также за жизнь и здоровье работников образовательной организации при реализации образовательной программы, в том числе при проведении практической подготовки обучающихся,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за </a:t>
            </a:r>
            <a:r>
              <a:rPr lang="ru-RU" dirty="0">
                <a:solidFill>
                  <a:schemeClr val="tx2"/>
                </a:solidFill>
              </a:rPr>
              <a:t>реализацию не в полном объеме образовательных программ в соответствии с учебным планом, качество образования своих выпускников.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За </a:t>
            </a:r>
            <a:r>
              <a:rPr lang="ru-RU" dirty="0">
                <a:solidFill>
                  <a:schemeClr val="tx2"/>
                </a:solidFill>
              </a:rPr>
              <a:t>нарушение или незаконное ограничение права на образование и предусмотренных законодательством об образовании прав и свобод обучающихся, родителей </a:t>
            </a:r>
            <a:r>
              <a:rPr lang="ru-RU" dirty="0">
                <a:hlinkClick r:id="rId2"/>
              </a:rPr>
              <a:t>(з</a:t>
            </a:r>
            <a:r>
              <a:rPr lang="ru-RU" b="1" dirty="0">
                <a:solidFill>
                  <a:srgbClr val="FF0000"/>
                </a:solidFill>
                <a:hlinkClick r:id="rId2"/>
              </a:rPr>
              <a:t>аконных представителей) несовершеннолетних обучающихся, нарушение требований к организации и осуществлению образовательной деятельности образовательная организация и ее должностные лица несут административную ответственность в соответствии с Кодексом Российской Федерации об административных правонарушениях.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4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698" y="218366"/>
            <a:ext cx="7391400" cy="7920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Привлечение экспертов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0738" t="27896" r="18012" b="48345"/>
          <a:stretch/>
        </p:blipFill>
        <p:spPr bwMode="auto">
          <a:xfrm>
            <a:off x="899592" y="1563638"/>
            <a:ext cx="7416824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98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16938" y="314111"/>
            <a:ext cx="6478587" cy="4119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Нормативная правовая база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331640" y="987574"/>
            <a:ext cx="744918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 b="1" dirty="0">
                <a:solidFill>
                  <a:srgbClr val="2B5681"/>
                </a:solidFill>
              </a:rPr>
              <a:t>Основные нормативные правовые акты, регулирующие деятельность </a:t>
            </a:r>
            <a:r>
              <a:rPr lang="ru-RU" sz="1600" b="1" dirty="0">
                <a:solidFill>
                  <a:srgbClr val="C00000"/>
                </a:solidFill>
              </a:rPr>
              <a:t>экспертов</a:t>
            </a:r>
            <a:r>
              <a:rPr lang="ru-RU" sz="1600" b="1" dirty="0">
                <a:solidFill>
                  <a:srgbClr val="2B5681"/>
                </a:solidFill>
              </a:rPr>
              <a:t> по проведению проверок в рамках КНД в сфере образования: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900" b="0" dirty="0">
              <a:solidFill>
                <a:srgbClr val="2B568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2B5681"/>
                </a:solidFill>
              </a:rPr>
              <a:t>Постановление </a:t>
            </a:r>
            <a:r>
              <a:rPr lang="ru-RU" sz="1600" b="0" dirty="0">
                <a:solidFill>
                  <a:srgbClr val="2B5681"/>
                </a:solidFill>
              </a:rPr>
              <a:t>Правительства РФ от 10.07.2014 </a:t>
            </a:r>
            <a:r>
              <a:rPr lang="ru-RU" sz="1600" dirty="0">
                <a:solidFill>
                  <a:srgbClr val="2B5681"/>
                </a:solidFill>
              </a:rPr>
              <a:t>№ 636 </a:t>
            </a:r>
            <a:r>
              <a:rPr lang="ru-RU" sz="1600" b="0" dirty="0">
                <a:solidFill>
                  <a:srgbClr val="2B5681"/>
                </a:solidFill>
              </a:rPr>
              <a:t>«Об аттестации экспертов, привлекаемых органами, уполномоченными на осуществление государственного контроля (надзора), органами муниципального контроля, к проведению мероприятий по контролю» (вместе с «Правилами аттестации экспертов, привлекаемых органами, уполномоченными на осуществление государственного контроля (надзора), органами муниципального контроля, к проведению мероприятий по </a:t>
            </a:r>
            <a:r>
              <a:rPr lang="ru-RU" sz="1600" b="0" dirty="0" smtClean="0">
                <a:solidFill>
                  <a:srgbClr val="2B5681"/>
                </a:solidFill>
              </a:rPr>
              <a:t>контролю…»)</a:t>
            </a:r>
            <a:endParaRPr lang="ru-RU" sz="1600" b="0" dirty="0">
              <a:solidFill>
                <a:srgbClr val="2B5681"/>
              </a:solidFill>
            </a:endParaRPr>
          </a:p>
          <a:p>
            <a:endParaRPr lang="ru-RU" b="0" dirty="0" smtClean="0">
              <a:solidFill>
                <a:srgbClr val="2B5681"/>
              </a:solidFill>
            </a:endParaRPr>
          </a:p>
          <a:p>
            <a:endParaRPr lang="ru-RU" sz="1300" b="0" dirty="0" smtClean="0">
              <a:solidFill>
                <a:srgbClr val="2B5681"/>
              </a:solidFill>
            </a:endParaRPr>
          </a:p>
          <a:p>
            <a:endParaRPr lang="ru-RU" altLang="ru-RU" sz="1300" b="0" dirty="0">
              <a:solidFill>
                <a:srgbClr val="2B568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0" y="26302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184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429465" y="339502"/>
            <a:ext cx="6478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статусе эксперта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475656" y="987574"/>
            <a:ext cx="70948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just"/>
            <a:r>
              <a:rPr lang="ru-RU" sz="1600" b="1" dirty="0">
                <a:solidFill>
                  <a:srgbClr val="2B5681"/>
                </a:solidFill>
              </a:rPr>
              <a:t>Эксперты</a:t>
            </a:r>
            <a:r>
              <a:rPr lang="ru-RU" sz="1600" b="0" dirty="0">
                <a:solidFill>
                  <a:srgbClr val="2B5681"/>
                </a:solidFill>
              </a:rPr>
              <a:t> - граждане, не являющиеся индивидуальными предпринимателями, имеющие специальные знания, опыт в соответствующей сфере науки, техники, хозяйственной деятельности и аттестованные в установленном Правительством Российской Федерации порядке  в целях привлечения органами, уполномоченными на осуществление государственного контроля (надзора), органами муниципального контроля к проведению мероприятий по контролю.</a:t>
            </a:r>
          </a:p>
          <a:p>
            <a:endParaRPr lang="ru-RU" b="0" i="1" dirty="0" smtClean="0">
              <a:solidFill>
                <a:srgbClr val="2B5681"/>
              </a:solidFill>
            </a:endParaRPr>
          </a:p>
          <a:p>
            <a:r>
              <a:rPr lang="ru-RU" sz="1600" b="1" i="1" dirty="0" smtClean="0">
                <a:solidFill>
                  <a:srgbClr val="2B5681"/>
                </a:solidFill>
              </a:rPr>
              <a:t>(</a:t>
            </a:r>
            <a:r>
              <a:rPr lang="ru-RU" sz="1600" b="1" i="1" dirty="0">
                <a:solidFill>
                  <a:srgbClr val="2B5681"/>
                </a:solidFill>
              </a:rPr>
              <a:t>п. </a:t>
            </a:r>
            <a:r>
              <a:rPr lang="ru-RU" sz="1600" b="1" i="1" dirty="0" smtClean="0">
                <a:solidFill>
                  <a:srgbClr val="2B5681"/>
                </a:solidFill>
              </a:rPr>
              <a:t>9 ст.2 № 294-ФЗ)</a:t>
            </a:r>
            <a:endParaRPr lang="ru-RU" sz="1600" b="1" i="1" dirty="0">
              <a:solidFill>
                <a:srgbClr val="2B5681"/>
              </a:solidFill>
            </a:endParaRPr>
          </a:p>
          <a:p>
            <a:endParaRPr lang="ru-RU" altLang="ru-RU" sz="1400" b="0" dirty="0" smtClean="0">
              <a:solidFill>
                <a:srgbClr val="2B5681"/>
              </a:solidFill>
            </a:endParaRPr>
          </a:p>
          <a:p>
            <a:r>
              <a:rPr lang="ru-RU" altLang="ru-RU" sz="1600" b="0" dirty="0" smtClean="0">
                <a:solidFill>
                  <a:srgbClr val="2B5681"/>
                </a:solidFill>
              </a:rPr>
              <a:t>Важный аспект —</a:t>
            </a:r>
            <a:r>
              <a:rPr lang="ru-RU" altLang="ru-RU" sz="1600" dirty="0" smtClean="0">
                <a:solidFill>
                  <a:srgbClr val="2B5681"/>
                </a:solidFill>
              </a:rPr>
              <a:t> независимость </a:t>
            </a:r>
            <a:r>
              <a:rPr lang="ru-RU" altLang="ru-RU" sz="1600" b="0" dirty="0" smtClean="0">
                <a:solidFill>
                  <a:srgbClr val="2B5681"/>
                </a:solidFill>
              </a:rPr>
              <a:t>экспертов</a:t>
            </a:r>
            <a:r>
              <a:rPr lang="ru-RU" altLang="ru-RU" sz="1400" b="0" dirty="0" smtClean="0">
                <a:solidFill>
                  <a:srgbClr val="2B5681"/>
                </a:solidFill>
              </a:rPr>
              <a:t>. </a:t>
            </a:r>
          </a:p>
          <a:p>
            <a:endParaRPr lang="ru-RU" altLang="ru-RU" sz="1400" b="0" dirty="0" smtClean="0">
              <a:solidFill>
                <a:srgbClr val="2B5681"/>
              </a:solidFill>
            </a:endParaRPr>
          </a:p>
          <a:p>
            <a:endParaRPr lang="ru-RU" altLang="ru-RU" sz="1400" b="0" i="1" dirty="0">
              <a:solidFill>
                <a:srgbClr val="2B5681"/>
              </a:solidFill>
            </a:endParaRPr>
          </a:p>
        </p:txBody>
      </p:sp>
      <p:pic>
        <p:nvPicPr>
          <p:cNvPr id="155649" name="Picture 1" descr="C:\Users\Wolf\Desktop\expert-sign-showing-skills-proficiency-and-capabilities_fkVrp7D_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70" y="2731770"/>
            <a:ext cx="2411730" cy="241173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565" t="12224" r="87335" b="76554"/>
          <a:stretch/>
        </p:blipFill>
        <p:spPr bwMode="auto">
          <a:xfrm>
            <a:off x="11998" y="187251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985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698" y="218366"/>
            <a:ext cx="7391400" cy="7920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ГОСУДАРСТВЕННЫЙ КОНТРОЛЬ (НАДЗОР) В СФЕРЕ ОБРАЗОВАНИЯ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23678"/>
            <a:ext cx="832775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A9232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Государственный </a:t>
            </a:r>
            <a:r>
              <a:rPr lang="ru-RU" sz="2000" dirty="0">
                <a:solidFill>
                  <a:srgbClr val="002060"/>
                </a:solidFill>
              </a:rPr>
              <a:t>контроль (надзор) в сфере </a:t>
            </a:r>
            <a:r>
              <a:rPr lang="ru-RU" sz="2000" dirty="0" smtClean="0">
                <a:solidFill>
                  <a:srgbClr val="002060"/>
                </a:solidFill>
              </a:rPr>
              <a:t>образования включает</a:t>
            </a:r>
          </a:p>
          <a:p>
            <a:pPr algn="ctr"/>
            <a:endParaRPr lang="ru-RU" sz="1200" u="sng" dirty="0" smtClean="0">
              <a:solidFill>
                <a:srgbClr val="002060"/>
              </a:solidFill>
            </a:endParaRPr>
          </a:p>
          <a:p>
            <a:pPr marL="712788" indent="-265113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надзор в сфере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447675"/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2788" indent="-265113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 контроль качества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09788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Статья 93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Федерального закона от 29.12.2012 № 273-ФЗ «Об образовании в Российской Федерации» 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23850"/>
            <a:ext cx="7391400" cy="3231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О статусе экспертной организации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427748"/>
            <a:ext cx="8327752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A9232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ru-RU" sz="1800" dirty="0" smtClean="0">
                <a:solidFill>
                  <a:schemeClr val="tx2"/>
                </a:solidFill>
              </a:rPr>
              <a:t>Экспертные организации </a:t>
            </a:r>
            <a:r>
              <a:rPr lang="ru-RU" sz="1800" b="0" dirty="0" smtClean="0">
                <a:solidFill>
                  <a:schemeClr val="tx2"/>
                </a:solidFill>
              </a:rPr>
              <a:t>- юридические лица, которые аккредитованы в соответствии с законодательством Российской Федерации об аккредитации в национальной системе аккредитации и привлекаются органами, уполномоченными на осуществление государственного контроля (надзора), органами муниципального контроля к проведению мероприятий по контролю. </a:t>
            </a:r>
          </a:p>
          <a:p>
            <a:r>
              <a:rPr lang="ru-RU" sz="1800" b="0" dirty="0" smtClean="0">
                <a:solidFill>
                  <a:schemeClr val="tx2"/>
                </a:solidFill>
              </a:rPr>
              <a:t>К экспертным организациям приравниваются индивидуальные предприниматели, которые аккредитованы в соответствии с законодательством Российской Федерации об аккредитации в национальной системе аккредитации и привлекаются органами, уполномоченными на осуществление государственного контроля (надзора), органами муниципального контроля к проведению мероприятий по контролю;</a:t>
            </a:r>
          </a:p>
          <a:p>
            <a:pPr algn="ctr"/>
            <a:endParaRPr lang="ru-RU" sz="1600" b="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565" t="12224" r="87335" b="76554"/>
          <a:stretch/>
        </p:blipFill>
        <p:spPr bwMode="auto">
          <a:xfrm>
            <a:off x="-12923" y="51470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4443958"/>
            <a:ext cx="2255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2B5681"/>
                </a:solidFill>
              </a:rPr>
              <a:t>(п. 7 ст. 2 №294-ФЗ)</a:t>
            </a:r>
            <a:endParaRPr lang="ru-RU" sz="1600" b="1" i="1" dirty="0">
              <a:solidFill>
                <a:srgbClr val="2B56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403648" y="322490"/>
            <a:ext cx="6478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экспертиз</a:t>
            </a:r>
            <a:r>
              <a:rPr lang="ru-RU" sz="4400" b="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b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403648" y="987574"/>
            <a:ext cx="719772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sz="1600" dirty="0">
                <a:solidFill>
                  <a:srgbClr val="2B5681"/>
                </a:solidFill>
              </a:rPr>
              <a:t>Виды экспертиз</a:t>
            </a:r>
            <a:r>
              <a:rPr lang="ru-RU" sz="1600" b="0" dirty="0">
                <a:solidFill>
                  <a:srgbClr val="2B5681"/>
                </a:solidFill>
              </a:rPr>
              <a:t>, для проведения которых требуется привлечение экспертов:</a:t>
            </a:r>
          </a:p>
          <a:p>
            <a:endParaRPr lang="ru-RU" sz="1600" b="0" dirty="0">
              <a:solidFill>
                <a:srgbClr val="2B568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b="0" dirty="0">
                <a:solidFill>
                  <a:srgbClr val="2B5681"/>
                </a:solidFill>
              </a:rPr>
              <a:t>1. Экспертиза при осуществлении федерального государственного надзора в сфере образования.</a:t>
            </a:r>
          </a:p>
          <a:p>
            <a:pPr>
              <a:spcAft>
                <a:spcPts val="600"/>
              </a:spcAft>
            </a:pPr>
            <a:r>
              <a:rPr lang="ru-RU" sz="1600" b="0" dirty="0">
                <a:solidFill>
                  <a:srgbClr val="2B5681"/>
                </a:solidFill>
              </a:rPr>
              <a:t>2. Экспертиза при осуществлении федерального государственного контроля качества образования.</a:t>
            </a:r>
          </a:p>
          <a:p>
            <a:pPr>
              <a:spcAft>
                <a:spcPts val="600"/>
              </a:spcAft>
            </a:pPr>
            <a:r>
              <a:rPr lang="ru-RU" sz="1600" b="0" dirty="0">
                <a:solidFill>
                  <a:srgbClr val="2B5681"/>
                </a:solidFill>
              </a:rPr>
              <a:t>3. Экспертиза при осуществлении лицензионного контроля</a:t>
            </a:r>
            <a:r>
              <a:rPr lang="ru-RU" sz="1600" b="0" dirty="0" smtClean="0">
                <a:solidFill>
                  <a:srgbClr val="2B5681"/>
                </a:solidFill>
              </a:rPr>
              <a:t>.</a:t>
            </a:r>
          </a:p>
          <a:p>
            <a:endParaRPr lang="ru-RU" sz="1600" b="0" dirty="0">
              <a:solidFill>
                <a:srgbClr val="2B5681"/>
              </a:solidFill>
            </a:endParaRPr>
          </a:p>
          <a:p>
            <a:endParaRPr lang="ru-RU" altLang="ru-RU" b="0" i="1" dirty="0">
              <a:solidFill>
                <a:srgbClr val="2B568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10032" y="34681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87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798639" y="269082"/>
            <a:ext cx="6478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Проведение контрольных процедур</a:t>
            </a:r>
            <a:endParaRPr lang="ru-RU" sz="44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331640" y="771527"/>
            <a:ext cx="7197725" cy="367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sz="1400" dirty="0">
                <a:solidFill>
                  <a:srgbClr val="2B5681"/>
                </a:solidFill>
              </a:rPr>
              <a:t>Проведение контрольных процедур основывается на следующих </a:t>
            </a:r>
            <a:r>
              <a:rPr lang="ru-RU" sz="1400" b="1" dirty="0">
                <a:solidFill>
                  <a:srgbClr val="2B5681"/>
                </a:solidFill>
              </a:rPr>
              <a:t>принципах</a:t>
            </a:r>
            <a:r>
              <a:rPr lang="ru-RU" sz="1400" dirty="0">
                <a:solidFill>
                  <a:srgbClr val="2B5681"/>
                </a:solidFill>
              </a:rPr>
              <a:t>:</a:t>
            </a:r>
          </a:p>
          <a:p>
            <a:endParaRPr lang="ru-RU" sz="1400" dirty="0">
              <a:solidFill>
                <a:srgbClr val="2B568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2B5681"/>
                </a:solidFill>
              </a:rPr>
              <a:t>– 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Объективность проведения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проверки</a:t>
            </a:r>
            <a:r>
              <a:rPr lang="ru-RU" sz="1400" dirty="0" smtClean="0">
                <a:solidFill>
                  <a:srgbClr val="2B5681"/>
                </a:solidFill>
              </a:rPr>
              <a:t>:</a:t>
            </a:r>
            <a:endParaRPr lang="ru-RU" sz="1400" dirty="0">
              <a:solidFill>
                <a:srgbClr val="2B568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b="0" dirty="0">
                <a:solidFill>
                  <a:srgbClr val="2B5681"/>
                </a:solidFill>
              </a:rPr>
              <a:t>Проверка осуществляется на основе сведений, представляемых образовательной организацией, достоверность которых проверяется экспертами. 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2B5681"/>
                </a:solidFill>
              </a:rPr>
              <a:t>–</a:t>
            </a:r>
            <a:r>
              <a:rPr lang="ru-RU" sz="1400" dirty="0">
                <a:solidFill>
                  <a:srgbClr val="2B5681"/>
                </a:solidFill>
              </a:rPr>
              <a:t> 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Ответственность экспертов за качество проведения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проверки</a:t>
            </a:r>
            <a:r>
              <a:rPr lang="ru-RU" sz="1400" dirty="0" smtClean="0">
                <a:solidFill>
                  <a:srgbClr val="2B5681"/>
                </a:solidFill>
              </a:rPr>
              <a:t>:</a:t>
            </a:r>
            <a:endParaRPr lang="ru-RU" sz="1400" dirty="0">
              <a:solidFill>
                <a:srgbClr val="2B568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b="0" dirty="0">
                <a:solidFill>
                  <a:srgbClr val="2B5681"/>
                </a:solidFill>
              </a:rPr>
              <a:t>Каждый эксперт, привлекаемый к работе в комиссии, по результатам работы в образовательной организации </a:t>
            </a:r>
            <a:r>
              <a:rPr lang="ru-RU" sz="1400" b="0" dirty="0">
                <a:solidFill>
                  <a:srgbClr val="C00000"/>
                </a:solidFill>
              </a:rPr>
              <a:t>готовит экспертное заключение</a:t>
            </a:r>
            <a:r>
              <a:rPr lang="ru-RU" sz="1400" b="0" dirty="0">
                <a:solidFill>
                  <a:srgbClr val="2B5681"/>
                </a:solidFill>
              </a:rPr>
              <a:t>. </a:t>
            </a:r>
            <a:endParaRPr lang="ru-RU" sz="1400" b="0" dirty="0" smtClean="0">
              <a:solidFill>
                <a:srgbClr val="2B568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400" b="0" dirty="0" smtClean="0">
                <a:solidFill>
                  <a:srgbClr val="2B5681"/>
                </a:solidFill>
              </a:rPr>
              <a:t>Эксперты </a:t>
            </a:r>
            <a:r>
              <a:rPr lang="ru-RU" sz="1400" b="0" dirty="0">
                <a:solidFill>
                  <a:srgbClr val="2B5681"/>
                </a:solidFill>
              </a:rPr>
              <a:t>несут ответственность за качество проведения экспертизы в рамках действующего законодательства. 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2B5681"/>
                </a:solidFill>
              </a:rPr>
              <a:t>–</a:t>
            </a:r>
            <a:r>
              <a:rPr lang="ru-RU" sz="1400" dirty="0">
                <a:solidFill>
                  <a:srgbClr val="2B5681"/>
                </a:solidFill>
              </a:rPr>
              <a:t> 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Компетентность и независимость экспертов</a:t>
            </a:r>
            <a:r>
              <a:rPr lang="ru-RU" sz="1400" dirty="0">
                <a:solidFill>
                  <a:srgbClr val="2B568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1400" b="0" dirty="0">
                <a:solidFill>
                  <a:srgbClr val="2B5681"/>
                </a:solidFill>
              </a:rPr>
              <a:t>Эксперт должен соответствовать квалификационным требованиям, установленным законодательством.</a:t>
            </a:r>
          </a:p>
          <a:p>
            <a:endParaRPr lang="ru-RU" altLang="ru-RU" sz="1200" b="0" i="1" dirty="0">
              <a:solidFill>
                <a:srgbClr val="2B568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-12923" y="51470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793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1071309" y="771526"/>
            <a:ext cx="7197725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sz="1400" b="1" dirty="0">
                <a:solidFill>
                  <a:srgbClr val="2B5681"/>
                </a:solidFill>
              </a:rPr>
              <a:t>При осуществлении государственной функции должностные лица уполномоченного органа </a:t>
            </a:r>
            <a:r>
              <a:rPr lang="ru-RU" sz="1400" b="1" dirty="0" smtClean="0">
                <a:solidFill>
                  <a:srgbClr val="2B5681"/>
                </a:solidFill>
              </a:rPr>
              <a:t>и эксперты имеют </a:t>
            </a:r>
            <a:r>
              <a:rPr lang="ru-RU" sz="1400" b="1" dirty="0">
                <a:solidFill>
                  <a:srgbClr val="2B5681"/>
                </a:solidFill>
              </a:rPr>
              <a:t>право:</a:t>
            </a:r>
          </a:p>
          <a:p>
            <a:endParaRPr lang="ru-RU" sz="800" dirty="0">
              <a:solidFill>
                <a:srgbClr val="2B5681"/>
              </a:solidFill>
            </a:endParaRPr>
          </a:p>
          <a:p>
            <a:r>
              <a:rPr lang="ru-RU" sz="1400" b="0" dirty="0">
                <a:solidFill>
                  <a:srgbClr val="2B5681"/>
                </a:solidFill>
              </a:rPr>
              <a:t>1) посещать организацию при предъявлении копии распорядительного акта уполномоченного органа о проведении проверки и документа, удостоверяющего личность</a:t>
            </a:r>
          </a:p>
          <a:p>
            <a:r>
              <a:rPr lang="ru-RU" sz="1400" b="0" dirty="0">
                <a:solidFill>
                  <a:srgbClr val="2B5681"/>
                </a:solidFill>
              </a:rPr>
              <a:t>2) анализировать документы и иные сведения, представление которых предусмотрено законодательством Российской Федерации, по вопросам, подлежащим проверке;</a:t>
            </a:r>
          </a:p>
          <a:p>
            <a:r>
              <a:rPr lang="ru-RU" sz="1400" b="0" dirty="0">
                <a:solidFill>
                  <a:srgbClr val="2B5681"/>
                </a:solidFill>
              </a:rPr>
              <a:t>3) знакомиться с документами, связанными с целями, задачами и предметом проверки, осматривать территорию, а также используемые организацией при осуществлении деятельности здания, строения, сооружения, помещения, оборудование;</a:t>
            </a:r>
          </a:p>
          <a:p>
            <a:r>
              <a:rPr lang="ru-RU" sz="1400" b="0" dirty="0">
                <a:solidFill>
                  <a:srgbClr val="2B5681"/>
                </a:solidFill>
              </a:rPr>
              <a:t>4) проводить наблюдение за ходом образовательного процесса;</a:t>
            </a:r>
          </a:p>
          <a:p>
            <a:r>
              <a:rPr lang="ru-RU" sz="1400" b="0" dirty="0">
                <a:solidFill>
                  <a:srgbClr val="2B5681"/>
                </a:solidFill>
              </a:rPr>
              <a:t>5) проводить оценку знаний и умений обучающихся путем проведения контрольных/оценочных процедур в различных формах;</a:t>
            </a:r>
          </a:p>
          <a:p>
            <a:r>
              <a:rPr lang="ru-RU" sz="1400" b="0" dirty="0">
                <a:solidFill>
                  <a:srgbClr val="2B5681"/>
                </a:solidFill>
              </a:rPr>
              <a:t>6) проводить беседы с обучающимися организации, их родителями (законными представителями), работниками организации по вопросам, подлежащим проверке. </a:t>
            </a:r>
          </a:p>
          <a:p>
            <a:r>
              <a:rPr lang="ru-RU" sz="1400" b="0" dirty="0">
                <a:solidFill>
                  <a:srgbClr val="2B5681"/>
                </a:solidFill>
              </a:rPr>
              <a:t>7) проводить анализ информации, размещенной на официальном сайте образовательной </a:t>
            </a:r>
            <a:r>
              <a:rPr lang="ru-RU" sz="1400" b="0" dirty="0" smtClean="0">
                <a:solidFill>
                  <a:srgbClr val="2B5681"/>
                </a:solidFill>
              </a:rPr>
              <a:t>организации </a:t>
            </a:r>
            <a:r>
              <a:rPr lang="ru-RU" b="1" i="1" dirty="0" smtClean="0">
                <a:solidFill>
                  <a:srgbClr val="2B5681"/>
                </a:solidFill>
              </a:rPr>
              <a:t>(ч. </a:t>
            </a:r>
            <a:r>
              <a:rPr lang="ru-RU" b="1" i="1" dirty="0">
                <a:solidFill>
                  <a:srgbClr val="2B5681"/>
                </a:solidFill>
              </a:rPr>
              <a:t>6, ст. </a:t>
            </a:r>
            <a:r>
              <a:rPr lang="ru-RU" b="1" i="1" dirty="0" smtClean="0">
                <a:solidFill>
                  <a:srgbClr val="2B5681"/>
                </a:solidFill>
              </a:rPr>
              <a:t>12 </a:t>
            </a:r>
            <a:r>
              <a:rPr lang="ru-RU" b="1" i="1" dirty="0">
                <a:solidFill>
                  <a:srgbClr val="2B5681"/>
                </a:solidFill>
              </a:rPr>
              <a:t>№294-ФЗ</a:t>
            </a:r>
            <a:r>
              <a:rPr lang="ru-RU" b="1" i="1" dirty="0" smtClean="0">
                <a:solidFill>
                  <a:srgbClr val="2B5681"/>
                </a:solidFill>
              </a:rPr>
              <a:t>).</a:t>
            </a:r>
            <a:endParaRPr lang="ru-RU" altLang="ru-RU" sz="1200" b="1" i="1" dirty="0">
              <a:solidFill>
                <a:srgbClr val="2B568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98639" y="269082"/>
            <a:ext cx="6478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Права и обязанности эксперта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-12923" y="51470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399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798639" y="269082"/>
            <a:ext cx="6478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Права и обязанности эксперта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547664" y="843558"/>
            <a:ext cx="7197725" cy="41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sz="1600" b="1" dirty="0">
                <a:solidFill>
                  <a:srgbClr val="2B5681"/>
                </a:solidFill>
              </a:rPr>
              <a:t>Эксперты в рамках мероприятий по проверке обязаны:</a:t>
            </a:r>
          </a:p>
          <a:p>
            <a:endParaRPr lang="ru-RU" sz="1000" dirty="0">
              <a:solidFill>
                <a:srgbClr val="2B5681"/>
              </a:solidFill>
            </a:endParaRPr>
          </a:p>
          <a:p>
            <a:r>
              <a:rPr lang="ru-RU" sz="1600" b="0" dirty="0">
                <a:solidFill>
                  <a:srgbClr val="2B5681"/>
                </a:solidFill>
              </a:rPr>
              <a:t>1) соблюдать законодательство Российской Федерации, права и законные интересы организации, проверка которой проводится;</a:t>
            </a:r>
          </a:p>
          <a:p>
            <a:r>
              <a:rPr lang="ru-RU" sz="1600" b="0" dirty="0">
                <a:solidFill>
                  <a:srgbClr val="2B5681"/>
                </a:solidFill>
              </a:rPr>
              <a:t>2) проводить проверку на основании распорядительного акта уполномоченного органа о ее проведении в соответствии с ее назначением;</a:t>
            </a:r>
          </a:p>
          <a:p>
            <a:r>
              <a:rPr lang="ru-RU" sz="1600" b="0" dirty="0">
                <a:solidFill>
                  <a:srgbClr val="2B5681"/>
                </a:solidFill>
              </a:rPr>
              <a:t>3) не допускать необоснованного ограничения прав и законных интересов граждан, организаций;</a:t>
            </a:r>
          </a:p>
          <a:p>
            <a:r>
              <a:rPr lang="ru-RU" sz="1600" b="0" dirty="0">
                <a:solidFill>
                  <a:srgbClr val="2B5681"/>
                </a:solidFill>
              </a:rPr>
              <a:t>4) доказывать обоснованность своих действий при их обжаловании организацией в порядке, установленном законодательством Российской Федерации;</a:t>
            </a:r>
          </a:p>
          <a:p>
            <a:r>
              <a:rPr lang="ru-RU" sz="1600" b="0" dirty="0">
                <a:solidFill>
                  <a:srgbClr val="2B5681"/>
                </a:solidFill>
              </a:rPr>
              <a:t>5) </a:t>
            </a:r>
            <a:r>
              <a:rPr lang="ru-RU" sz="1600" b="0" dirty="0">
                <a:solidFill>
                  <a:srgbClr val="FF0000"/>
                </a:solidFill>
              </a:rPr>
              <a:t>соблюдать</a:t>
            </a:r>
            <a:r>
              <a:rPr lang="ru-RU" sz="1600" b="0" dirty="0">
                <a:solidFill>
                  <a:srgbClr val="2B5681"/>
                </a:solidFill>
              </a:rPr>
              <a:t> установленные </a:t>
            </a:r>
            <a:r>
              <a:rPr lang="ru-RU" sz="1600" b="0" dirty="0">
                <a:solidFill>
                  <a:srgbClr val="FF0000"/>
                </a:solidFill>
              </a:rPr>
              <a:t>сроки</a:t>
            </a:r>
            <a:r>
              <a:rPr lang="ru-RU" sz="1600" b="0" dirty="0">
                <a:solidFill>
                  <a:srgbClr val="2B5681"/>
                </a:solidFill>
              </a:rPr>
              <a:t> проведения </a:t>
            </a:r>
            <a:r>
              <a:rPr lang="ru-RU" sz="1600" b="0" dirty="0" smtClean="0">
                <a:solidFill>
                  <a:srgbClr val="2B5681"/>
                </a:solidFill>
              </a:rPr>
              <a:t>проверки;</a:t>
            </a:r>
            <a:endParaRPr lang="ru-RU" sz="1600" b="0" dirty="0">
              <a:solidFill>
                <a:srgbClr val="2B5681"/>
              </a:solidFill>
            </a:endParaRPr>
          </a:p>
          <a:p>
            <a:r>
              <a:rPr lang="ru-RU" sz="1600" b="0" dirty="0" smtClean="0">
                <a:solidFill>
                  <a:srgbClr val="2B5681"/>
                </a:solidFill>
              </a:rPr>
              <a:t>6) </a:t>
            </a:r>
            <a:r>
              <a:rPr lang="ru-RU" sz="1600" b="0" dirty="0" smtClean="0">
                <a:solidFill>
                  <a:srgbClr val="FF0000"/>
                </a:solidFill>
              </a:rPr>
              <a:t>не </a:t>
            </a:r>
            <a:r>
              <a:rPr lang="ru-RU" sz="1600" b="0" dirty="0">
                <a:solidFill>
                  <a:srgbClr val="FF0000"/>
                </a:solidFill>
              </a:rPr>
              <a:t>требовать </a:t>
            </a:r>
            <a:r>
              <a:rPr lang="ru-RU" sz="1600" b="0" dirty="0">
                <a:solidFill>
                  <a:srgbClr val="2B5681"/>
                </a:solidFill>
              </a:rPr>
              <a:t>от образовательной организации документов и иных сведений, представление которых не предусмотрено законодательством Российской Федерации.</a:t>
            </a:r>
          </a:p>
          <a:p>
            <a:r>
              <a:rPr lang="ru-RU" b="1" i="1" dirty="0" smtClean="0">
                <a:solidFill>
                  <a:srgbClr val="2B5681"/>
                </a:solidFill>
              </a:rPr>
              <a:t>(</a:t>
            </a:r>
            <a:r>
              <a:rPr lang="ru-RU" b="1" i="1" dirty="0">
                <a:solidFill>
                  <a:srgbClr val="2B5681"/>
                </a:solidFill>
              </a:rPr>
              <a:t>ч</a:t>
            </a:r>
            <a:r>
              <a:rPr lang="ru-RU" b="1" i="1" dirty="0" smtClean="0">
                <a:solidFill>
                  <a:srgbClr val="2B5681"/>
                </a:solidFill>
              </a:rPr>
              <a:t>. 6 ст</a:t>
            </a:r>
            <a:r>
              <a:rPr lang="ru-RU" b="1" i="1" dirty="0">
                <a:solidFill>
                  <a:srgbClr val="2B5681"/>
                </a:solidFill>
              </a:rPr>
              <a:t>. </a:t>
            </a:r>
            <a:r>
              <a:rPr lang="ru-RU" b="1" i="1" dirty="0" smtClean="0">
                <a:solidFill>
                  <a:srgbClr val="2B5681"/>
                </a:solidFill>
              </a:rPr>
              <a:t>12, № 294-ФЗ</a:t>
            </a:r>
            <a:r>
              <a:rPr lang="ru-RU" b="1" i="1" dirty="0">
                <a:solidFill>
                  <a:srgbClr val="2B5681"/>
                </a:solidFill>
              </a:rPr>
              <a:t>)</a:t>
            </a:r>
            <a:endParaRPr lang="ru-RU" altLang="ru-RU" b="1" i="1" dirty="0">
              <a:solidFill>
                <a:srgbClr val="2B568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-12923" y="51470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76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311574" y="681038"/>
            <a:ext cx="7197725" cy="427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sz="1600" b="1" dirty="0">
                <a:solidFill>
                  <a:srgbClr val="2B5681"/>
                </a:solidFill>
              </a:rPr>
              <a:t>Эксперт </a:t>
            </a:r>
            <a:r>
              <a:rPr lang="ru-RU" sz="1600" b="1" dirty="0" smtClean="0">
                <a:solidFill>
                  <a:srgbClr val="2B5681"/>
                </a:solidFill>
              </a:rPr>
              <a:t>НЕ </a:t>
            </a:r>
            <a:r>
              <a:rPr lang="ru-RU" sz="1600" b="1" dirty="0">
                <a:solidFill>
                  <a:srgbClr val="2B5681"/>
                </a:solidFill>
              </a:rPr>
              <a:t>вправе:</a:t>
            </a:r>
          </a:p>
          <a:p>
            <a:endParaRPr lang="ru-RU" sz="1050" dirty="0">
              <a:solidFill>
                <a:srgbClr val="2B568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b="0" dirty="0">
                <a:solidFill>
                  <a:srgbClr val="2B5681"/>
                </a:solidFill>
              </a:rPr>
              <a:t>1) </a:t>
            </a:r>
            <a:r>
              <a:rPr lang="ru-RU" sz="1600" dirty="0">
                <a:solidFill>
                  <a:srgbClr val="2B5681"/>
                </a:solidFill>
              </a:rPr>
              <a:t>проверять выполнение обязательных требований</a:t>
            </a:r>
            <a:r>
              <a:rPr lang="ru-RU" sz="1600" b="0" dirty="0">
                <a:solidFill>
                  <a:srgbClr val="FF0000"/>
                </a:solidFill>
              </a:rPr>
              <a:t>, не относящихся к полномочиям уполномоченного органа</a:t>
            </a:r>
            <a:r>
              <a:rPr lang="ru-RU" sz="1600" b="0" dirty="0">
                <a:solidFill>
                  <a:srgbClr val="2B5681"/>
                </a:solidFill>
              </a:rPr>
              <a:t>, от имени которого действуют эти должностные лица;</a:t>
            </a:r>
          </a:p>
          <a:p>
            <a:pPr>
              <a:spcAft>
                <a:spcPts val="600"/>
              </a:spcAft>
            </a:pPr>
            <a:r>
              <a:rPr lang="ru-RU" sz="1600" b="0" dirty="0" smtClean="0">
                <a:solidFill>
                  <a:srgbClr val="2B5681"/>
                </a:solidFill>
              </a:rPr>
              <a:t>2) </a:t>
            </a:r>
            <a:r>
              <a:rPr lang="ru-RU" sz="1600" b="0" dirty="0">
                <a:solidFill>
                  <a:srgbClr val="2B5681"/>
                </a:solidFill>
              </a:rPr>
              <a:t>требовать представления документов, информации, если они не являются объектами проверки или </a:t>
            </a:r>
            <a:r>
              <a:rPr lang="ru-RU" sz="1600" b="0" dirty="0">
                <a:solidFill>
                  <a:srgbClr val="FF0000"/>
                </a:solidFill>
              </a:rPr>
              <a:t>не относятся к предмету проверки</a:t>
            </a:r>
            <a:r>
              <a:rPr lang="ru-RU" sz="1600" b="0" dirty="0">
                <a:solidFill>
                  <a:srgbClr val="2B5681"/>
                </a:solidFill>
              </a:rPr>
              <a:t>, а также </a:t>
            </a:r>
            <a:r>
              <a:rPr lang="ru-RU" sz="1600" b="0" dirty="0">
                <a:solidFill>
                  <a:srgbClr val="FF0000"/>
                </a:solidFill>
              </a:rPr>
              <a:t>изымать оригиналы </a:t>
            </a:r>
            <a:r>
              <a:rPr lang="ru-RU" sz="1600" b="0" dirty="0">
                <a:solidFill>
                  <a:srgbClr val="2B5681"/>
                </a:solidFill>
              </a:rPr>
              <a:t>таких документов;</a:t>
            </a:r>
          </a:p>
          <a:p>
            <a:pPr>
              <a:spcAft>
                <a:spcPts val="600"/>
              </a:spcAft>
            </a:pPr>
            <a:r>
              <a:rPr lang="ru-RU" sz="1600" b="0" dirty="0" smtClean="0">
                <a:solidFill>
                  <a:srgbClr val="2B5681"/>
                </a:solidFill>
              </a:rPr>
              <a:t>3) </a:t>
            </a:r>
            <a:r>
              <a:rPr lang="ru-RU" sz="1600" b="0" dirty="0">
                <a:solidFill>
                  <a:srgbClr val="FF0000"/>
                </a:solidFill>
              </a:rPr>
              <a:t>распространять информацию</a:t>
            </a:r>
            <a:r>
              <a:rPr lang="ru-RU" sz="1600" b="0" dirty="0">
                <a:solidFill>
                  <a:srgbClr val="2B5681"/>
                </a:solidFill>
              </a:rPr>
              <a:t>, полученную в результате проведения проверки и составляющую государственную, коммерческую, служебную, иную охраняемую законом тайну, за исключением случаев, предусмотренных законодательством Российской Федерации;</a:t>
            </a:r>
          </a:p>
          <a:p>
            <a:pPr>
              <a:spcAft>
                <a:spcPts val="600"/>
              </a:spcAft>
            </a:pPr>
            <a:r>
              <a:rPr lang="ru-RU" sz="1600" b="0" dirty="0" smtClean="0">
                <a:solidFill>
                  <a:srgbClr val="2B5681"/>
                </a:solidFill>
              </a:rPr>
              <a:t>4) </a:t>
            </a:r>
            <a:r>
              <a:rPr lang="ru-RU" sz="1600" b="0" dirty="0">
                <a:solidFill>
                  <a:srgbClr val="2B5681"/>
                </a:solidFill>
              </a:rPr>
              <a:t>превышать установленные сроки проведения проверки;</a:t>
            </a:r>
          </a:p>
          <a:p>
            <a:pPr>
              <a:spcAft>
                <a:spcPts val="600"/>
              </a:spcAft>
            </a:pPr>
            <a:r>
              <a:rPr lang="ru-RU" sz="1600" b="0" dirty="0" smtClean="0">
                <a:solidFill>
                  <a:srgbClr val="2B5681"/>
                </a:solidFill>
              </a:rPr>
              <a:t>5) </a:t>
            </a:r>
            <a:r>
              <a:rPr lang="ru-RU" sz="1600" b="0" dirty="0">
                <a:solidFill>
                  <a:srgbClr val="2B5681"/>
                </a:solidFill>
              </a:rPr>
              <a:t>осуществлять выдачу организациям предписаний или предложений о проведении за их счет мероприятий по контролю.</a:t>
            </a:r>
          </a:p>
          <a:p>
            <a:r>
              <a:rPr lang="ru-RU" sz="1600" b="1" i="1" dirty="0" smtClean="0">
                <a:solidFill>
                  <a:srgbClr val="2B5681"/>
                </a:solidFill>
              </a:rPr>
              <a:t>(ст</a:t>
            </a:r>
            <a:r>
              <a:rPr lang="ru-RU" sz="1600" b="1" i="1" dirty="0">
                <a:solidFill>
                  <a:srgbClr val="2B5681"/>
                </a:solidFill>
              </a:rPr>
              <a:t>. </a:t>
            </a:r>
            <a:r>
              <a:rPr lang="ru-RU" sz="1600" b="1" i="1" dirty="0" smtClean="0">
                <a:solidFill>
                  <a:srgbClr val="2B5681"/>
                </a:solidFill>
              </a:rPr>
              <a:t>18 </a:t>
            </a:r>
            <a:r>
              <a:rPr lang="ru-RU" sz="1600" b="1" i="1" dirty="0">
                <a:solidFill>
                  <a:srgbClr val="2B5681"/>
                </a:solidFill>
              </a:rPr>
              <a:t>№294-ФЗ)</a:t>
            </a:r>
            <a:endParaRPr lang="ru-RU" altLang="ru-RU" sz="1600" b="1" i="1" dirty="0">
              <a:solidFill>
                <a:srgbClr val="2B568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98639" y="269082"/>
            <a:ext cx="6478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Права и обязанности эксперта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-12923" y="51470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919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Заголовок 1"/>
          <p:cNvSpPr>
            <a:spLocks/>
          </p:cNvSpPr>
          <p:nvPr/>
        </p:nvSpPr>
        <p:spPr bwMode="auto">
          <a:xfrm>
            <a:off x="1798639" y="269081"/>
            <a:ext cx="64785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ru-RU" sz="2800" b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798639" y="269081"/>
            <a:ext cx="64785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ru-RU" sz="2800" b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798639" y="269082"/>
            <a:ext cx="6478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Комплект документов эксперта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187624" y="835339"/>
            <a:ext cx="72009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В своей работе эксперт использует следующий комплект документов и сведений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endParaRPr lang="ru-RU" altLang="ru-RU" sz="14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Рисунок 9" descr="why-hire-professional-audi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19822"/>
            <a:ext cx="3635896" cy="1758865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91072" y="1491630"/>
            <a:ext cx="83529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ru-RU" dirty="0" smtClean="0">
                <a:solidFill>
                  <a:srgbClr val="2B5681"/>
                </a:solidFill>
              </a:rPr>
              <a:t> копия распоряжения (приказа) органа государственного контроля (надзора), органа муниципального контроля о проведении проверки;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ru-RU" dirty="0" smtClean="0">
                <a:solidFill>
                  <a:srgbClr val="2B5681"/>
                </a:solidFill>
              </a:rPr>
              <a:t> план-задание (проверочный лист) на оказание услуг эксперта;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ru-RU" dirty="0" smtClean="0">
                <a:solidFill>
                  <a:srgbClr val="2B5681"/>
                </a:solidFill>
              </a:rPr>
              <a:t> нормативные правовые акты (федеральные, локальные);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ru-RU" dirty="0" smtClean="0">
                <a:solidFill>
                  <a:srgbClr val="2B5681"/>
                </a:solidFill>
              </a:rPr>
              <a:t> документы, опубликованные на официальном сайте образовательной организации;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ru-RU" dirty="0" smtClean="0">
                <a:solidFill>
                  <a:srgbClr val="2B5681"/>
                </a:solidFill>
              </a:rPr>
              <a:t> методические рекомендации по проведению контрольно-надзорных мероприятий.</a:t>
            </a:r>
            <a:endParaRPr lang="ru-RU" altLang="ru-RU" dirty="0" smtClean="0">
              <a:solidFill>
                <a:srgbClr val="2B5681"/>
              </a:solidFill>
            </a:endParaRPr>
          </a:p>
          <a:p>
            <a:pPr>
              <a:spcAft>
                <a:spcPts val="600"/>
              </a:spcAft>
            </a:pPr>
            <a:endParaRPr lang="ru-RU" altLang="ru-RU" b="0" dirty="0">
              <a:solidFill>
                <a:srgbClr val="2B568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2565" t="12224" r="87335" b="76554"/>
          <a:stretch/>
        </p:blipFill>
        <p:spPr bwMode="auto">
          <a:xfrm>
            <a:off x="-12923" y="51470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7903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798639" y="266859"/>
            <a:ext cx="6478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Ответственность эксперта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403649" y="771525"/>
            <a:ext cx="7488892" cy="396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400" b="0" dirty="0">
                <a:solidFill>
                  <a:srgbClr val="2B5681"/>
                </a:solidFill>
              </a:rPr>
              <a:t>В случае выявления при проведении проверки несоответствия содержания и качества подготовки обучающихся по имеющим государственную аккредитацию образовательным программам ФГОС должностные лица уполномоченного органа обязаны принять меры по результатам проведения проверки, предусмотренные частью 9 статьи 93 Федерального закона № 273-ФЗ: </a:t>
            </a:r>
          </a:p>
          <a:p>
            <a:pPr>
              <a:spcAft>
                <a:spcPts val="600"/>
              </a:spcAft>
            </a:pPr>
            <a:r>
              <a:rPr lang="ru-RU" sz="1400" b="0" dirty="0" smtClean="0">
                <a:solidFill>
                  <a:srgbClr val="2B5681"/>
                </a:solidFill>
              </a:rPr>
              <a:t>а</a:t>
            </a:r>
            <a:r>
              <a:rPr lang="ru-RU" sz="1400" b="0" dirty="0">
                <a:solidFill>
                  <a:srgbClr val="2B5681"/>
                </a:solidFill>
              </a:rPr>
              <a:t>) приостановить действие государственной аккредитации образовательной деятельности;</a:t>
            </a:r>
          </a:p>
          <a:p>
            <a:pPr>
              <a:spcAft>
                <a:spcPts val="600"/>
              </a:spcAft>
            </a:pPr>
            <a:r>
              <a:rPr lang="ru-RU" sz="1400" b="0" dirty="0">
                <a:solidFill>
                  <a:srgbClr val="2B5681"/>
                </a:solidFill>
              </a:rPr>
              <a:t>б) в случае неустранения в установленный срок выявленного несоответствия лишить организацию государственной аккредитации.</a:t>
            </a:r>
          </a:p>
          <a:p>
            <a:pPr>
              <a:spcAft>
                <a:spcPts val="600"/>
              </a:spcAft>
            </a:pPr>
            <a:r>
              <a:rPr lang="ru-RU" sz="1200" b="0" i="1" dirty="0" smtClean="0">
                <a:solidFill>
                  <a:srgbClr val="2B5681"/>
                </a:solidFill>
              </a:rPr>
              <a:t>(</a:t>
            </a:r>
            <a:r>
              <a:rPr lang="ru-RU" i="1" dirty="0">
                <a:solidFill>
                  <a:srgbClr val="2B5681"/>
                </a:solidFill>
              </a:rPr>
              <a:t>ч</a:t>
            </a:r>
            <a:r>
              <a:rPr lang="ru-RU" b="0" i="1" dirty="0" smtClean="0">
                <a:solidFill>
                  <a:srgbClr val="2B5681"/>
                </a:solidFill>
              </a:rPr>
              <a:t>. </a:t>
            </a:r>
            <a:r>
              <a:rPr lang="ru-RU" b="0" i="1" dirty="0">
                <a:solidFill>
                  <a:srgbClr val="2B5681"/>
                </a:solidFill>
              </a:rPr>
              <a:t>9, </a:t>
            </a:r>
            <a:r>
              <a:rPr lang="ru-RU" b="0" i="1" dirty="0" smtClean="0">
                <a:solidFill>
                  <a:srgbClr val="2B5681"/>
                </a:solidFill>
              </a:rPr>
              <a:t>ст.93 № 273-ФЗ</a:t>
            </a:r>
            <a:r>
              <a:rPr lang="ru-RU" b="0" i="1" dirty="0">
                <a:solidFill>
                  <a:srgbClr val="2B5681"/>
                </a:solidFill>
              </a:rPr>
              <a:t>)</a:t>
            </a:r>
            <a:endParaRPr lang="ru-RU" sz="1200" b="0" i="1" dirty="0">
              <a:solidFill>
                <a:srgbClr val="2B5681"/>
              </a:solidFill>
            </a:endParaRPr>
          </a:p>
          <a:p>
            <a:endParaRPr lang="ru-RU" sz="1400" b="0" i="1" dirty="0">
              <a:solidFill>
                <a:srgbClr val="2B5681"/>
              </a:solidFill>
            </a:endParaRPr>
          </a:p>
          <a:p>
            <a:r>
              <a:rPr lang="ru-RU" altLang="ru-RU" sz="1400" b="0" dirty="0" smtClean="0">
                <a:solidFill>
                  <a:srgbClr val="2B5681"/>
                </a:solidFill>
              </a:rPr>
              <a:t>Таким </a:t>
            </a:r>
            <a:r>
              <a:rPr lang="ru-RU" altLang="ru-RU" sz="1400" b="0" dirty="0">
                <a:solidFill>
                  <a:srgbClr val="2B5681"/>
                </a:solidFill>
              </a:rPr>
              <a:t>образом, цена ошибки эксперта при контрольно-надзорных процедурах слишком высока, т.к. последствия принятия решений могут быть весьма серьёзными для образовательной организации, для педагогов, для </a:t>
            </a:r>
            <a:r>
              <a:rPr lang="ru-RU" altLang="ru-RU" sz="1400" b="0" dirty="0" smtClean="0">
                <a:solidFill>
                  <a:srgbClr val="2B5681"/>
                </a:solidFill>
              </a:rPr>
              <a:t>обучающихся.</a:t>
            </a:r>
            <a:endParaRPr lang="ru-RU" altLang="ru-RU" sz="1400" b="0" dirty="0">
              <a:solidFill>
                <a:srgbClr val="2B5681"/>
              </a:solidFill>
            </a:endParaRPr>
          </a:p>
          <a:p>
            <a:endParaRPr lang="ru-RU" altLang="ru-RU" sz="1400" b="0" dirty="0">
              <a:solidFill>
                <a:srgbClr val="2B5681"/>
              </a:solidFill>
            </a:endParaRPr>
          </a:p>
          <a:p>
            <a:r>
              <a:rPr lang="ru-RU" altLang="ru-RU" sz="1400" dirty="0">
                <a:solidFill>
                  <a:srgbClr val="2B5681"/>
                </a:solidFill>
              </a:rPr>
              <a:t>Избежать неправомерных действий, конфликтных ситуаций поможет знание нормативно-правовой базы, а также инструктивно-методических материалов.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-12923" y="51470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397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662966" y="323816"/>
            <a:ext cx="6478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Оплата услуг экспертов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301810" y="1275606"/>
            <a:ext cx="72009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sz="1800" b="0" dirty="0">
                <a:solidFill>
                  <a:srgbClr val="2B5681"/>
                </a:solidFill>
              </a:rPr>
              <a:t>Оплата услуг экспертов и экспертных организаций, а также возмещение понесенных ими в связи с участием в мероприятиях по контролю расходов производится в порядке и в размерах, которые установлены Правительством Российской </a:t>
            </a:r>
            <a:r>
              <a:rPr lang="ru-RU" sz="1800" b="0" dirty="0" smtClean="0">
                <a:solidFill>
                  <a:srgbClr val="2B5681"/>
                </a:solidFill>
              </a:rPr>
              <a:t>Федерации от 15.12.2012 г. № 1311</a:t>
            </a:r>
            <a:endParaRPr lang="ru-RU" sz="1800" b="0" dirty="0">
              <a:solidFill>
                <a:srgbClr val="2B5681"/>
              </a:solidFill>
            </a:endParaRPr>
          </a:p>
          <a:p>
            <a:endParaRPr lang="ru-RU" sz="1800" b="0" dirty="0">
              <a:solidFill>
                <a:srgbClr val="2B5681"/>
              </a:solidFill>
            </a:endParaRPr>
          </a:p>
          <a:p>
            <a:r>
              <a:rPr lang="ru-RU" sz="1600" b="0" i="1" dirty="0">
                <a:solidFill>
                  <a:srgbClr val="2B5681"/>
                </a:solidFill>
              </a:rPr>
              <a:t>(</a:t>
            </a:r>
            <a:r>
              <a:rPr lang="ru-RU" sz="1800" b="1" i="1" dirty="0">
                <a:solidFill>
                  <a:srgbClr val="2B5681"/>
                </a:solidFill>
              </a:rPr>
              <a:t>п. 5, ст. 14. №</a:t>
            </a:r>
            <a:r>
              <a:rPr lang="ru-RU" sz="1800" b="1" i="1" dirty="0" smtClean="0">
                <a:solidFill>
                  <a:srgbClr val="2B5681"/>
                </a:solidFill>
              </a:rPr>
              <a:t>294-ФЗ,  Порядок </a:t>
            </a:r>
            <a:r>
              <a:rPr lang="ru-RU" sz="1800" b="1" i="1" dirty="0">
                <a:solidFill>
                  <a:srgbClr val="2B5681"/>
                </a:solidFill>
              </a:rPr>
              <a:t>организации проверки, п. 5 введен Федеральным законом от 23.06.2014 № 160-ФЗ)</a:t>
            </a:r>
            <a:endParaRPr lang="ru-RU" sz="1600" b="1" i="1" dirty="0">
              <a:solidFill>
                <a:srgbClr val="2B5681"/>
              </a:solidFill>
            </a:endParaRPr>
          </a:p>
          <a:p>
            <a:endParaRPr lang="ru-RU" sz="1800" b="0" i="1" dirty="0">
              <a:solidFill>
                <a:srgbClr val="2B5681"/>
              </a:solidFill>
            </a:endParaRPr>
          </a:p>
          <a:p>
            <a:endParaRPr lang="ru-RU" sz="1800" b="0" i="1" dirty="0">
              <a:solidFill>
                <a:srgbClr val="2B568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-12923" y="51470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487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798639" y="269082"/>
            <a:ext cx="6478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ru-RU" sz="2800" b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Этапы аттестации </a:t>
            </a:r>
            <a:r>
              <a:rPr lang="ru-RU" sz="2800" b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экспертов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49" name="AutoShape 17"/>
          <p:cNvSpPr>
            <a:spLocks noChangeAspect="1" noChangeArrowheads="1" noTextEdit="1"/>
          </p:cNvSpPr>
          <p:nvPr/>
        </p:nvSpPr>
        <p:spPr bwMode="auto">
          <a:xfrm>
            <a:off x="2051685" y="771525"/>
            <a:ext cx="6480810" cy="4276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547664" y="915566"/>
            <a:ext cx="6315544" cy="4133850"/>
            <a:chOff x="2051685" y="857250"/>
            <a:chExt cx="6315544" cy="4133850"/>
          </a:xfrm>
        </p:grpSpPr>
        <p:sp>
          <p:nvSpPr>
            <p:cNvPr id="18448" name="AutoShape 16"/>
            <p:cNvSpPr>
              <a:spLocks noChangeArrowheads="1"/>
            </p:cNvSpPr>
            <p:nvPr/>
          </p:nvSpPr>
          <p:spPr bwMode="auto">
            <a:xfrm>
              <a:off x="2815846" y="1771650"/>
              <a:ext cx="5551382" cy="570865"/>
            </a:xfrm>
            <a:prstGeom prst="flowChartAlternateProcess">
              <a:avLst/>
            </a:prstGeom>
            <a:solidFill>
              <a:srgbClr val="00B0F0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Times New Roman" pitchFamily="18" charset="0"/>
                </a:rPr>
                <a:t>Отбор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 rot="5400000">
              <a:off x="1877799" y="1031136"/>
              <a:ext cx="914400" cy="566628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1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 rot="5400000">
              <a:off x="1877799" y="1831236"/>
              <a:ext cx="914400" cy="566628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Times New Roman" pitchFamily="18" charset="0"/>
                </a:rPr>
                <a:t>2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2816633" y="971550"/>
              <a:ext cx="5490785" cy="571500"/>
            </a:xfrm>
            <a:prstGeom prst="flowChartAlternateProcess">
              <a:avLst/>
            </a:prstGeom>
            <a:solidFill>
              <a:srgbClr val="00B0F0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Times New Roman" pitchFamily="18" charset="0"/>
                </a:rPr>
                <a:t>Мотивация и привлечение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2827651" y="3371850"/>
              <a:ext cx="5539578" cy="720090"/>
            </a:xfrm>
            <a:prstGeom prst="flowChartAlternateProcess">
              <a:avLst/>
            </a:prstGeom>
            <a:solidFill>
              <a:srgbClr val="00B0F0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Times New Roman" pitchFamily="18" charset="0"/>
                </a:rPr>
                <a:t>Аттестация: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Times New Roman" pitchFamily="18" charset="0"/>
                </a:rPr>
                <a:t>проверка соответствия заявителя критериям аттестации, </a:t>
              </a:r>
              <a:endPara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Times New Roman" pitchFamily="18" charset="0"/>
                </a:rPr>
                <a:t>квалификационный экзамен (тестирование и собеседование)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 rot="5400000">
              <a:off x="1889604" y="2631336"/>
              <a:ext cx="914400" cy="566628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Times New Roman" pitchFamily="18" charset="0"/>
                </a:rPr>
                <a:t>3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2829225" y="2571750"/>
              <a:ext cx="5538004" cy="571500"/>
            </a:xfrm>
            <a:prstGeom prst="flowChartAlternateProcess">
              <a:avLst/>
            </a:prstGeom>
            <a:solidFill>
              <a:srgbClr val="00B0F0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Times New Roman" pitchFamily="18" charset="0"/>
                </a:rPr>
                <a:t>Обучение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>
              <a:off x="2826077" y="4286250"/>
              <a:ext cx="5481341" cy="571500"/>
            </a:xfrm>
            <a:prstGeom prst="flowChartAlternateProcess">
              <a:avLst/>
            </a:prstGeom>
            <a:solidFill>
              <a:srgbClr val="FFC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Times New Roman" pitchFamily="18" charset="0"/>
                </a:rPr>
                <a:t>Включение в реестр экспертов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 rot="5400000">
              <a:off x="1888030" y="4250586"/>
              <a:ext cx="914400" cy="566628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Times New Roman" pitchFamily="18" charset="0"/>
                </a:rPr>
                <a:t>5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 rot="5400000">
              <a:off x="1889604" y="3440961"/>
              <a:ext cx="914400" cy="566628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  <a:ea typeface="Times New Roman" pitchFamily="18" charset="0"/>
                </a:rPr>
                <a:t>4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15" name="Рисунок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12224" r="87335" b="76554"/>
          <a:stretch/>
        </p:blipFill>
        <p:spPr bwMode="auto">
          <a:xfrm>
            <a:off x="0" y="0"/>
            <a:ext cx="1226480" cy="1059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3346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698" y="218366"/>
            <a:ext cx="7391400" cy="7920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ГОСУДАРСТВЕННЫЙ КОНТРОЛЬ (НАДЗОР) В СФЕРЕ ОБРАЗОВАНИЯ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4586" y="1923677"/>
            <a:ext cx="8327752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A9232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ru-RU" sz="2000" b="0" dirty="0">
                <a:solidFill>
                  <a:schemeClr val="tx2"/>
                </a:solidFill>
              </a:rPr>
              <a:t>Под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</a:rPr>
              <a:t>федеральным государственным контролем качества образования </a:t>
            </a:r>
            <a:r>
              <a:rPr lang="ru-RU" sz="2000" b="0" dirty="0">
                <a:solidFill>
                  <a:schemeClr val="tx2"/>
                </a:solidFill>
              </a:rPr>
              <a:t>понимается деятельность по оценке соответствия содержания и качества подготовки обучающихся </a:t>
            </a:r>
            <a:r>
              <a:rPr lang="ru-RU" sz="2000" b="0" u="sng" dirty="0">
                <a:solidFill>
                  <a:schemeClr val="tx2"/>
                </a:solidFill>
              </a:rPr>
              <a:t>по имеющим государственную аккредитацию </a:t>
            </a:r>
            <a:r>
              <a:rPr lang="ru-RU" sz="2000" b="0" dirty="0">
                <a:solidFill>
                  <a:schemeClr val="tx2"/>
                </a:solidFill>
              </a:rPr>
              <a:t>образовательным программам федеральным государственным образовательным стандартам посредством организации и проведения проверок качества образования и принятия по их результатам предусмотренных </a:t>
            </a:r>
            <a:r>
              <a:rPr lang="ru-RU" sz="2000" b="0" dirty="0">
                <a:solidFill>
                  <a:schemeClr val="tx1"/>
                </a:solidFill>
                <a:hlinkClick r:id="rId2"/>
              </a:rPr>
              <a:t>частью 9 </a:t>
            </a:r>
            <a:r>
              <a:rPr lang="ru-RU" sz="2000" b="0" dirty="0" smtClean="0">
                <a:solidFill>
                  <a:schemeClr val="tx1"/>
                </a:solidFill>
                <a:hlinkClick r:id="rId2"/>
              </a:rPr>
              <a:t>статьи 93  273-ФЗ мер</a:t>
            </a:r>
            <a:r>
              <a:rPr lang="ru-RU" sz="2000" b="0" dirty="0">
                <a:solidFill>
                  <a:schemeClr val="tx1"/>
                </a:solidFill>
                <a:hlinkClick r:id="rId2"/>
              </a:rPr>
              <a:t>.</a:t>
            </a:r>
          </a:p>
          <a:p>
            <a:pPr marL="712788" indent="-265113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09788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Статья 93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Федерального закона от 29.12.2012 № 273-ФЗ «Об образовании в Российской Федерации» 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660052" y="246762"/>
            <a:ext cx="6478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Реестр экспертов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691680" y="843558"/>
            <a:ext cx="7200900" cy="8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sz="1600" b="0" dirty="0" smtClean="0">
                <a:solidFill>
                  <a:srgbClr val="2B5681"/>
                </a:solidFill>
              </a:rPr>
              <a:t>К проведению проверки привлекаются эксперты, аттестованные уполномоченным органом.</a:t>
            </a:r>
          </a:p>
          <a:p>
            <a:r>
              <a:rPr lang="ru-RU" sz="1600" b="0" dirty="0" smtClean="0">
                <a:solidFill>
                  <a:srgbClr val="2B5681"/>
                </a:solidFill>
              </a:rPr>
              <a:t> 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94815" y="3651885"/>
            <a:ext cx="7197725" cy="72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 sz="1400" b="0" dirty="0" smtClean="0">
              <a:solidFill>
                <a:srgbClr val="2B5681"/>
              </a:solidFill>
            </a:endParaRPr>
          </a:p>
          <a:p>
            <a:endParaRPr lang="ru-RU" sz="1400" b="0" dirty="0" smtClean="0">
              <a:solidFill>
                <a:srgbClr val="2B5681"/>
              </a:solidFill>
            </a:endParaRPr>
          </a:p>
          <a:p>
            <a:endParaRPr lang="ru-RU" altLang="ru-RU" sz="1400" b="0" dirty="0" smtClean="0">
              <a:solidFill>
                <a:srgbClr val="2B5681"/>
              </a:solidFill>
            </a:endParaRPr>
          </a:p>
          <a:p>
            <a:endParaRPr lang="ru-RU" altLang="ru-RU" sz="1400" dirty="0">
              <a:solidFill>
                <a:srgbClr val="2B568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9512" y="1563638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dirty="0" smtClean="0">
                <a:solidFill>
                  <a:srgbClr val="2B5681"/>
                </a:solidFill>
              </a:rPr>
              <a:t>Реестр аттестованных экспертов</a:t>
            </a:r>
            <a:r>
              <a:rPr lang="ru-RU" b="0" dirty="0" smtClean="0">
                <a:solidFill>
                  <a:srgbClr val="2B5681"/>
                </a:solidFill>
              </a:rPr>
              <a:t>, привлекаемых к проведению мероприятий по контролю, размещается на официальном сайте органа государственной власти субъекта Российской Федерации, осуществляющего переданные полномочия Российской Федерации в сфере образования.</a:t>
            </a:r>
          </a:p>
          <a:p>
            <a:endParaRPr lang="ru-RU" b="0" dirty="0">
              <a:solidFill>
                <a:srgbClr val="2B5681"/>
              </a:solidFill>
            </a:endParaRPr>
          </a:p>
          <a:p>
            <a:endParaRPr lang="ru-RU" b="0" dirty="0">
              <a:solidFill>
                <a:srgbClr val="2B568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1347614"/>
            <a:ext cx="502797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393990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2B5681"/>
                </a:solidFill>
              </a:rPr>
              <a:t>Эксперты подлежат переаттестации органами контроля (надзора) </a:t>
            </a:r>
            <a:r>
              <a:rPr lang="ru-RU" i="1" dirty="0" smtClean="0">
                <a:solidFill>
                  <a:srgbClr val="FF0000"/>
                </a:solidFill>
              </a:rPr>
              <a:t>каждые </a:t>
            </a:r>
            <a:r>
              <a:rPr lang="ru-RU" b="1" i="1" dirty="0" smtClean="0">
                <a:solidFill>
                  <a:srgbClr val="FF0000"/>
                </a:solidFill>
              </a:rPr>
              <a:t>5</a:t>
            </a:r>
            <a:r>
              <a:rPr lang="ru-RU" i="1" dirty="0" smtClean="0">
                <a:solidFill>
                  <a:srgbClr val="FF0000"/>
                </a:solidFill>
              </a:rPr>
              <a:t> лет.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2565" t="12224" r="87335" b="76554"/>
          <a:stretch/>
        </p:blipFill>
        <p:spPr bwMode="auto">
          <a:xfrm>
            <a:off x="-12923" y="51470"/>
            <a:ext cx="1104949" cy="987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5596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12224" r="87335" b="76554"/>
          <a:stretch/>
        </p:blipFill>
        <p:spPr bwMode="auto">
          <a:xfrm>
            <a:off x="-6989" y="9551"/>
            <a:ext cx="1226480" cy="1059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99542"/>
            <a:ext cx="736256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информации об осуществляемой контрольно-надзорной деятельности, информирования о результатах проведенных плановых и внеплановых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обеспечивается  </a:t>
            </a:r>
            <a:r>
              <a:rPr lang="ru-RU" sz="2000" b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Управления: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://tuvobrnadzor.rtyva.ru/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государственной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</a:t>
            </a:r>
          </a:p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системы 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«Единый Реестр Проверок»: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https://proverki.gov.ru/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(394-22) 6-36-44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195736" y="1851670"/>
            <a:ext cx="4752528" cy="94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</a:t>
            </a:r>
            <a:r>
              <a:rPr lang="ru-RU" sz="3200" b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внимание!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12224" r="87335" b="76554"/>
          <a:stretch/>
        </p:blipFill>
        <p:spPr bwMode="auto">
          <a:xfrm>
            <a:off x="8099" y="6"/>
            <a:ext cx="1226480" cy="1059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698" y="218366"/>
            <a:ext cx="7391400" cy="7920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ГОСУДАРСТВЕННЫЙ КОНТРОЛЬ (НАДЗОР) В СФЕРЕ ОБРАЗОВАНИЯ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4586" y="1923676"/>
            <a:ext cx="8327752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A9232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Под </a:t>
            </a:r>
            <a:r>
              <a:rPr lang="ru-RU" sz="1800" b="0" dirty="0">
                <a:solidFill>
                  <a:srgbClr val="C00000"/>
                </a:solidFill>
              </a:rPr>
              <a:t>федеральным государственным надзором в сфере образования </a:t>
            </a:r>
            <a:r>
              <a:rPr lang="ru-RU" sz="1800" b="0" dirty="0">
                <a:solidFill>
                  <a:schemeClr val="tx1"/>
                </a:solidFill>
              </a:rPr>
              <a:t>понимается деятельность, направленная на предупреждение, выявление и пресечение нарушения </a:t>
            </a:r>
            <a:r>
              <a:rPr lang="ru-RU" sz="1800" b="0" u="sng" dirty="0">
                <a:solidFill>
                  <a:schemeClr val="tx1"/>
                </a:solidFill>
              </a:rPr>
              <a:t>органами государственной власти субъектов Российской Федерации</a:t>
            </a:r>
            <a:r>
              <a:rPr lang="ru-RU" sz="1800" b="0" dirty="0">
                <a:solidFill>
                  <a:schemeClr val="tx1"/>
                </a:solidFill>
              </a:rPr>
              <a:t>, осуществляющими государственное управление в сфере образования, и </a:t>
            </a:r>
            <a:r>
              <a:rPr lang="ru-RU" sz="1800" b="0" u="sng" dirty="0">
                <a:solidFill>
                  <a:schemeClr val="tx1"/>
                </a:solidFill>
              </a:rPr>
              <a:t>органами местного самоуправления, осуществляющими управление в сфере образования, и организациями, осуществляющими образовательную </a:t>
            </a:r>
            <a:r>
              <a:rPr lang="ru-RU" sz="1800" b="0" u="sng" dirty="0" smtClean="0">
                <a:solidFill>
                  <a:schemeClr val="tx1"/>
                </a:solidFill>
              </a:rPr>
              <a:t>деятельность</a:t>
            </a:r>
            <a:r>
              <a:rPr lang="ru-RU" sz="1800" b="0" dirty="0" smtClean="0">
                <a:solidFill>
                  <a:schemeClr val="tx1"/>
                </a:solidFill>
              </a:rPr>
              <a:t>, </a:t>
            </a:r>
            <a:r>
              <a:rPr lang="ru-RU" sz="1800" b="0" dirty="0">
                <a:solidFill>
                  <a:schemeClr val="tx1"/>
                </a:solidFill>
              </a:rPr>
              <a:t>требований законодательства об образовании посредством организации и проведения </a:t>
            </a:r>
            <a:r>
              <a:rPr lang="ru-RU" sz="1800" b="0" dirty="0" smtClean="0">
                <a:solidFill>
                  <a:schemeClr val="tx1"/>
                </a:solidFill>
              </a:rPr>
              <a:t>проверок, </a:t>
            </a:r>
            <a:r>
              <a:rPr lang="ru-RU" sz="1800" b="0" dirty="0">
                <a:solidFill>
                  <a:schemeClr val="tx1"/>
                </a:solidFill>
              </a:rPr>
              <a:t>принятия предусмотренных законодательством Российской Федерации мер по пресечению и (или) устранению последствий выявленных нарушений таких </a:t>
            </a:r>
            <a:r>
              <a:rPr lang="ru-RU" sz="1800" b="0" dirty="0" smtClean="0">
                <a:solidFill>
                  <a:schemeClr val="tx1"/>
                </a:solidFill>
              </a:rPr>
              <a:t>требований</a:t>
            </a: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09788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Статья 93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Федерального закона от 29.12.2012 № 273-ФЗ «Об образовании в Российской Федерации» 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698" y="218366"/>
            <a:ext cx="7391400" cy="7920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ПРАВОВЫЕ ОСНОВАНИЯ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167157"/>
            <a:ext cx="65527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Основной нормативно-правовой акт, регулирующий отношения, возникающие при </a:t>
            </a:r>
            <a:r>
              <a:rPr lang="ru-RU" sz="1800" b="1" dirty="0" smtClean="0"/>
              <a:t>проведении </a:t>
            </a:r>
            <a:r>
              <a:rPr lang="ru-RU" sz="1800" b="1" dirty="0"/>
              <a:t>проверки</a:t>
            </a:r>
            <a:r>
              <a:rPr lang="ru-RU" sz="1800" b="1" dirty="0" smtClean="0"/>
              <a:t>:</a:t>
            </a:r>
          </a:p>
          <a:p>
            <a:pPr algn="just"/>
            <a:endParaRPr lang="ru-RU" sz="1800" b="1" dirty="0" smtClean="0"/>
          </a:p>
          <a:p>
            <a:pPr algn="ctr"/>
            <a:r>
              <a:rPr lang="ru-RU" sz="1800" b="1" dirty="0"/>
              <a:t>Федеральный Закон  от 26. 12.2008 года №</a:t>
            </a:r>
            <a:r>
              <a:rPr lang="ru-RU" sz="1800" b="1" dirty="0" smtClean="0"/>
              <a:t>294-ФЗ</a:t>
            </a:r>
          </a:p>
          <a:p>
            <a:pPr algn="ctr"/>
            <a:r>
              <a:rPr lang="ru-RU" sz="1800" b="1" dirty="0" smtClean="0"/>
              <a:t>  </a:t>
            </a:r>
            <a:r>
              <a:rPr lang="ru-RU" sz="1800" b="1" u="sng" dirty="0" smtClean="0"/>
              <a:t>«</a:t>
            </a:r>
            <a:r>
              <a:rPr lang="ru-RU" sz="1800" b="1" u="sng" dirty="0"/>
              <a:t>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</a:p>
          <a:p>
            <a:pPr algn="just"/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6" name="Picture 2" descr="C:\Users\Людмила\Desktop\469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109" y="1203598"/>
            <a:ext cx="1933627" cy="2817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6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698" y="218366"/>
            <a:ext cx="7391400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ПРАВОВЫЕ ОСНОВАНИЯ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2501" y="1131590"/>
            <a:ext cx="73448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Административные регламенты </a:t>
            </a:r>
            <a:r>
              <a:rPr lang="ru-RU" sz="1800" dirty="0"/>
              <a:t>исполнения органами государственной власти субъектов Российской Федерации, осуществляющими переданные полномочия Российской Федерации в сфере образования, государственной </a:t>
            </a:r>
            <a:r>
              <a:rPr lang="ru-RU" sz="1800" dirty="0" smtClean="0"/>
              <a:t>функции по осуществлению:</a:t>
            </a:r>
          </a:p>
          <a:p>
            <a:r>
              <a:rPr lang="ru-RU" sz="1800" dirty="0"/>
              <a:t>-</a:t>
            </a:r>
            <a:r>
              <a:rPr lang="ru-RU" sz="1800" dirty="0" smtClean="0"/>
              <a:t> </a:t>
            </a:r>
            <a:r>
              <a:rPr lang="ru-RU" sz="1800" dirty="0"/>
              <a:t>федерального государственного контроля качества </a:t>
            </a:r>
            <a:r>
              <a:rPr lang="ru-RU" sz="1800" dirty="0" smtClean="0"/>
              <a:t>образования (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приказ </a:t>
            </a:r>
            <a:r>
              <a:rPr lang="ru-RU" sz="1800" b="1" dirty="0" err="1" smtClean="0">
                <a:solidFill>
                  <a:schemeClr val="accent4">
                    <a:lumMod val="75000"/>
                  </a:schemeClr>
                </a:solidFill>
              </a:rPr>
              <a:t>Минобрнауки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России от 14.06.2017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г. N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546</a:t>
            </a:r>
            <a:r>
              <a:rPr lang="ru-RU" sz="1800" b="1" dirty="0" smtClean="0"/>
              <a:t>)</a:t>
            </a:r>
            <a:r>
              <a:rPr lang="ru-RU" sz="1800" dirty="0" smtClean="0"/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федерального </a:t>
            </a:r>
            <a:r>
              <a:rPr lang="ru-RU" sz="2000" dirty="0"/>
              <a:t>государственного </a:t>
            </a:r>
            <a:r>
              <a:rPr lang="ru-RU" sz="2000" dirty="0" smtClean="0"/>
              <a:t>надзора в сфере образования </a:t>
            </a:r>
            <a:r>
              <a:rPr lang="ru-RU" sz="2000" dirty="0"/>
              <a:t>(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приказ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Минобрнауки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России от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10.11.2017 N 1096)</a:t>
            </a:r>
            <a:r>
              <a:rPr lang="ru-RU" sz="2000" dirty="0" smtClean="0"/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лицензионного </a:t>
            </a:r>
            <a:r>
              <a:rPr lang="ru-RU" sz="2000" dirty="0" smtClean="0"/>
              <a:t>контроля </a:t>
            </a:r>
            <a:r>
              <a:rPr lang="ru-RU" sz="2000" dirty="0"/>
              <a:t>(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приказ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Минобрнауки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России от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07.12.2017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г. N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1197)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04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2299" y="221079"/>
            <a:ext cx="6721712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Контрольно-надзорная деятельность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63638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563638"/>
            <a:ext cx="40612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163654"/>
            <a:ext cx="677912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  <a:cs typeface="Aharoni" pitchFamily="2" charset="-79"/>
              </a:rPr>
              <a:t>Виды </a:t>
            </a:r>
            <a:r>
              <a:rPr lang="ru-RU" sz="2800" b="1" dirty="0">
                <a:latin typeface="Cambria" pitchFamily="18" charset="0"/>
                <a:cs typeface="Aharoni" pitchFamily="2" charset="-79"/>
              </a:rPr>
              <a:t>проверок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248585"/>
            <a:ext cx="316835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Плановая проверка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7664" y="3629684"/>
            <a:ext cx="3168351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dirty="0"/>
              <a:t>Ежегодный </a:t>
            </a:r>
            <a:r>
              <a:rPr lang="ru-RU" sz="2800" dirty="0" smtClean="0"/>
              <a:t>план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48474" y="2267646"/>
            <a:ext cx="369434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Внеплановая </a:t>
            </a:r>
            <a:r>
              <a:rPr lang="ru-RU" sz="2400" dirty="0" smtClean="0"/>
              <a:t>проверка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4961" y="3660744"/>
            <a:ext cx="3651755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dirty="0"/>
              <a:t>Наличие </a:t>
            </a:r>
            <a:r>
              <a:rPr lang="ru-RU" sz="2800" dirty="0" smtClean="0"/>
              <a:t>основания</a:t>
            </a:r>
            <a:endParaRPr lang="ru-RU" sz="28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627783" y="1748429"/>
            <a:ext cx="144015" cy="500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634317" y="2811473"/>
            <a:ext cx="144018" cy="716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012160" y="1748429"/>
            <a:ext cx="144016" cy="500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056294" y="2829357"/>
            <a:ext cx="144016" cy="716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02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698" y="218366"/>
            <a:ext cx="7391400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Основные мероприятия государственного контроля качества образования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7836" y="120396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оценка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знаний и умений обучающихся путем проведения контрольных/оценочных процедур в различных формах;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анализ документов и материалов, характеризующих деятельность организации в части содержания и качества подготовки обучающихся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федеральным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государственным образовательным стандартам, в том числе анализ результатов текущего контроля успеваемости и промежуточной аттестации обучающихся, государственной итоговой аттестации выпускников организации и анализ качества подготовки обучающихся и установление их соответствие федеральным государственным образовательным стандартам;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наблюдение за ходом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4817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698" y="218366"/>
            <a:ext cx="7391400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Основные мероприятия государственного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надзора в сфере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образовани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565" t="12224" r="87335" b="76554"/>
          <a:stretch/>
        </p:blipFill>
        <p:spPr bwMode="auto">
          <a:xfrm>
            <a:off x="84261" y="53571"/>
            <a:ext cx="1020651" cy="9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7836" y="1203960"/>
            <a:ext cx="777686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анализ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экспертиза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документов и материалов, характеризующих деятельность организации по вопросам, подлежащим проверке, в том числе локальных нормативных правовых актов организации по вопросам, подлежащим проверке;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анализ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информации, размещенной образовательной организацией на ее официальном сайте;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осмотр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зданий, помещений, материально-технической базы организации в порядке, установленном законодательством Российской Федерации;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проведение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беседы с обучающимися организации, их родителями (законными представителями), работниками организации по вопросам, подлежащим проверке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1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1933</Words>
  <Application>Microsoft Office PowerPoint</Application>
  <PresentationFormat>Экран (16:9)</PresentationFormat>
  <Paragraphs>200</Paragraphs>
  <Slides>32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2_Тема Office</vt:lpstr>
      <vt:lpstr>Тема Office</vt:lpstr>
      <vt:lpstr>Государственный  контроль (надзор)  в сфере образования </vt:lpstr>
      <vt:lpstr>ГОСУДАРСТВЕННЫЙ КОНТРОЛЬ (НАДЗОР) В СФЕРЕ ОБРАЗОВАНИЯ</vt:lpstr>
      <vt:lpstr>ГОСУДАРСТВЕННЫЙ КОНТРОЛЬ (НАДЗОР) В СФЕРЕ ОБРАЗОВАНИЯ</vt:lpstr>
      <vt:lpstr>ГОСУДАРСТВЕННЫЙ КОНТРОЛЬ (НАДЗОР) В СФЕРЕ ОБРАЗОВАНИЯ</vt:lpstr>
      <vt:lpstr>ПРАВОВЫЕ ОСНОВАНИЯ</vt:lpstr>
      <vt:lpstr>ПРАВОВЫЕ ОСНОВАНИЯ</vt:lpstr>
      <vt:lpstr>Презентация PowerPoint</vt:lpstr>
      <vt:lpstr>Основные мероприятия государственного контроля качества образования</vt:lpstr>
      <vt:lpstr>Основные мероприятия государственного надзора в сфере образовани</vt:lpstr>
      <vt:lpstr>Презентация PowerPoint</vt:lpstr>
      <vt:lpstr>Перечень нормативных правовых актов, содержащих обязательные требования, соблюдение которых оценивается при проведении мероприятий по федеральному государственному надзору в сфере образования </vt:lpstr>
      <vt:lpstr>Презентация PowerPoint</vt:lpstr>
      <vt:lpstr>Руководство по соблюдению обязательных требований, установленных законодательством Российской Федерации в сфере образования, в части федерального государственного надзора в сфере образования</vt:lpstr>
      <vt:lpstr>Презентация PowerPoint</vt:lpstr>
      <vt:lpstr>Меры, принимаемые должностными лицами органа контроля (надзора), в отношении фактов нарушений</vt:lpstr>
      <vt:lpstr>ОТВЕТСТВЕННОСТЬ (ч.7 ст.28 )</vt:lpstr>
      <vt:lpstr>Привлечение экспертов</vt:lpstr>
      <vt:lpstr>Нормативная правовая база</vt:lpstr>
      <vt:lpstr>Презентация PowerPoint</vt:lpstr>
      <vt:lpstr>О статусе экспертной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</dc:creator>
  <cp:lastModifiedBy>user</cp:lastModifiedBy>
  <cp:revision>288</cp:revision>
  <cp:lastPrinted>2020-06-25T06:16:13Z</cp:lastPrinted>
  <dcterms:modified xsi:type="dcterms:W3CDTF">2020-06-26T03:24:25Z</dcterms:modified>
</cp:coreProperties>
</file>