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565" r:id="rId1"/>
  </p:sldMasterIdLst>
  <p:notesMasterIdLst>
    <p:notesMasterId r:id="rId28"/>
  </p:notesMasterIdLst>
  <p:handoutMasterIdLst>
    <p:handoutMasterId r:id="rId29"/>
  </p:handoutMasterIdLst>
  <p:sldIdLst>
    <p:sldId id="256" r:id="rId2"/>
    <p:sldId id="257" r:id="rId3"/>
    <p:sldId id="259" r:id="rId4"/>
    <p:sldId id="260" r:id="rId5"/>
    <p:sldId id="306" r:id="rId6"/>
    <p:sldId id="299" r:id="rId7"/>
    <p:sldId id="261" r:id="rId8"/>
    <p:sldId id="281" r:id="rId9"/>
    <p:sldId id="288" r:id="rId10"/>
    <p:sldId id="303" r:id="rId11"/>
    <p:sldId id="304" r:id="rId12"/>
    <p:sldId id="291" r:id="rId13"/>
    <p:sldId id="313" r:id="rId14"/>
    <p:sldId id="314" r:id="rId15"/>
    <p:sldId id="301" r:id="rId16"/>
    <p:sldId id="302" r:id="rId17"/>
    <p:sldId id="297" r:id="rId18"/>
    <p:sldId id="316" r:id="rId19"/>
    <p:sldId id="294" r:id="rId20"/>
    <p:sldId id="315" r:id="rId21"/>
    <p:sldId id="310" r:id="rId22"/>
    <p:sldId id="317" r:id="rId23"/>
    <p:sldId id="298" r:id="rId24"/>
    <p:sldId id="308" r:id="rId25"/>
    <p:sldId id="311" r:id="rId26"/>
    <p:sldId id="290" r:id="rId27"/>
  </p:sldIdLst>
  <p:sldSz cx="9144000" cy="6858000" type="screen4x3"/>
  <p:notesSz cx="6858000" cy="994727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9" autoAdjust="0"/>
    <p:restoredTop sz="94690" autoAdjust="0"/>
  </p:normalViewPr>
  <p:slideViewPr>
    <p:cSldViewPr>
      <p:cViewPr varScale="1">
        <p:scale>
          <a:sx n="109" d="100"/>
          <a:sy n="109" d="100"/>
        </p:scale>
        <p:origin x="1296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5D30F995-C8DD-47E9-872D-560D9292F62D}" type="datetimeFigureOut">
              <a:rPr lang="ru-RU"/>
              <a:pPr>
                <a:defRPr/>
              </a:pPr>
              <a:t>29.07.2022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6016BAFE-D3C6-4318-97C2-8EBE558685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74B52A7-3538-44FC-B298-0725EAD7DB4C}" type="datetimeFigureOut">
              <a:rPr lang="ru-RU"/>
              <a:pPr>
                <a:defRPr/>
              </a:pPr>
              <a:t>29.07.2022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400"/>
            <a:ext cx="5486400" cy="44767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E9AD8FD6-AA95-47B1-8C30-20E39C0E01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5459" y="959313"/>
            <a:ext cx="5760741" cy="257189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5459" y="3531205"/>
            <a:ext cx="5760741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25459" y="329308"/>
            <a:ext cx="3392144" cy="309201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86200" y="131730"/>
            <a:ext cx="802005" cy="503578"/>
          </a:xfrm>
        </p:spPr>
        <p:txBody>
          <a:bodyPr/>
          <a:lstStyle/>
          <a:p>
            <a:pPr>
              <a:defRPr/>
            </a:pPr>
            <a:fld id="{D9C9AB53-8161-452F-81A3-16E8ACDE015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r="42454" b="36435"/>
          <a:stretch/>
        </p:blipFill>
        <p:spPr>
          <a:xfrm>
            <a:off x="1125460" y="643464"/>
            <a:ext cx="6574536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28006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BAB5BA-453C-4ACA-B52D-4D4AC3E716F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pic>
        <p:nvPicPr>
          <p:cNvPr id="15" name="Picture 14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r="42454" b="36435"/>
          <a:stretch/>
        </p:blipFill>
        <p:spPr>
          <a:xfrm>
            <a:off x="1125460" y="643464"/>
            <a:ext cx="6574536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93505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6447" y="796298"/>
            <a:ext cx="1103027" cy="466256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1910" y="796298"/>
            <a:ext cx="5301095" cy="466256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962DBC-FD5C-4B0B-B427-7066BA4DD1B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r="59215" b="36435"/>
          <a:stretch/>
        </p:blipFill>
        <p:spPr>
          <a:xfrm rot="5400000">
            <a:off x="5605390" y="3050294"/>
            <a:ext cx="4663440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86374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1AA5ED-CB76-4C4C-85BC-35ACEB1539A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pic>
        <p:nvPicPr>
          <p:cNvPr id="15" name="Picture 14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r="42454" b="36435"/>
          <a:stretch/>
        </p:blipFill>
        <p:spPr>
          <a:xfrm>
            <a:off x="1125460" y="643464"/>
            <a:ext cx="6574536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10362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5459" y="1756130"/>
            <a:ext cx="5764142" cy="2050066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5460" y="3806196"/>
            <a:ext cx="576414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15E57F-BAF8-4769-8CDA-F2248887280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r="42454" b="36435"/>
          <a:stretch/>
        </p:blipFill>
        <p:spPr>
          <a:xfrm>
            <a:off x="1125460" y="643464"/>
            <a:ext cx="6574536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14913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5459" y="959314"/>
            <a:ext cx="6564015" cy="104411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5459" y="2172548"/>
            <a:ext cx="3125871" cy="327894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63822" y="2172548"/>
            <a:ext cx="3125652" cy="327894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0B2999-3CB8-4638-9348-834509E27C8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r="42454" b="36435"/>
          <a:stretch/>
        </p:blipFill>
        <p:spPr>
          <a:xfrm>
            <a:off x="1125460" y="643464"/>
            <a:ext cx="6574536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0923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652" y="959903"/>
            <a:ext cx="6571344" cy="1044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8131" y="2169094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none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8131" y="2973815"/>
            <a:ext cx="3125766" cy="24916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3822" y="2172548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none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63822" y="2971035"/>
            <a:ext cx="3125652" cy="248498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E7C5EF-9AB2-4A74-8B4A-20C13DCA02C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pic>
        <p:nvPicPr>
          <p:cNvPr id="18" name="Picture 17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r="42454" b="36435"/>
          <a:stretch/>
        </p:blipFill>
        <p:spPr>
          <a:xfrm>
            <a:off x="1125460" y="643464"/>
            <a:ext cx="6574536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09233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9240FD-EC65-4D5E-8AF2-F82FD5F924D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pic>
        <p:nvPicPr>
          <p:cNvPr id="14" name="Picture 1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r="42454" b="36435"/>
          <a:stretch/>
        </p:blipFill>
        <p:spPr>
          <a:xfrm>
            <a:off x="1125460" y="643464"/>
            <a:ext cx="6574536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64601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AE7ABA-F991-4F4F-8B9B-80FF9B6749E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93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4041" y="959313"/>
            <a:ext cx="2425950" cy="224205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9877" y="960890"/>
            <a:ext cx="3828178" cy="4496910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4041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46CB35-7865-4AC4-B358-996E4FE4180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r="42454" b="36435"/>
          <a:stretch/>
        </p:blipFill>
        <p:spPr>
          <a:xfrm>
            <a:off x="1125460" y="643464"/>
            <a:ext cx="6574536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63786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4996501" y="482171"/>
            <a:ext cx="3511387" cy="5149101"/>
            <a:chOff x="4996501" y="482171"/>
            <a:chExt cx="3511387" cy="5149101"/>
          </a:xfrm>
        </p:grpSpPr>
        <p:sp>
          <p:nvSpPr>
            <p:cNvPr id="14" name="Rectangle 13"/>
            <p:cNvSpPr/>
            <p:nvPr/>
          </p:nvSpPr>
          <p:spPr>
            <a:xfrm>
              <a:off x="4996501" y="482171"/>
              <a:ext cx="3511387" cy="5149101"/>
            </a:xfrm>
            <a:prstGeom prst="rect">
              <a:avLst/>
            </a:prstGeom>
            <a:gradFill>
              <a:gsLst>
                <a:gs pos="0">
                  <a:schemeClr val="tx1">
                    <a:lumMod val="85000"/>
                    <a:lumOff val="15000"/>
                  </a:schemeClr>
                </a:gs>
                <a:gs pos="100000">
                  <a:schemeClr val="tx1">
                    <a:lumMod val="95000"/>
                    <a:lumOff val="5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5312152" y="812506"/>
              <a:ext cx="2883013" cy="4479361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2077" y="1129512"/>
            <a:ext cx="3386166" cy="1918487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31420" y="3057166"/>
            <a:ext cx="3390817" cy="2092568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24592" y="5469857"/>
            <a:ext cx="3393977" cy="320123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25459" y="318641"/>
            <a:ext cx="2601032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726491" y="131730"/>
            <a:ext cx="795746" cy="503578"/>
          </a:xfrm>
        </p:spPr>
        <p:txBody>
          <a:bodyPr/>
          <a:lstStyle/>
          <a:p>
            <a:pPr>
              <a:defRPr/>
            </a:pPr>
            <a:fld id="{82284913-9916-4DFB-B582-2A09CD78FC3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pic>
        <p:nvPicPr>
          <p:cNvPr id="22" name="Picture 21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r="70363" b="36435"/>
          <a:stretch/>
        </p:blipFill>
        <p:spPr>
          <a:xfrm>
            <a:off x="1125460" y="643464"/>
            <a:ext cx="339242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34259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19854"/>
            <a:ext cx="9144000" cy="74295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468769"/>
            <a:ext cx="9144000" cy="56470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3" name="Straight Connector 12"/>
          <p:cNvCxnSpPr/>
          <p:nvPr/>
        </p:nvCxnSpPr>
        <p:spPr>
          <a:xfrm>
            <a:off x="0" y="6121005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28684" y="956172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8684" y="2167385"/>
            <a:ext cx="6571343" cy="32886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21309" y="330371"/>
            <a:ext cx="2368292" cy="3049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28684" y="329308"/>
            <a:ext cx="3388498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93728" y="131730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B8EF0C68-4B01-47A7-BBA1-F7FF1B6EECB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861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66" r:id="rId1"/>
    <p:sldLayoutId id="2147484567" r:id="rId2"/>
    <p:sldLayoutId id="2147484568" r:id="rId3"/>
    <p:sldLayoutId id="2147484569" r:id="rId4"/>
    <p:sldLayoutId id="2147484570" r:id="rId5"/>
    <p:sldLayoutId id="2147484571" r:id="rId6"/>
    <p:sldLayoutId id="2147484572" r:id="rId7"/>
    <p:sldLayoutId id="2147484573" r:id="rId8"/>
    <p:sldLayoutId id="2147484574" r:id="rId9"/>
    <p:sldLayoutId id="2147484575" r:id="rId10"/>
    <p:sldLayoutId id="2147484576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idx="1"/>
          </p:nvPr>
        </p:nvSpPr>
        <p:spPr>
          <a:xfrm>
            <a:off x="395536" y="1916832"/>
            <a:ext cx="8229600" cy="3456384"/>
          </a:xfrm>
        </p:spPr>
        <p:txBody>
          <a:bodyPr>
            <a:normAutofit fontScale="92500" lnSpcReduction="20000"/>
          </a:bodyPr>
          <a:lstStyle/>
          <a:p>
            <a:pPr algn="ctr" eaLnBrk="1" hangingPunct="1">
              <a:buFont typeface="Wingdings 3" pitchFamily="18" charset="2"/>
              <a:buNone/>
            </a:pPr>
            <a:r>
              <a:rPr lang="ru-RU" altLang="ru-RU" sz="2800" b="1" dirty="0" smtClean="0">
                <a:solidFill>
                  <a:srgbClr val="0070C0"/>
                </a:solidFill>
              </a:rPr>
              <a:t>Совещание с аттестованными экспертами в области проведения государственной аккредитации образовательной деятельности</a:t>
            </a:r>
          </a:p>
          <a:p>
            <a:pPr algn="ctr" eaLnBrk="1" hangingPunct="1">
              <a:buFont typeface="Wingdings 3" pitchFamily="18" charset="2"/>
              <a:buNone/>
            </a:pPr>
            <a:endParaRPr lang="ru-RU" altLang="ru-RU" sz="1800" b="1" dirty="0" smtClean="0">
              <a:solidFill>
                <a:srgbClr val="0070C0"/>
              </a:solidFill>
            </a:endParaRPr>
          </a:p>
          <a:p>
            <a:pPr algn="ctr" eaLnBrk="1" hangingPunct="1">
              <a:buFont typeface="Wingdings 3" pitchFamily="18" charset="2"/>
              <a:buNone/>
            </a:pPr>
            <a:endParaRPr lang="ru-RU" altLang="ru-RU" sz="1800" b="1" dirty="0">
              <a:solidFill>
                <a:srgbClr val="0070C0"/>
              </a:solidFill>
            </a:endParaRPr>
          </a:p>
          <a:p>
            <a:pPr algn="ctr" eaLnBrk="1" hangingPunct="1">
              <a:buFont typeface="Wingdings 3" pitchFamily="18" charset="2"/>
              <a:buNone/>
            </a:pPr>
            <a:endParaRPr lang="ru-RU" altLang="ru-RU" sz="1800" b="1" dirty="0" smtClean="0">
              <a:solidFill>
                <a:srgbClr val="0070C0"/>
              </a:solidFill>
            </a:endParaRPr>
          </a:p>
          <a:p>
            <a:pPr algn="ctr" eaLnBrk="1" hangingPunct="1">
              <a:buFont typeface="Wingdings 3" pitchFamily="18" charset="2"/>
              <a:buNone/>
            </a:pPr>
            <a:r>
              <a:rPr lang="ru-RU" altLang="ru-RU" sz="1800" b="1" dirty="0" smtClean="0">
                <a:solidFill>
                  <a:srgbClr val="0070C0"/>
                </a:solidFill>
              </a:rPr>
              <a:t>26.02.2020 г.</a:t>
            </a:r>
          </a:p>
          <a:p>
            <a:pPr algn="ctr" eaLnBrk="1" hangingPunct="1">
              <a:buFont typeface="Wingdings 3" pitchFamily="18" charset="2"/>
              <a:buNone/>
            </a:pPr>
            <a:endParaRPr lang="ru-RU" altLang="ru-RU" sz="3000" b="1" dirty="0" smtClean="0">
              <a:solidFill>
                <a:schemeClr val="accent2"/>
              </a:solidFill>
            </a:endParaRPr>
          </a:p>
          <a:p>
            <a:pPr algn="ctr" eaLnBrk="1" hangingPunct="1">
              <a:buFont typeface="Wingdings 3" pitchFamily="18" charset="2"/>
              <a:buNone/>
            </a:pPr>
            <a:endParaRPr lang="ru-RU" altLang="ru-RU" sz="2800" b="1" dirty="0" smtClean="0">
              <a:solidFill>
                <a:schemeClr val="accent2"/>
              </a:solidFill>
            </a:endParaRPr>
          </a:p>
          <a:p>
            <a:pPr algn="ctr" eaLnBrk="1" hangingPunct="1">
              <a:buFontTx/>
              <a:buNone/>
            </a:pPr>
            <a:endParaRPr lang="ru-RU" altLang="ru-RU" sz="2800" b="1" i="1" dirty="0" smtClean="0"/>
          </a:p>
        </p:txBody>
      </p:sp>
      <p:pic>
        <p:nvPicPr>
          <p:cNvPr id="3" name="Picture 3" descr="C:\Documents and Settings\KhovalygEKh\Рабочий стол\Без имени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764"/>
          <a:stretch>
            <a:fillRect/>
          </a:stretch>
        </p:blipFill>
        <p:spPr bwMode="auto">
          <a:xfrm>
            <a:off x="8910" y="-49198"/>
            <a:ext cx="9144000" cy="813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8"/>
          <p:cNvSpPr>
            <a:spLocks noChangeArrowheads="1"/>
          </p:cNvSpPr>
          <p:nvPr/>
        </p:nvSpPr>
        <p:spPr bwMode="auto">
          <a:xfrm>
            <a:off x="1763688" y="33337"/>
            <a:ext cx="610032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200">
                <a:solidFill>
                  <a:srgbClr val="404040"/>
                </a:solidFill>
                <a:latin typeface="Trebuchet MS" pitchFamily="34" charset="0"/>
              </a:defRPr>
            </a:lvl1pPr>
            <a:lvl2pPr marL="742950" indent="-285750" eaLnBrk="0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000">
                <a:solidFill>
                  <a:srgbClr val="404040"/>
                </a:solidFill>
                <a:latin typeface="Trebuchet MS" pitchFamily="34" charset="0"/>
              </a:defRPr>
            </a:lvl2pPr>
            <a:lvl3pPr marL="1143000" indent="-228600" eaLnBrk="0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>
                <a:solidFill>
                  <a:srgbClr val="404040"/>
                </a:solidFill>
                <a:latin typeface="Trebuchet MS" pitchFamily="34" charset="0"/>
              </a:defRPr>
            </a:lvl3pPr>
            <a:lvl4pPr marL="1600200" indent="-228600" eaLnBrk="0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600">
                <a:solidFill>
                  <a:srgbClr val="404040"/>
                </a:solidFill>
                <a:latin typeface="Trebuchet MS" pitchFamily="34" charset="0"/>
              </a:defRPr>
            </a:lvl4pPr>
            <a:lvl5pPr marL="2057400" indent="-228600" eaLnBrk="0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ru-RU" alt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Министерство </a:t>
            </a:r>
            <a:r>
              <a:rPr lang="ru-RU" altLang="ru-RU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образования и науки </a:t>
            </a:r>
            <a:r>
              <a:rPr lang="ru-RU" altLang="ru-RU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Республики </a:t>
            </a:r>
            <a:r>
              <a:rPr lang="ru-RU" alt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Тыва</a:t>
            </a:r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1082834" y="324658"/>
            <a:ext cx="746202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200">
                <a:solidFill>
                  <a:srgbClr val="404040"/>
                </a:solidFill>
                <a:latin typeface="Trebuchet MS" pitchFamily="34" charset="0"/>
              </a:defRPr>
            </a:lvl1pPr>
            <a:lvl2pPr marL="742950" indent="-285750" eaLnBrk="0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000">
                <a:solidFill>
                  <a:srgbClr val="404040"/>
                </a:solidFill>
                <a:latin typeface="Trebuchet MS" pitchFamily="34" charset="0"/>
              </a:defRPr>
            </a:lvl2pPr>
            <a:lvl3pPr marL="1143000" indent="-228600" eaLnBrk="0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>
                <a:solidFill>
                  <a:srgbClr val="404040"/>
                </a:solidFill>
                <a:latin typeface="Trebuchet MS" pitchFamily="34" charset="0"/>
              </a:defRPr>
            </a:lvl3pPr>
            <a:lvl4pPr marL="1600200" indent="-228600" eaLnBrk="0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600">
                <a:solidFill>
                  <a:srgbClr val="404040"/>
                </a:solidFill>
                <a:latin typeface="Trebuchet MS" pitchFamily="34" charset="0"/>
              </a:defRPr>
            </a:lvl4pPr>
            <a:lvl5pPr marL="2057400" indent="-228600" eaLnBrk="0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ru-RU" altLang="ru-RU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Отдел лицензирования и государственной аккредитации</a:t>
            </a:r>
            <a:endParaRPr lang="ru-RU" altLang="ru-RU" sz="1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>
          <a:xfrm>
            <a:off x="2356205" y="6165304"/>
            <a:ext cx="6787795" cy="620688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62500" lnSpcReduction="20000"/>
          </a:bodyPr>
          <a:lstStyle>
            <a:lvl1pPr marL="228600" indent="-228600" algn="l" defTabSz="6858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6858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6858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6858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6858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just" fontAlgn="auto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2100" b="1" i="1" dirty="0" smtClean="0">
                <a:solidFill>
                  <a:schemeClr val="bg1"/>
                </a:solidFill>
                <a:latin typeface="Century Gothic" panose="020B0502020202020204" pitchFamily="34" charset="0"/>
                <a:cs typeface="Times New Roman" pitchFamily="18" charset="0"/>
              </a:rPr>
              <a:t>Оюн Алдын-Ай Андреевна, главный специалист отдела лицензирования и государственной аккредитации Министерства образования РТ</a:t>
            </a:r>
            <a:endParaRPr lang="ru-RU" sz="2100" b="1" i="1" dirty="0" smtClean="0">
              <a:solidFill>
                <a:schemeClr val="bg1"/>
              </a:solidFill>
              <a:latin typeface="Century Gothic" panose="020B0502020202020204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Объект 1"/>
          <p:cNvSpPr>
            <a:spLocks noGrp="1"/>
          </p:cNvSpPr>
          <p:nvPr>
            <p:ph idx="1"/>
          </p:nvPr>
        </p:nvSpPr>
        <p:spPr>
          <a:xfrm>
            <a:off x="507385" y="980728"/>
            <a:ext cx="8147050" cy="4881562"/>
          </a:xfrm>
        </p:spPr>
        <p:txBody>
          <a:bodyPr>
            <a:normAutofit lnSpcReduction="10000"/>
          </a:bodyPr>
          <a:lstStyle/>
          <a:p>
            <a:pPr marL="107950" indent="0" algn="ctr">
              <a:buFont typeface="Wingdings 3" pitchFamily="18" charset="2"/>
              <a:buNone/>
            </a:pPr>
            <a:r>
              <a:rPr lang="ru-RU" altLang="ru-RU" sz="2400" b="1" i="1" dirty="0" smtClean="0">
                <a:solidFill>
                  <a:srgbClr val="0070C0"/>
                </a:solidFill>
              </a:rPr>
              <a:t>Нормативно-правовые акты, регламентирующие деятельность экспертов:</a:t>
            </a:r>
          </a:p>
          <a:p>
            <a:pPr marL="107950" indent="0" algn="just">
              <a:buFont typeface="Wingdings 3" pitchFamily="18" charset="2"/>
              <a:buNone/>
            </a:pPr>
            <a:r>
              <a:rPr lang="ru-RU" altLang="ru-RU" sz="2200" dirty="0" smtClean="0"/>
              <a:t>	1. Приказ Министерства образования и науки РФ от 16 ноября 2011 г. N </a:t>
            </a:r>
            <a:r>
              <a:rPr lang="ru-RU" altLang="ru-RU" sz="2200" dirty="0" smtClean="0"/>
              <a:t>2701 «Об </a:t>
            </a:r>
            <a:r>
              <a:rPr lang="ru-RU" altLang="ru-RU" sz="2200" dirty="0" smtClean="0"/>
              <a:t>утверждении квалификационных требований к экспертам в области проведения государственной аккредитации образовательного учреждения и научной организации»</a:t>
            </a:r>
          </a:p>
          <a:p>
            <a:pPr marL="107950" indent="0" algn="just">
              <a:buFont typeface="Wingdings 3" pitchFamily="18" charset="2"/>
              <a:buNone/>
            </a:pPr>
            <a:r>
              <a:rPr lang="ru-RU" altLang="ru-RU" sz="2200" dirty="0" smtClean="0"/>
              <a:t>	2. Приказ Федеральной службы по надзору в сфере образования и науки от 12 июля 2011 г. N 1657</a:t>
            </a:r>
            <a:br>
              <a:rPr lang="ru-RU" altLang="ru-RU" sz="2200" dirty="0" smtClean="0"/>
            </a:br>
            <a:r>
              <a:rPr lang="ru-RU" altLang="ru-RU" sz="2200" dirty="0" smtClean="0"/>
              <a:t>«Об утверждении примерной формы гражданско-правового договора с экспертом на привлечение к проведению аккредитационной экспертизы»</a:t>
            </a:r>
          </a:p>
          <a:p>
            <a:pPr marL="107950" indent="0">
              <a:buFont typeface="Wingdings 3" pitchFamily="18" charset="2"/>
              <a:buNone/>
            </a:pPr>
            <a:endParaRPr lang="ru-RU" altLang="ru-RU" dirty="0" smtClean="0"/>
          </a:p>
        </p:txBody>
      </p:sp>
      <p:pic>
        <p:nvPicPr>
          <p:cNvPr id="4" name="Picture 3" descr="C:\Documents and Settings\KhovalygEKh\Рабочий стол\Без имени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764"/>
          <a:stretch>
            <a:fillRect/>
          </a:stretch>
        </p:blipFill>
        <p:spPr bwMode="auto">
          <a:xfrm>
            <a:off x="8910" y="-49198"/>
            <a:ext cx="9144000" cy="813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187624" y="1196752"/>
            <a:ext cx="6571343" cy="3288635"/>
          </a:xfrm>
        </p:spPr>
        <p:txBody>
          <a:bodyPr>
            <a:normAutofit fontScale="92500"/>
          </a:bodyPr>
          <a:lstStyle/>
          <a:p>
            <a:pPr marL="109537" indent="0" algn="just">
              <a:buFont typeface="Wingdings 3" pitchFamily="18" charset="2"/>
              <a:buNone/>
              <a:defRPr/>
            </a:pPr>
            <a:r>
              <a:rPr lang="ru-RU" altLang="ru-RU" sz="2400" dirty="0" smtClean="0"/>
              <a:t>	</a:t>
            </a:r>
            <a:r>
              <a:rPr lang="ru-RU" altLang="ru-RU" sz="2200" dirty="0" smtClean="0"/>
              <a:t>3. Приказ </a:t>
            </a:r>
            <a:r>
              <a:rPr lang="ru-RU" sz="2200" dirty="0" smtClean="0"/>
              <a:t>Министерства образования и науки РФ </a:t>
            </a:r>
            <a:r>
              <a:rPr lang="ru-RU" altLang="ru-RU" sz="2200" dirty="0" smtClean="0"/>
              <a:t>от 05 декабря 2011 г. № 2788 «Об утверждении Порядка аттестации экспертов в области проведения государственной аккредитации ОУ и научной организации, отбора экспертов для проведения </a:t>
            </a:r>
            <a:r>
              <a:rPr lang="ru-RU" altLang="ru-RU" sz="2200" dirty="0" err="1" smtClean="0"/>
              <a:t>аккредитационной</a:t>
            </a:r>
            <a:r>
              <a:rPr lang="ru-RU" altLang="ru-RU" sz="2200" dirty="0" smtClean="0"/>
              <a:t> экспертизы и привлечения их к проведению </a:t>
            </a:r>
            <a:r>
              <a:rPr lang="ru-RU" altLang="ru-RU" sz="2200" dirty="0" err="1" smtClean="0"/>
              <a:t>аккредитационной</a:t>
            </a:r>
            <a:r>
              <a:rPr lang="ru-RU" altLang="ru-RU" sz="2200" dirty="0" smtClean="0"/>
              <a:t> экспертизы»</a:t>
            </a:r>
          </a:p>
          <a:p>
            <a:pPr>
              <a:defRPr/>
            </a:pPr>
            <a:endParaRPr lang="ru-RU" dirty="0"/>
          </a:p>
        </p:txBody>
      </p:sp>
      <p:pic>
        <p:nvPicPr>
          <p:cNvPr id="4" name="Picture 3" descr="C:\Documents and Settings\KhovalygEKh\Рабочий стол\Без имени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764"/>
          <a:stretch>
            <a:fillRect/>
          </a:stretch>
        </p:blipFill>
        <p:spPr bwMode="auto">
          <a:xfrm>
            <a:off x="8910" y="-49198"/>
            <a:ext cx="9144000" cy="813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Объект 1"/>
          <p:cNvSpPr>
            <a:spLocks noGrp="1"/>
          </p:cNvSpPr>
          <p:nvPr>
            <p:ph idx="1"/>
          </p:nvPr>
        </p:nvSpPr>
        <p:spPr>
          <a:xfrm>
            <a:off x="1187624" y="1268760"/>
            <a:ext cx="6571343" cy="3288635"/>
          </a:xfrm>
        </p:spPr>
        <p:txBody>
          <a:bodyPr>
            <a:normAutofit fontScale="92500" lnSpcReduction="20000"/>
          </a:bodyPr>
          <a:lstStyle/>
          <a:p>
            <a:pPr marL="107950" indent="0">
              <a:buFont typeface="Wingdings 3" pitchFamily="18" charset="2"/>
              <a:buNone/>
            </a:pPr>
            <a:r>
              <a:rPr lang="ru-RU" altLang="ru-RU" sz="3000" dirty="0" smtClean="0"/>
              <a:t>Привлечение экспертов к проведению аккредитационной экспертизы проводится на основании </a:t>
            </a:r>
            <a:r>
              <a:rPr lang="ru-RU" altLang="ru-RU" sz="3000" b="1" dirty="0" smtClean="0">
                <a:solidFill>
                  <a:srgbClr val="0070C0"/>
                </a:solidFill>
              </a:rPr>
              <a:t>приказа</a:t>
            </a:r>
            <a:r>
              <a:rPr lang="ru-RU" altLang="ru-RU" sz="3000" dirty="0" smtClean="0">
                <a:solidFill>
                  <a:srgbClr val="0070C0"/>
                </a:solidFill>
              </a:rPr>
              <a:t> </a:t>
            </a:r>
            <a:r>
              <a:rPr lang="ru-RU" altLang="ru-RU" sz="3000" dirty="0" smtClean="0"/>
              <a:t>о проведении аккредитационной экспертизы и заключенного с ними </a:t>
            </a:r>
            <a:r>
              <a:rPr lang="ru-RU" altLang="ru-RU" sz="3000" b="1" dirty="0" smtClean="0">
                <a:solidFill>
                  <a:srgbClr val="0070C0"/>
                </a:solidFill>
              </a:rPr>
              <a:t>гражданско-правового договора</a:t>
            </a:r>
          </a:p>
          <a:p>
            <a:pPr marL="107950" indent="0">
              <a:buFont typeface="Wingdings 3" pitchFamily="18" charset="2"/>
              <a:buNone/>
            </a:pPr>
            <a:endParaRPr lang="ru-RU" altLang="ru-RU" sz="3000" b="1" dirty="0" smtClean="0"/>
          </a:p>
        </p:txBody>
      </p:sp>
      <p:pic>
        <p:nvPicPr>
          <p:cNvPr id="4" name="Picture 3" descr="C:\Documents and Settings\KhovalygEKh\Рабочий стол\Без имени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764"/>
          <a:stretch>
            <a:fillRect/>
          </a:stretch>
        </p:blipFill>
        <p:spPr bwMode="auto">
          <a:xfrm>
            <a:off x="8910" y="-49198"/>
            <a:ext cx="9144000" cy="813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956172"/>
            <a:ext cx="8424936" cy="1049235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ru-RU" sz="3500" b="1" i="1" dirty="0" smtClean="0">
                <a:solidFill>
                  <a:srgbClr val="0070C0"/>
                </a:solidFill>
              </a:rPr>
              <a:t>Приказ о проведении </a:t>
            </a:r>
            <a:r>
              <a:rPr lang="ru-RU" sz="3500" b="1" i="1" dirty="0" err="1" smtClean="0">
                <a:solidFill>
                  <a:srgbClr val="0070C0"/>
                </a:solidFill>
              </a:rPr>
              <a:t>аккредитационной</a:t>
            </a:r>
            <a:r>
              <a:rPr lang="ru-RU" sz="3500" b="1" i="1" dirty="0" smtClean="0">
                <a:solidFill>
                  <a:srgbClr val="0070C0"/>
                </a:solidFill>
              </a:rPr>
              <a:t> экспертизы:</a:t>
            </a:r>
            <a:endParaRPr lang="ru-RU" sz="3500" b="1" i="1" dirty="0">
              <a:solidFill>
                <a:srgbClr val="0070C0"/>
              </a:solidFill>
            </a:endParaRPr>
          </a:p>
        </p:txBody>
      </p:sp>
      <p:sp>
        <p:nvSpPr>
          <p:cNvPr id="21506" name="Объект 1"/>
          <p:cNvSpPr>
            <a:spLocks noGrp="1"/>
          </p:cNvSpPr>
          <p:nvPr>
            <p:ph idx="1"/>
          </p:nvPr>
        </p:nvSpPr>
        <p:spPr>
          <a:xfrm>
            <a:off x="1128684" y="2167385"/>
            <a:ext cx="7115724" cy="3997919"/>
          </a:xfrm>
        </p:spPr>
        <p:txBody>
          <a:bodyPr>
            <a:normAutofit fontScale="85000" lnSpcReduction="20000"/>
          </a:bodyPr>
          <a:lstStyle/>
          <a:p>
            <a:pPr>
              <a:buFontTx/>
              <a:buChar char="-"/>
            </a:pPr>
            <a:r>
              <a:rPr lang="ru-RU" altLang="ru-RU" sz="2500" dirty="0" smtClean="0"/>
              <a:t>Наименование аккредитационного органа</a:t>
            </a:r>
          </a:p>
          <a:p>
            <a:pPr>
              <a:buFontTx/>
              <a:buChar char="-"/>
            </a:pPr>
            <a:r>
              <a:rPr lang="ru-RU" altLang="ru-RU" sz="2500" dirty="0" smtClean="0"/>
              <a:t>Наименование организации, в которой проводится аккредитационная экспертиза</a:t>
            </a:r>
          </a:p>
          <a:p>
            <a:pPr>
              <a:buFontTx/>
              <a:buChar char="-"/>
            </a:pPr>
            <a:r>
              <a:rPr lang="ru-RU" altLang="ru-RU" sz="2500" dirty="0" smtClean="0"/>
              <a:t>Даты начала и дата окончания проведения аккредитационной экспертизы</a:t>
            </a:r>
          </a:p>
          <a:p>
            <a:pPr>
              <a:buFontTx/>
              <a:buChar char="-"/>
            </a:pPr>
            <a:r>
              <a:rPr lang="ru-RU" altLang="ru-RU" sz="2500" dirty="0" smtClean="0"/>
              <a:t>ФИО экспертов с указанием руководителя экспертной группы</a:t>
            </a:r>
          </a:p>
          <a:p>
            <a:pPr>
              <a:buFontTx/>
              <a:buChar char="-"/>
            </a:pPr>
            <a:r>
              <a:rPr lang="ru-RU" altLang="ru-RU" sz="2500" dirty="0" smtClean="0"/>
              <a:t>Сведения о закреплении за членами экспертной группы заявленных для </a:t>
            </a:r>
            <a:r>
              <a:rPr lang="ru-RU" altLang="ru-RU" sz="2500" dirty="0" err="1" smtClean="0"/>
              <a:t>гос.аккредитации</a:t>
            </a:r>
            <a:r>
              <a:rPr lang="ru-RU" altLang="ru-RU" sz="2500" dirty="0" smtClean="0"/>
              <a:t> образовательных программ</a:t>
            </a:r>
          </a:p>
          <a:p>
            <a:endParaRPr lang="ru-RU" dirty="0" smtClean="0"/>
          </a:p>
        </p:txBody>
      </p:sp>
      <p:pic>
        <p:nvPicPr>
          <p:cNvPr id="4" name="Picture 3" descr="C:\Documents and Settings\KhovalygEKh\Рабочий стол\Без имени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764"/>
          <a:stretch>
            <a:fillRect/>
          </a:stretch>
        </p:blipFill>
        <p:spPr bwMode="auto">
          <a:xfrm>
            <a:off x="8910" y="-49198"/>
            <a:ext cx="9144000" cy="813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Объект 1"/>
          <p:cNvSpPr>
            <a:spLocks noGrp="1"/>
          </p:cNvSpPr>
          <p:nvPr>
            <p:ph idx="1"/>
          </p:nvPr>
        </p:nvSpPr>
        <p:spPr>
          <a:xfrm>
            <a:off x="1475656" y="1340768"/>
            <a:ext cx="6571343" cy="3288635"/>
          </a:xfrm>
        </p:spPr>
        <p:txBody>
          <a:bodyPr>
            <a:normAutofit fontScale="85000" lnSpcReduction="20000"/>
          </a:bodyPr>
          <a:lstStyle/>
          <a:p>
            <a:r>
              <a:rPr lang="ru-RU" altLang="ru-RU" sz="2800" dirty="0" smtClean="0"/>
              <a:t>Приказ о проведении аккредитационной экспертизы издается </a:t>
            </a:r>
            <a:r>
              <a:rPr lang="ru-RU" altLang="ru-RU" sz="2800" b="1" dirty="0" smtClean="0">
                <a:solidFill>
                  <a:srgbClr val="0070C0"/>
                </a:solidFill>
              </a:rPr>
              <a:t>в течение 30 дней </a:t>
            </a:r>
            <a:r>
              <a:rPr lang="ru-RU" altLang="ru-RU" sz="2800" dirty="0" smtClean="0"/>
              <a:t>со дня приема заявления к рассмотрению по существу и размещается на официальном сайте аккредитационного органа в течение 3 рабочих дней со дня его издания</a:t>
            </a:r>
          </a:p>
          <a:p>
            <a:endParaRPr lang="ru-RU" dirty="0" smtClean="0"/>
          </a:p>
        </p:txBody>
      </p:sp>
      <p:pic>
        <p:nvPicPr>
          <p:cNvPr id="4" name="Picture 3" descr="C:\Documents and Settings\KhovalygEKh\Рабочий стол\Без имени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764"/>
          <a:stretch>
            <a:fillRect/>
          </a:stretch>
        </p:blipFill>
        <p:spPr bwMode="auto">
          <a:xfrm>
            <a:off x="8910" y="-49198"/>
            <a:ext cx="9144000" cy="813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>
              <a:defRPr/>
            </a:pPr>
            <a:r>
              <a:rPr lang="ru-RU" sz="3500" b="1" i="1" dirty="0" smtClean="0">
                <a:solidFill>
                  <a:srgbClr val="0070C0"/>
                </a:solidFill>
                <a:effectLst/>
              </a:rPr>
              <a:t>Гражданско-правовой договор с экспертом</a:t>
            </a:r>
            <a:endParaRPr lang="ru-RU" sz="3500" b="1" i="1" dirty="0">
              <a:solidFill>
                <a:srgbClr val="0070C0"/>
              </a:solidFill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128684" y="2167385"/>
            <a:ext cx="6571343" cy="3997919"/>
          </a:xfrm>
        </p:spPr>
        <p:txBody>
          <a:bodyPr>
            <a:normAutofit fontScale="70000" lnSpcReduction="20000"/>
          </a:bodyPr>
          <a:lstStyle/>
          <a:p>
            <a:pPr marL="109537" indent="0">
              <a:buFont typeface="Wingdings 3" pitchFamily="18" charset="2"/>
              <a:buNone/>
              <a:defRPr/>
            </a:pPr>
            <a:r>
              <a:rPr lang="ru-RU" altLang="ru-RU" sz="2600" dirty="0" smtClean="0"/>
              <a:t>- </a:t>
            </a:r>
            <a:r>
              <a:rPr lang="ru-RU" altLang="ru-RU" sz="3100" dirty="0"/>
              <a:t>план-задание для </a:t>
            </a:r>
            <a:r>
              <a:rPr lang="ru-RU" altLang="ru-RU" sz="3100" dirty="0" smtClean="0"/>
              <a:t>эксперта не оформляется</a:t>
            </a:r>
          </a:p>
          <a:p>
            <a:pPr>
              <a:defRPr/>
            </a:pPr>
            <a:endParaRPr lang="ru-RU" altLang="ru-RU" sz="3100" dirty="0" smtClean="0"/>
          </a:p>
          <a:p>
            <a:pPr marL="109537" indent="0">
              <a:buFont typeface="Wingdings 3" pitchFamily="18" charset="2"/>
              <a:buNone/>
              <a:defRPr/>
            </a:pPr>
            <a:r>
              <a:rPr lang="ru-RU" altLang="ru-RU" sz="3100" dirty="0" smtClean="0"/>
              <a:t>- наименование образовательной программы, которая подлежит </a:t>
            </a:r>
            <a:r>
              <a:rPr lang="ru-RU" altLang="ru-RU" sz="3100" dirty="0" err="1" smtClean="0"/>
              <a:t>аккредитационной</a:t>
            </a:r>
            <a:r>
              <a:rPr lang="ru-RU" altLang="ru-RU" sz="3100" dirty="0" smtClean="0"/>
              <a:t> экспертизе, указывается в приказе о проведении </a:t>
            </a:r>
            <a:r>
              <a:rPr lang="ru-RU" altLang="ru-RU" sz="3100" dirty="0" err="1" smtClean="0"/>
              <a:t>аккредитационной</a:t>
            </a:r>
            <a:r>
              <a:rPr lang="ru-RU" altLang="ru-RU" sz="3100" dirty="0" smtClean="0"/>
              <a:t> экспертизы и в гражданско-правовом договоре с экспертом</a:t>
            </a:r>
          </a:p>
          <a:p>
            <a:pPr marL="109537" indent="0">
              <a:buFont typeface="Wingdings 3" pitchFamily="18" charset="2"/>
              <a:buNone/>
              <a:defRPr/>
            </a:pPr>
            <a:endParaRPr lang="ru-RU" dirty="0"/>
          </a:p>
        </p:txBody>
      </p:sp>
      <p:pic>
        <p:nvPicPr>
          <p:cNvPr id="4" name="Picture 3" descr="C:\Documents and Settings\KhovalygEKh\Рабочий стол\Без имени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764"/>
          <a:stretch>
            <a:fillRect/>
          </a:stretch>
        </p:blipFill>
        <p:spPr bwMode="auto">
          <a:xfrm>
            <a:off x="8910" y="-49198"/>
            <a:ext cx="9144000" cy="813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>
              <a:defRPr/>
            </a:pPr>
            <a:r>
              <a:rPr lang="ru-RU" sz="3500" b="1" i="1" dirty="0" smtClean="0">
                <a:solidFill>
                  <a:srgbClr val="0070C0"/>
                </a:solidFill>
                <a:effectLst/>
              </a:rPr>
              <a:t>Гражданско-правовой договор с экспертом</a:t>
            </a:r>
            <a:endParaRPr lang="ru-RU" sz="3500" b="1" i="1" dirty="0">
              <a:solidFill>
                <a:srgbClr val="0070C0"/>
              </a:solidFill>
            </a:endParaRPr>
          </a:p>
        </p:txBody>
      </p:sp>
      <p:sp>
        <p:nvSpPr>
          <p:cNvPr id="25602" name="Объект 1"/>
          <p:cNvSpPr>
            <a:spLocks noGrp="1"/>
          </p:cNvSpPr>
          <p:nvPr>
            <p:ph idx="1"/>
          </p:nvPr>
        </p:nvSpPr>
        <p:spPr>
          <a:xfrm>
            <a:off x="1128684" y="2167385"/>
            <a:ext cx="6899700" cy="3781895"/>
          </a:xfrm>
        </p:spPr>
        <p:txBody>
          <a:bodyPr>
            <a:normAutofit fontScale="70000" lnSpcReduction="20000"/>
          </a:bodyPr>
          <a:lstStyle/>
          <a:p>
            <a:pPr marL="107950" indent="0">
              <a:buFont typeface="Wingdings 3" pitchFamily="18" charset="2"/>
              <a:buNone/>
            </a:pPr>
            <a:r>
              <a:rPr lang="ru-RU" altLang="ru-RU" sz="2600" b="1" dirty="0" smtClean="0"/>
              <a:t>Права и обязанности эксперта</a:t>
            </a:r>
            <a:r>
              <a:rPr lang="en-US" altLang="ru-RU" sz="2600" b="1" dirty="0" smtClean="0"/>
              <a:t>:</a:t>
            </a:r>
            <a:endParaRPr lang="ru-RU" altLang="ru-RU" sz="2600" b="1" dirty="0" smtClean="0"/>
          </a:p>
          <a:p>
            <a:pPr marL="107950" indent="0">
              <a:buFont typeface="Wingdings 3" pitchFamily="18" charset="2"/>
              <a:buNone/>
            </a:pPr>
            <a:r>
              <a:rPr lang="ru-RU" altLang="ru-RU" sz="2600" b="1" dirty="0" smtClean="0"/>
              <a:t>- подготовка отчета  о  проведении  экспертизы</a:t>
            </a:r>
            <a:r>
              <a:rPr lang="ru-RU" altLang="ru-RU" sz="2600" dirty="0" smtClean="0"/>
              <a:t>;</a:t>
            </a:r>
          </a:p>
          <a:p>
            <a:pPr marL="107950" indent="0">
              <a:buFont typeface="Wingdings 3" pitchFamily="18" charset="2"/>
              <a:buNone/>
            </a:pPr>
            <a:r>
              <a:rPr lang="ru-RU" altLang="ru-RU" sz="2600" b="1" dirty="0" smtClean="0"/>
              <a:t>- участие в подготовке заключения комиссии по аккредитационной экспертизе;</a:t>
            </a:r>
          </a:p>
          <a:p>
            <a:pPr marL="107950" indent="0">
              <a:buFont typeface="Wingdings 3" pitchFamily="18" charset="2"/>
              <a:buNone/>
            </a:pPr>
            <a:r>
              <a:rPr lang="ru-RU" altLang="ru-RU" sz="2600" b="1" dirty="0" smtClean="0"/>
              <a:t>- подготовка акта сдачи-приемки оказанных услуг</a:t>
            </a:r>
            <a:r>
              <a:rPr lang="ru-RU" altLang="ru-RU" sz="2600" dirty="0" smtClean="0"/>
              <a:t>;</a:t>
            </a:r>
          </a:p>
          <a:p>
            <a:pPr marL="107950" indent="0">
              <a:buFont typeface="Wingdings 3" pitchFamily="18" charset="2"/>
              <a:buNone/>
            </a:pPr>
            <a:r>
              <a:rPr lang="ru-RU" altLang="ru-RU" sz="2600" b="1" dirty="0" smtClean="0"/>
              <a:t>- предоставление документов, подтверждающих произведенные  расходы</a:t>
            </a:r>
            <a:r>
              <a:rPr lang="ru-RU" altLang="ru-RU" sz="2600" dirty="0" smtClean="0"/>
              <a:t>  по  проезду и проживанию;</a:t>
            </a:r>
          </a:p>
          <a:p>
            <a:pPr marL="107950" indent="0">
              <a:buFont typeface="Wingdings 3" pitchFamily="18" charset="2"/>
              <a:buNone/>
            </a:pPr>
            <a:r>
              <a:rPr lang="ru-RU" altLang="ru-RU" sz="2600" b="1" dirty="0" smtClean="0"/>
              <a:t>- представление</a:t>
            </a:r>
            <a:r>
              <a:rPr lang="ru-RU" altLang="ru-RU" sz="2600" dirty="0" smtClean="0"/>
              <a:t>    Аккредитационному    органу    </a:t>
            </a:r>
            <a:r>
              <a:rPr lang="ru-RU" altLang="ru-RU" sz="2600" b="1" dirty="0" smtClean="0"/>
              <a:t>письменных разъяснений по экспертизе </a:t>
            </a:r>
            <a:r>
              <a:rPr lang="ru-RU" altLang="ru-RU" sz="2600" dirty="0" smtClean="0"/>
              <a:t> (по требованию)  </a:t>
            </a:r>
          </a:p>
          <a:p>
            <a:pPr marL="107950" indent="0">
              <a:buFont typeface="Wingdings 3" pitchFamily="18" charset="2"/>
              <a:buNone/>
            </a:pPr>
            <a:endParaRPr lang="ru-RU" altLang="ru-RU" dirty="0" smtClean="0"/>
          </a:p>
        </p:txBody>
      </p:sp>
      <p:pic>
        <p:nvPicPr>
          <p:cNvPr id="4" name="Picture 3" descr="C:\Documents and Settings\KhovalygEKh\Рабочий стол\Без имени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764"/>
          <a:stretch>
            <a:fillRect/>
          </a:stretch>
        </p:blipFill>
        <p:spPr bwMode="auto">
          <a:xfrm>
            <a:off x="8910" y="-49198"/>
            <a:ext cx="9144000" cy="813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Объект 1"/>
          <p:cNvSpPr>
            <a:spLocks noGrp="1"/>
          </p:cNvSpPr>
          <p:nvPr>
            <p:ph idx="1"/>
          </p:nvPr>
        </p:nvSpPr>
        <p:spPr>
          <a:xfrm>
            <a:off x="1295238" y="1196752"/>
            <a:ext cx="6571343" cy="3288635"/>
          </a:xfrm>
        </p:spPr>
        <p:txBody>
          <a:bodyPr>
            <a:normAutofit fontScale="92500" lnSpcReduction="20000"/>
          </a:bodyPr>
          <a:lstStyle/>
          <a:p>
            <a:pPr marL="107950" indent="0">
              <a:buFont typeface="Wingdings 3" pitchFamily="18" charset="2"/>
              <a:buNone/>
            </a:pPr>
            <a:r>
              <a:rPr lang="ru-RU" altLang="ru-RU" sz="2800" dirty="0" smtClean="0"/>
              <a:t>Аккредитационная экспертиза проводится </a:t>
            </a:r>
            <a:r>
              <a:rPr lang="ru-RU" altLang="ru-RU" sz="2800" b="1" dirty="0" smtClean="0">
                <a:solidFill>
                  <a:srgbClr val="0070C0"/>
                </a:solidFill>
              </a:rPr>
              <a:t>с выездом </a:t>
            </a:r>
            <a:r>
              <a:rPr lang="ru-RU" altLang="ru-RU" sz="2800" dirty="0" smtClean="0"/>
              <a:t>экспертной группы в организацию.</a:t>
            </a:r>
          </a:p>
          <a:p>
            <a:pPr marL="107950" indent="0">
              <a:buFont typeface="Wingdings 3" pitchFamily="18" charset="2"/>
              <a:buNone/>
            </a:pPr>
            <a:endParaRPr lang="ru-RU" altLang="ru-RU" sz="2800" dirty="0" smtClean="0"/>
          </a:p>
          <a:p>
            <a:pPr marL="107950" indent="0">
              <a:buFont typeface="Wingdings 3" pitchFamily="18" charset="2"/>
              <a:buNone/>
            </a:pPr>
            <a:r>
              <a:rPr lang="ru-RU" altLang="ru-RU" sz="2800" b="1" dirty="0" smtClean="0">
                <a:solidFill>
                  <a:srgbClr val="0070C0"/>
                </a:solidFill>
              </a:rPr>
              <a:t>Порядок работы</a:t>
            </a:r>
            <a:r>
              <a:rPr lang="ru-RU" altLang="ru-RU" sz="2800" dirty="0" smtClean="0">
                <a:solidFill>
                  <a:srgbClr val="0070C0"/>
                </a:solidFill>
              </a:rPr>
              <a:t> </a:t>
            </a:r>
            <a:r>
              <a:rPr lang="ru-RU" altLang="ru-RU" sz="2800" dirty="0" smtClean="0"/>
              <a:t>экспертной группы устанавливается Министерством образования и науки РФ.</a:t>
            </a:r>
          </a:p>
        </p:txBody>
      </p:sp>
      <p:pic>
        <p:nvPicPr>
          <p:cNvPr id="4" name="Picture 3" descr="C:\Documents and Settings\KhovalygEKh\Рабочий стол\Без имени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764"/>
          <a:stretch>
            <a:fillRect/>
          </a:stretch>
        </p:blipFill>
        <p:spPr bwMode="auto">
          <a:xfrm>
            <a:off x="8910" y="-49198"/>
            <a:ext cx="9144000" cy="813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295238" y="1124744"/>
            <a:ext cx="6571343" cy="4248472"/>
          </a:xfrm>
        </p:spPr>
        <p:txBody>
          <a:bodyPr>
            <a:normAutofit fontScale="77500" lnSpcReduction="20000"/>
          </a:bodyPr>
          <a:lstStyle/>
          <a:p>
            <a:pPr marL="109537" indent="0" algn="ctr">
              <a:buFont typeface="Wingdings 3" pitchFamily="18" charset="2"/>
              <a:buNone/>
              <a:defRPr/>
            </a:pPr>
            <a:r>
              <a:rPr lang="ru-RU" sz="3400" b="1" dirty="0">
                <a:solidFill>
                  <a:srgbClr val="0070C0"/>
                </a:solidFill>
              </a:rPr>
              <a:t>Руководитель экспертной группы:</a:t>
            </a:r>
          </a:p>
          <a:p>
            <a:pPr algn="just">
              <a:buFontTx/>
              <a:buChar char="-"/>
              <a:defRPr/>
            </a:pPr>
            <a:r>
              <a:rPr lang="ru-RU" sz="2900" dirty="0"/>
              <a:t>Организует и координирует работу по проведению </a:t>
            </a:r>
            <a:r>
              <a:rPr lang="ru-RU" sz="2900" dirty="0" err="1"/>
              <a:t>аккредитационной</a:t>
            </a:r>
            <a:r>
              <a:rPr lang="ru-RU" sz="2900" dirty="0"/>
              <a:t> </a:t>
            </a:r>
            <a:r>
              <a:rPr lang="ru-RU" sz="2900" dirty="0" smtClean="0"/>
              <a:t>экспертизы</a:t>
            </a:r>
          </a:p>
          <a:p>
            <a:pPr algn="just">
              <a:buFontTx/>
              <a:buChar char="-"/>
              <a:defRPr/>
            </a:pPr>
            <a:endParaRPr lang="ru-RU" sz="2900" dirty="0"/>
          </a:p>
          <a:p>
            <a:pPr algn="just">
              <a:buFontTx/>
              <a:buChar char="-"/>
              <a:defRPr/>
            </a:pPr>
            <a:r>
              <a:rPr lang="ru-RU" sz="2900" dirty="0"/>
              <a:t>Готовит на основании отчетов экспертов заключение экспертной группы и в течение 3 рабочих дней со дня окончания </a:t>
            </a:r>
            <a:r>
              <a:rPr lang="ru-RU" sz="2900" dirty="0" err="1"/>
              <a:t>аккредитационной</a:t>
            </a:r>
            <a:r>
              <a:rPr lang="ru-RU" sz="2900" dirty="0"/>
              <a:t> экспертизы направляет его и отчеты об </a:t>
            </a:r>
            <a:r>
              <a:rPr lang="ru-RU" sz="2900" dirty="0" err="1"/>
              <a:t>аккредитационной</a:t>
            </a:r>
            <a:r>
              <a:rPr lang="ru-RU" sz="2900" dirty="0"/>
              <a:t> экспертизе в </a:t>
            </a:r>
            <a:r>
              <a:rPr lang="ru-RU" sz="2900" dirty="0" err="1"/>
              <a:t>аккредитационный</a:t>
            </a:r>
            <a:r>
              <a:rPr lang="ru-RU" sz="2900" dirty="0"/>
              <a:t> орган</a:t>
            </a:r>
          </a:p>
          <a:p>
            <a:pPr marL="109537" indent="0">
              <a:buFont typeface="Wingdings 3" pitchFamily="18" charset="2"/>
              <a:buNone/>
              <a:defRPr/>
            </a:pPr>
            <a:endParaRPr lang="ru-RU" dirty="0"/>
          </a:p>
        </p:txBody>
      </p:sp>
      <p:pic>
        <p:nvPicPr>
          <p:cNvPr id="4" name="Picture 3" descr="C:\Documents and Settings\KhovalygEKh\Рабочий стол\Без имени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764"/>
          <a:stretch>
            <a:fillRect/>
          </a:stretch>
        </p:blipFill>
        <p:spPr bwMode="auto">
          <a:xfrm>
            <a:off x="8910" y="-49198"/>
            <a:ext cx="9144000" cy="813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Объект 1"/>
          <p:cNvSpPr>
            <a:spLocks noGrp="1"/>
          </p:cNvSpPr>
          <p:nvPr>
            <p:ph idx="1"/>
          </p:nvPr>
        </p:nvSpPr>
        <p:spPr>
          <a:xfrm>
            <a:off x="827584" y="1196975"/>
            <a:ext cx="7859216" cy="4810125"/>
          </a:xfrm>
        </p:spPr>
        <p:txBody>
          <a:bodyPr/>
          <a:lstStyle/>
          <a:p>
            <a:pPr marL="107950" indent="0">
              <a:buFont typeface="Wingdings 3" pitchFamily="18" charset="2"/>
              <a:buNone/>
            </a:pPr>
            <a:r>
              <a:rPr lang="ru-RU" altLang="ru-RU" dirty="0" smtClean="0"/>
              <a:t>	При проведении аккредитационной экспертизы экспертная группа использует </a:t>
            </a:r>
            <a:r>
              <a:rPr lang="ru-RU" altLang="ru-RU" b="1" dirty="0" smtClean="0">
                <a:solidFill>
                  <a:srgbClr val="0070C0"/>
                </a:solidFill>
              </a:rPr>
              <a:t>документы и материалы, размещенные организацией на официальном сайте в сети «Интернет»</a:t>
            </a:r>
            <a:r>
              <a:rPr lang="ru-RU" altLang="ru-RU" dirty="0" smtClean="0"/>
              <a:t>, в том числе отчет о результатах </a:t>
            </a:r>
            <a:r>
              <a:rPr lang="ru-RU" altLang="ru-RU" dirty="0" err="1" smtClean="0"/>
              <a:t>самообследования</a:t>
            </a:r>
            <a:r>
              <a:rPr lang="ru-RU" altLang="ru-RU" dirty="0" smtClean="0"/>
              <a:t> </a:t>
            </a:r>
          </a:p>
          <a:p>
            <a:pPr marL="107950" indent="0">
              <a:buFont typeface="Wingdings 3" pitchFamily="18" charset="2"/>
              <a:buNone/>
            </a:pPr>
            <a:r>
              <a:rPr lang="ru-RU" altLang="ru-RU" dirty="0" smtClean="0"/>
              <a:t>(приказ Минобрнауки РФ от 14.06.2013          № 462 «Об утверждении Порядка проведения </a:t>
            </a:r>
            <a:r>
              <a:rPr lang="ru-RU" altLang="ru-RU" dirty="0" err="1" smtClean="0"/>
              <a:t>самообследования</a:t>
            </a:r>
            <a:r>
              <a:rPr lang="ru-RU" altLang="ru-RU" dirty="0" smtClean="0"/>
              <a:t> образовательной организацией»)</a:t>
            </a:r>
          </a:p>
        </p:txBody>
      </p:sp>
      <p:pic>
        <p:nvPicPr>
          <p:cNvPr id="4" name="Picture 3" descr="C:\Documents and Settings\KhovalygEKh\Рабочий стол\Без имени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764"/>
          <a:stretch>
            <a:fillRect/>
          </a:stretch>
        </p:blipFill>
        <p:spPr bwMode="auto">
          <a:xfrm>
            <a:off x="8910" y="-49198"/>
            <a:ext cx="9144000" cy="813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ъект 1"/>
          <p:cNvSpPr>
            <a:spLocks noGrp="1"/>
          </p:cNvSpPr>
          <p:nvPr>
            <p:ph idx="1"/>
          </p:nvPr>
        </p:nvSpPr>
        <p:spPr>
          <a:xfrm>
            <a:off x="971599" y="765175"/>
            <a:ext cx="7416825" cy="1439689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buClr>
                <a:srgbClr val="2DA2BF"/>
              </a:buClr>
              <a:buNone/>
            </a:pPr>
            <a:r>
              <a:rPr lang="ru-RU" sz="2800" b="1" i="1" dirty="0" smtClean="0">
                <a:solidFill>
                  <a:srgbClr val="0070C0"/>
                </a:solidFill>
              </a:rPr>
              <a:t>Государственная аккредитация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buClr>
                <a:srgbClr val="2DA2BF"/>
              </a:buClr>
              <a:buNone/>
            </a:pPr>
            <a:r>
              <a:rPr lang="ru-RU" sz="2800" b="1" i="1" dirty="0" smtClean="0">
                <a:solidFill>
                  <a:srgbClr val="0070C0"/>
                </a:solidFill>
              </a:rPr>
              <a:t> </a:t>
            </a:r>
            <a:r>
              <a:rPr lang="ru-RU" sz="2800" b="1" i="1" dirty="0">
                <a:solidFill>
                  <a:srgbClr val="0070C0"/>
                </a:solidFill>
              </a:rPr>
              <a:t>образовательных </a:t>
            </a:r>
            <a:r>
              <a:rPr lang="ru-RU" sz="2800" b="1" i="1" dirty="0" smtClean="0">
                <a:solidFill>
                  <a:srgbClr val="0070C0"/>
                </a:solidFill>
              </a:rPr>
              <a:t>организаций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buClr>
                <a:srgbClr val="2DA2BF"/>
              </a:buClr>
              <a:buNone/>
            </a:pPr>
            <a:r>
              <a:rPr lang="ru-RU" sz="2800" b="1" i="1" dirty="0" smtClean="0">
                <a:solidFill>
                  <a:srgbClr val="0070C0"/>
                </a:solidFill>
              </a:rPr>
              <a:t> </a:t>
            </a:r>
            <a:r>
              <a:rPr lang="ru-RU" sz="2800" b="1" i="1" dirty="0">
                <a:solidFill>
                  <a:srgbClr val="0070C0"/>
                </a:solidFill>
              </a:rPr>
              <a:t>Республики </a:t>
            </a:r>
            <a:r>
              <a:rPr lang="ru-RU" sz="2800" b="1" i="1" dirty="0" smtClean="0">
                <a:solidFill>
                  <a:srgbClr val="0070C0"/>
                </a:solidFill>
              </a:rPr>
              <a:t>Тыва в 2020 году</a:t>
            </a:r>
            <a:endParaRPr lang="ru-RU" sz="2800" b="1" i="1" dirty="0" smtClean="0">
              <a:solidFill>
                <a:srgbClr val="0070C0"/>
              </a:solidFill>
            </a:endParaRPr>
          </a:p>
        </p:txBody>
      </p:sp>
      <p:pic>
        <p:nvPicPr>
          <p:cNvPr id="3" name="Picture 3" descr="C:\Documents and Settings\KhovalygEKh\Рабочий стол\Без имени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764"/>
          <a:stretch>
            <a:fillRect/>
          </a:stretch>
        </p:blipFill>
        <p:spPr bwMode="auto">
          <a:xfrm>
            <a:off x="8910" y="-49198"/>
            <a:ext cx="9144000" cy="813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0700753"/>
              </p:ext>
            </p:extLst>
          </p:nvPr>
        </p:nvGraphicFramePr>
        <p:xfrm>
          <a:off x="179512" y="2204864"/>
          <a:ext cx="8856983" cy="345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74938">
                  <a:extLst>
                    <a:ext uri="{9D8B030D-6E8A-4147-A177-3AD203B41FA5}">
                      <a16:colId xmlns:a16="http://schemas.microsoft.com/office/drawing/2014/main" val="1251196855"/>
                    </a:ext>
                  </a:extLst>
                </a:gridCol>
                <a:gridCol w="3267799">
                  <a:extLst>
                    <a:ext uri="{9D8B030D-6E8A-4147-A177-3AD203B41FA5}">
                      <a16:colId xmlns:a16="http://schemas.microsoft.com/office/drawing/2014/main" val="3415854168"/>
                    </a:ext>
                  </a:extLst>
                </a:gridCol>
                <a:gridCol w="2214246">
                  <a:extLst>
                    <a:ext uri="{9D8B030D-6E8A-4147-A177-3AD203B41FA5}">
                      <a16:colId xmlns:a16="http://schemas.microsoft.com/office/drawing/2014/main" val="41715723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Наименование организации</a:t>
                      </a:r>
                      <a:endParaRPr lang="ru-RU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Решение об аккредитации</a:t>
                      </a:r>
                      <a:endParaRPr lang="ru-RU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Срок аккредитации</a:t>
                      </a:r>
                      <a:endParaRPr lang="ru-RU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29168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ГБПОУ РТ "Тувинский технологический техникум"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20.06.2016 № 361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0070C0"/>
                          </a:solidFill>
                        </a:rPr>
                        <a:t>30.06.2020</a:t>
                      </a:r>
                      <a:endParaRPr lang="ru-RU" sz="28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84585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ГБПОУ РТ "Тувинский сельскохозяйственный техникум"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02.10.2017 № 300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0070C0"/>
                          </a:solidFill>
                        </a:rPr>
                        <a:t>07.08.2020</a:t>
                      </a:r>
                      <a:endParaRPr lang="ru-RU" sz="28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4867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ГБПОУ РТ «</a:t>
                      </a:r>
                      <a:r>
                        <a:rPr lang="ru-RU" sz="2000" dirty="0" err="1" smtClean="0"/>
                        <a:t>Кызылский</a:t>
                      </a:r>
                      <a:r>
                        <a:rPr lang="ru-RU" sz="2000" dirty="0" smtClean="0"/>
                        <a:t> транспортный</a:t>
                      </a:r>
                      <a:r>
                        <a:rPr lang="ru-RU" sz="2000" baseline="0" dirty="0" smtClean="0"/>
                        <a:t> </a:t>
                      </a:r>
                      <a:r>
                        <a:rPr lang="ru-RU" sz="2000" dirty="0" smtClean="0"/>
                        <a:t>техникум"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28.12.2016 № 817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0070C0"/>
                          </a:solidFill>
                        </a:rPr>
                        <a:t>30.04.2020</a:t>
                      </a:r>
                      <a:endParaRPr lang="ru-RU" sz="28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182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509338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11560" y="980728"/>
            <a:ext cx="8147050" cy="4666332"/>
          </a:xfrm>
        </p:spPr>
        <p:txBody>
          <a:bodyPr>
            <a:normAutofit/>
          </a:bodyPr>
          <a:lstStyle/>
          <a:p>
            <a:pPr marL="109537" indent="0">
              <a:buFont typeface="Wingdings 3" pitchFamily="18" charset="2"/>
              <a:buNone/>
              <a:defRPr/>
            </a:pPr>
            <a:r>
              <a:rPr lang="ru-RU" dirty="0" smtClean="0"/>
              <a:t>- </a:t>
            </a:r>
            <a:r>
              <a:rPr lang="ru-RU" sz="2200" dirty="0" smtClean="0"/>
              <a:t>постановление </a:t>
            </a:r>
            <a:r>
              <a:rPr lang="ru-RU" sz="2200" dirty="0"/>
              <a:t>Правительства РФ </a:t>
            </a:r>
            <a:r>
              <a:rPr lang="ru-RU" sz="2200" dirty="0" smtClean="0"/>
              <a:t>от 28 </a:t>
            </a:r>
            <a:r>
              <a:rPr lang="ru-RU" sz="2200" dirty="0"/>
              <a:t>октября 2013 </a:t>
            </a:r>
            <a:r>
              <a:rPr lang="ru-RU" sz="2200" dirty="0" smtClean="0"/>
              <a:t>года </a:t>
            </a:r>
            <a:r>
              <a:rPr lang="ru-RU" sz="2200" dirty="0"/>
              <a:t>N </a:t>
            </a:r>
            <a:r>
              <a:rPr lang="ru-RU" sz="2200" dirty="0" smtClean="0"/>
              <a:t>966 «</a:t>
            </a:r>
            <a:r>
              <a:rPr lang="ru-RU" sz="2200" dirty="0" smtClean="0"/>
              <a:t>О </a:t>
            </a:r>
            <a:r>
              <a:rPr lang="ru-RU" sz="2200" dirty="0"/>
              <a:t>лицензировании образовательной </a:t>
            </a:r>
            <a:r>
              <a:rPr lang="ru-RU" sz="2200" dirty="0" smtClean="0"/>
              <a:t>деятельности»</a:t>
            </a:r>
            <a:endParaRPr lang="ru-RU" sz="2200" dirty="0"/>
          </a:p>
          <a:p>
            <a:pPr marL="109537" indent="0">
              <a:buFont typeface="Wingdings 3" pitchFamily="18" charset="2"/>
              <a:buNone/>
              <a:defRPr/>
            </a:pPr>
            <a:endParaRPr lang="ru-RU" sz="800" dirty="0" smtClean="0"/>
          </a:p>
          <a:p>
            <a:pPr marL="109537" indent="0">
              <a:buFont typeface="Wingdings 3" pitchFamily="18" charset="2"/>
              <a:buNone/>
              <a:defRPr/>
            </a:pPr>
            <a:r>
              <a:rPr lang="ru-RU" sz="2200" dirty="0" smtClean="0"/>
              <a:t>- приказ Министерства образования и науки РФ от 10 декабря 2013 г. № </a:t>
            </a:r>
            <a:r>
              <a:rPr lang="ru-RU" sz="2200" dirty="0" smtClean="0"/>
              <a:t>1320 «</a:t>
            </a:r>
            <a:r>
              <a:rPr lang="ru-RU" sz="2200" dirty="0" smtClean="0"/>
              <a:t>Об утверждении </a:t>
            </a:r>
            <a:r>
              <a:rPr lang="ru-RU" sz="2200" b="1" dirty="0" smtClean="0">
                <a:solidFill>
                  <a:srgbClr val="0070C0"/>
                </a:solidFill>
              </a:rPr>
              <a:t>формы лицензии на осуществление образовательной деятельности</a:t>
            </a:r>
            <a:r>
              <a:rPr lang="ru-RU" sz="2200" dirty="0" smtClean="0"/>
              <a:t>, формы приложения к лицензии на осуществление образовательной деятельности и технических требований к указанным документам»</a:t>
            </a:r>
          </a:p>
          <a:p>
            <a:pPr marL="109537" indent="0">
              <a:buFont typeface="Wingdings 3" pitchFamily="18" charset="2"/>
              <a:buNone/>
              <a:defRPr/>
            </a:pPr>
            <a:r>
              <a:rPr lang="ru-RU" sz="1700" b="1" i="1" dirty="0" smtClean="0"/>
              <a:t>(вступил в силу 09 февраля 2014 года)</a:t>
            </a:r>
          </a:p>
          <a:p>
            <a:pPr>
              <a:defRPr/>
            </a:pPr>
            <a:endParaRPr lang="ru-RU" dirty="0"/>
          </a:p>
        </p:txBody>
      </p:sp>
      <p:pic>
        <p:nvPicPr>
          <p:cNvPr id="4" name="Picture 3" descr="C:\Documents and Settings\KhovalygEKh\Рабочий стол\Без имени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764"/>
          <a:stretch>
            <a:fillRect/>
          </a:stretch>
        </p:blipFill>
        <p:spPr bwMode="auto">
          <a:xfrm>
            <a:off x="8910" y="-49198"/>
            <a:ext cx="9144000" cy="813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Объект 1"/>
          <p:cNvSpPr>
            <a:spLocks noGrp="1"/>
          </p:cNvSpPr>
          <p:nvPr>
            <p:ph idx="1"/>
          </p:nvPr>
        </p:nvSpPr>
        <p:spPr>
          <a:xfrm>
            <a:off x="539552" y="1052736"/>
            <a:ext cx="8147248" cy="4954364"/>
          </a:xfrm>
        </p:spPr>
        <p:txBody>
          <a:bodyPr>
            <a:normAutofit lnSpcReduction="10000"/>
          </a:bodyPr>
          <a:lstStyle/>
          <a:p>
            <a:r>
              <a:rPr lang="ru-RU" altLang="ru-RU" sz="2400" dirty="0" smtClean="0"/>
              <a:t>Экспертная группа запрашивает у организации документы и материалы, необходимые для проведения аккредитационной экспертизы, </a:t>
            </a:r>
            <a:r>
              <a:rPr lang="ru-RU" altLang="ru-RU" sz="2400" b="1" dirty="0" smtClean="0">
                <a:solidFill>
                  <a:srgbClr val="0070C0"/>
                </a:solidFill>
              </a:rPr>
              <a:t>перечень которых устанавливается Министерством образования и науки РФ</a:t>
            </a:r>
            <a:r>
              <a:rPr lang="ru-RU" altLang="ru-RU" sz="2400" dirty="0" smtClean="0">
                <a:solidFill>
                  <a:srgbClr val="0070C0"/>
                </a:solidFill>
              </a:rPr>
              <a:t>.</a:t>
            </a:r>
          </a:p>
          <a:p>
            <a:r>
              <a:rPr lang="ru-RU" altLang="ru-RU" sz="2400" b="1" dirty="0" smtClean="0">
                <a:solidFill>
                  <a:srgbClr val="0070C0"/>
                </a:solidFill>
              </a:rPr>
              <a:t>Заключение экспертной группы</a:t>
            </a:r>
            <a:r>
              <a:rPr lang="ru-RU" altLang="ru-RU" sz="2400" dirty="0" smtClean="0">
                <a:solidFill>
                  <a:srgbClr val="0070C0"/>
                </a:solidFill>
              </a:rPr>
              <a:t>, </a:t>
            </a:r>
            <a:r>
              <a:rPr lang="ru-RU" altLang="ru-RU" sz="2400" dirty="0" smtClean="0"/>
              <a:t>содержащее сведения </a:t>
            </a:r>
            <a:r>
              <a:rPr lang="ru-RU" altLang="ru-RU" sz="2400" b="1" dirty="0" smtClean="0">
                <a:solidFill>
                  <a:srgbClr val="0070C0"/>
                </a:solidFill>
              </a:rPr>
              <a:t>о непредставлении</a:t>
            </a:r>
            <a:r>
              <a:rPr lang="ru-RU" altLang="ru-RU" sz="2400" b="1" dirty="0" smtClean="0"/>
              <a:t> </a:t>
            </a:r>
            <a:r>
              <a:rPr lang="ru-RU" altLang="ru-RU" sz="2400" dirty="0" smtClean="0"/>
              <a:t>организацией члену экспертной группы документов и (или) материалов, установленных Министерством образования и науки РФ, </a:t>
            </a:r>
            <a:r>
              <a:rPr lang="ru-RU" altLang="ru-RU" sz="2400" b="1" dirty="0" smtClean="0">
                <a:solidFill>
                  <a:srgbClr val="0070C0"/>
                </a:solidFill>
              </a:rPr>
              <a:t>является отрицательным</a:t>
            </a:r>
            <a:r>
              <a:rPr lang="ru-RU" altLang="ru-RU" sz="2400" dirty="0" smtClean="0">
                <a:solidFill>
                  <a:srgbClr val="0070C0"/>
                </a:solidFill>
              </a:rPr>
              <a:t>.</a:t>
            </a:r>
          </a:p>
          <a:p>
            <a:endParaRPr lang="ru-RU" dirty="0" smtClean="0"/>
          </a:p>
        </p:txBody>
      </p:sp>
      <p:pic>
        <p:nvPicPr>
          <p:cNvPr id="4" name="Picture 3" descr="C:\Documents and Settings\KhovalygEKh\Рабочий стол\Без имени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764"/>
          <a:stretch>
            <a:fillRect/>
          </a:stretch>
        </p:blipFill>
        <p:spPr bwMode="auto">
          <a:xfrm>
            <a:off x="8910" y="-49198"/>
            <a:ext cx="9144000" cy="813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403648" y="1268760"/>
            <a:ext cx="6571343" cy="3288635"/>
          </a:xfrm>
        </p:spPr>
        <p:txBody>
          <a:bodyPr>
            <a:normAutofit fontScale="70000" lnSpcReduction="20000"/>
          </a:bodyPr>
          <a:lstStyle/>
          <a:p>
            <a:pPr marL="109537" indent="0">
              <a:buFont typeface="Wingdings 3" pitchFamily="18" charset="2"/>
              <a:buNone/>
              <a:defRPr/>
            </a:pPr>
            <a:r>
              <a:rPr lang="ru-RU" sz="2800" b="1" dirty="0">
                <a:solidFill>
                  <a:srgbClr val="0070C0"/>
                </a:solidFill>
              </a:rPr>
              <a:t>Аккредитационный </a:t>
            </a:r>
            <a:r>
              <a:rPr lang="ru-RU" sz="2800" b="1" dirty="0" smtClean="0">
                <a:solidFill>
                  <a:srgbClr val="0070C0"/>
                </a:solidFill>
              </a:rPr>
              <a:t>орган: Министерство образования и науки Республики Тыва </a:t>
            </a:r>
            <a:r>
              <a:rPr lang="ru-RU" sz="2800" dirty="0" smtClean="0"/>
              <a:t>в </a:t>
            </a:r>
            <a:r>
              <a:rPr lang="ru-RU" sz="2800" dirty="0"/>
              <a:t>течение</a:t>
            </a:r>
          </a:p>
          <a:p>
            <a:pPr marL="109537" indent="0">
              <a:buFont typeface="Wingdings 3" pitchFamily="18" charset="2"/>
              <a:buNone/>
              <a:defRPr/>
            </a:pPr>
            <a:r>
              <a:rPr lang="ru-RU" sz="2800" dirty="0"/>
              <a:t>3 рабочих дней со дня получения заключения экспертной группы:</a:t>
            </a:r>
          </a:p>
          <a:p>
            <a:pPr>
              <a:buFontTx/>
              <a:buChar char="-"/>
              <a:defRPr/>
            </a:pPr>
            <a:r>
              <a:rPr lang="ru-RU" sz="2800" b="1" dirty="0">
                <a:solidFill>
                  <a:srgbClr val="0070C0"/>
                </a:solidFill>
              </a:rPr>
              <a:t>направляет</a:t>
            </a:r>
            <a:r>
              <a:rPr lang="ru-RU" sz="2800" dirty="0">
                <a:solidFill>
                  <a:srgbClr val="0070C0"/>
                </a:solidFill>
              </a:rPr>
              <a:t> </a:t>
            </a:r>
            <a:r>
              <a:rPr lang="ru-RU" sz="2800" dirty="0"/>
              <a:t>его копию в организацию или вручает под роспись уполномоченному представителю;</a:t>
            </a:r>
          </a:p>
          <a:p>
            <a:pPr>
              <a:buFontTx/>
              <a:buChar char="-"/>
              <a:defRPr/>
            </a:pPr>
            <a:r>
              <a:rPr lang="ru-RU" sz="2800" b="1" dirty="0">
                <a:solidFill>
                  <a:srgbClr val="0070C0"/>
                </a:solidFill>
              </a:rPr>
              <a:t>размещает</a:t>
            </a:r>
            <a:r>
              <a:rPr lang="ru-RU" sz="2800" dirty="0"/>
              <a:t> его на официальном сайте в сети «Интернет»</a:t>
            </a:r>
          </a:p>
          <a:p>
            <a:pPr>
              <a:defRPr/>
            </a:pPr>
            <a:endParaRPr lang="ru-RU" dirty="0"/>
          </a:p>
        </p:txBody>
      </p:sp>
      <p:pic>
        <p:nvPicPr>
          <p:cNvPr id="4" name="Picture 3" descr="C:\Documents and Settings\KhovalygEKh\Рабочий стол\Без имени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764"/>
          <a:stretch>
            <a:fillRect/>
          </a:stretch>
        </p:blipFill>
        <p:spPr bwMode="auto">
          <a:xfrm>
            <a:off x="8910" y="-49198"/>
            <a:ext cx="9144000" cy="813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Объект 1"/>
          <p:cNvSpPr>
            <a:spLocks noGrp="1"/>
          </p:cNvSpPr>
          <p:nvPr>
            <p:ph idx="1"/>
          </p:nvPr>
        </p:nvSpPr>
        <p:spPr>
          <a:xfrm>
            <a:off x="1295238" y="1196752"/>
            <a:ext cx="6571343" cy="3288635"/>
          </a:xfrm>
        </p:spPr>
        <p:txBody>
          <a:bodyPr>
            <a:normAutofit fontScale="92500"/>
          </a:bodyPr>
          <a:lstStyle/>
          <a:p>
            <a:pPr marL="107950" indent="0">
              <a:buFont typeface="Wingdings 3" pitchFamily="18" charset="2"/>
              <a:buNone/>
            </a:pPr>
            <a:r>
              <a:rPr lang="ru-RU" altLang="ru-RU" b="1" i="1" dirty="0" smtClean="0">
                <a:solidFill>
                  <a:srgbClr val="0070C0"/>
                </a:solidFill>
              </a:rPr>
              <a:t>Отчет об аккредитационной экспертизе </a:t>
            </a:r>
            <a:r>
              <a:rPr lang="ru-RU" altLang="ru-RU" dirty="0" smtClean="0"/>
              <a:t>содержит перечень документов и (или) материалов, рассмотренных при проведении аккредитационной экспертизы.</a:t>
            </a:r>
          </a:p>
          <a:p>
            <a:pPr marL="107950" indent="0">
              <a:buFont typeface="Wingdings 3" pitchFamily="18" charset="2"/>
              <a:buNone/>
            </a:pPr>
            <a:endParaRPr lang="ru-RU" altLang="ru-RU" dirty="0" smtClean="0"/>
          </a:p>
          <a:p>
            <a:pPr marL="107950" indent="0">
              <a:buFont typeface="Wingdings 3" pitchFamily="18" charset="2"/>
              <a:buNone/>
            </a:pPr>
            <a:r>
              <a:rPr lang="ru-RU" altLang="ru-RU" b="1" i="1" dirty="0" smtClean="0">
                <a:solidFill>
                  <a:srgbClr val="0070C0"/>
                </a:solidFill>
              </a:rPr>
              <a:t>Формы отчета </a:t>
            </a:r>
            <a:r>
              <a:rPr lang="ru-RU" altLang="ru-RU" dirty="0" smtClean="0"/>
              <a:t>об аккредитационной экспертизе и </a:t>
            </a:r>
            <a:r>
              <a:rPr lang="ru-RU" altLang="ru-RU" b="1" i="1" dirty="0" smtClean="0">
                <a:solidFill>
                  <a:srgbClr val="0070C0"/>
                </a:solidFill>
              </a:rPr>
              <a:t>заключения</a:t>
            </a:r>
            <a:r>
              <a:rPr lang="ru-RU" altLang="ru-RU" dirty="0" smtClean="0"/>
              <a:t> экспертной группы устанавливаются </a:t>
            </a:r>
            <a:r>
              <a:rPr lang="ru-RU" altLang="ru-RU" i="1" dirty="0" smtClean="0">
                <a:solidFill>
                  <a:srgbClr val="0070C0"/>
                </a:solidFill>
              </a:rPr>
              <a:t>Министерством образования и науки РФ</a:t>
            </a:r>
            <a:r>
              <a:rPr lang="ru-RU" altLang="ru-RU" dirty="0" smtClean="0"/>
              <a:t>.</a:t>
            </a:r>
          </a:p>
          <a:p>
            <a:pPr marL="107950" indent="0">
              <a:buFont typeface="Wingdings 3" pitchFamily="18" charset="2"/>
              <a:buNone/>
            </a:pPr>
            <a:endParaRPr lang="ru-RU" altLang="ru-RU" dirty="0" smtClean="0"/>
          </a:p>
        </p:txBody>
      </p:sp>
      <p:pic>
        <p:nvPicPr>
          <p:cNvPr id="4" name="Picture 3" descr="C:\Documents and Settings\KhovalygEKh\Рабочий стол\Без имени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764"/>
          <a:stretch>
            <a:fillRect/>
          </a:stretch>
        </p:blipFill>
        <p:spPr bwMode="auto">
          <a:xfrm>
            <a:off x="8910" y="-49198"/>
            <a:ext cx="9144000" cy="813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71600" y="1340768"/>
            <a:ext cx="7200800" cy="672628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b="1" i="1" dirty="0" smtClean="0">
                <a:solidFill>
                  <a:srgbClr val="0070C0"/>
                </a:solidFill>
              </a:rPr>
              <a:t>Правила оплаты </a:t>
            </a:r>
            <a:r>
              <a:rPr lang="ru-RU" b="1" i="1" dirty="0" smtClean="0">
                <a:solidFill>
                  <a:srgbClr val="0070C0"/>
                </a:solidFill>
              </a:rPr>
              <a:t>услуг экспертов</a:t>
            </a:r>
            <a:endParaRPr lang="ru-RU" b="1" i="1" dirty="0">
              <a:solidFill>
                <a:srgbClr val="0070C0"/>
              </a:solidFill>
            </a:endParaRPr>
          </a:p>
        </p:txBody>
      </p:sp>
      <p:sp>
        <p:nvSpPr>
          <p:cNvPr id="33794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Wingdings 3" pitchFamily="18" charset="2"/>
              <a:buNone/>
            </a:pPr>
            <a:r>
              <a:rPr lang="ru-RU" altLang="ru-RU" b="1" dirty="0" smtClean="0"/>
              <a:t>постановление Правительства РФ </a:t>
            </a:r>
          </a:p>
          <a:p>
            <a:pPr algn="ctr">
              <a:buFont typeface="Wingdings 3" pitchFamily="18" charset="2"/>
              <a:buNone/>
            </a:pPr>
            <a:r>
              <a:rPr lang="ru-RU" altLang="ru-RU" b="1" dirty="0" smtClean="0"/>
              <a:t>от 24 апреля 2013 г. N 370 </a:t>
            </a:r>
          </a:p>
          <a:p>
            <a:pPr algn="ctr">
              <a:buFont typeface="Wingdings 3" pitchFamily="18" charset="2"/>
              <a:buNone/>
            </a:pPr>
            <a:r>
              <a:rPr lang="ru-RU" altLang="ru-RU" b="1" dirty="0" smtClean="0"/>
              <a:t>«Об утверждении Правил оплаты услуг экспертов и экспертных организаций и возмещения расходов, понесенных ими в связи с проведением аккредитационной экспертизы» </a:t>
            </a:r>
          </a:p>
          <a:p>
            <a:endParaRPr lang="ru-RU" altLang="ru-RU" dirty="0" smtClean="0"/>
          </a:p>
        </p:txBody>
      </p:sp>
      <p:pic>
        <p:nvPicPr>
          <p:cNvPr id="4" name="Picture 3" descr="C:\Documents and Settings\KhovalygEKh\Рабочий стол\Без имени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764"/>
          <a:stretch>
            <a:fillRect/>
          </a:stretch>
        </p:blipFill>
        <p:spPr bwMode="auto">
          <a:xfrm>
            <a:off x="8910" y="-49198"/>
            <a:ext cx="9144000" cy="813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Объект 1"/>
          <p:cNvSpPr>
            <a:spLocks noGrp="1"/>
          </p:cNvSpPr>
          <p:nvPr>
            <p:ph idx="1"/>
          </p:nvPr>
        </p:nvSpPr>
        <p:spPr>
          <a:xfrm>
            <a:off x="1187624" y="1412776"/>
            <a:ext cx="6571343" cy="3288635"/>
          </a:xfrm>
        </p:spPr>
        <p:txBody>
          <a:bodyPr>
            <a:normAutofit/>
          </a:bodyPr>
          <a:lstStyle/>
          <a:p>
            <a:r>
              <a:rPr lang="ru-RU" dirty="0" smtClean="0"/>
              <a:t>Если при проведении аккредитационной экспертизы экспертом выявлено отсутствие у организации обучающихся, завершающих обучение по образовательной программе, заявленной для государственной аккредитации, продолжительность проведения аккредитационной экспертизы считается равной </a:t>
            </a:r>
            <a:r>
              <a:rPr lang="ru-RU" b="1" i="1" dirty="0" smtClean="0">
                <a:solidFill>
                  <a:srgbClr val="0070C0"/>
                </a:solidFill>
              </a:rPr>
              <a:t>5 часам</a:t>
            </a:r>
          </a:p>
        </p:txBody>
      </p:sp>
      <p:pic>
        <p:nvPicPr>
          <p:cNvPr id="4" name="Picture 3" descr="C:\Documents and Settings\KhovalygEKh\Рабочий стол\Без имени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764"/>
          <a:stretch>
            <a:fillRect/>
          </a:stretch>
        </p:blipFill>
        <p:spPr bwMode="auto">
          <a:xfrm>
            <a:off x="8910" y="-49198"/>
            <a:ext cx="9144000" cy="813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295238" y="1340768"/>
            <a:ext cx="6571343" cy="3288635"/>
          </a:xfrm>
        </p:spPr>
        <p:txBody>
          <a:bodyPr/>
          <a:lstStyle/>
          <a:p>
            <a:pPr marL="107950" indent="0" algn="just">
              <a:buClr>
                <a:srgbClr val="2DA2BF"/>
              </a:buClr>
              <a:buFont typeface="Wingdings 3" pitchFamily="18" charset="2"/>
              <a:buNone/>
              <a:defRPr/>
            </a:pPr>
            <a:r>
              <a:rPr lang="ru-RU" altLang="ru-RU" dirty="0">
                <a:solidFill>
                  <a:prstClr val="black"/>
                </a:solidFill>
              </a:rPr>
              <a:t>Решение о государственной аккредитации образовательной деятельности </a:t>
            </a:r>
            <a:r>
              <a:rPr lang="ru-RU" altLang="ru-RU" dirty="0" smtClean="0">
                <a:solidFill>
                  <a:prstClr val="black"/>
                </a:solidFill>
              </a:rPr>
              <a:t>(или об </a:t>
            </a:r>
            <a:r>
              <a:rPr lang="ru-RU" altLang="ru-RU" dirty="0">
                <a:solidFill>
                  <a:prstClr val="black"/>
                </a:solidFill>
              </a:rPr>
              <a:t>отказе в государственной аккредитации) организации принимается </a:t>
            </a:r>
            <a:r>
              <a:rPr lang="ru-RU" altLang="ru-RU" dirty="0" err="1">
                <a:solidFill>
                  <a:prstClr val="black"/>
                </a:solidFill>
              </a:rPr>
              <a:t>аккредитационным</a:t>
            </a:r>
            <a:r>
              <a:rPr lang="ru-RU" altLang="ru-RU" dirty="0">
                <a:solidFill>
                  <a:prstClr val="black"/>
                </a:solidFill>
              </a:rPr>
              <a:t> органом </a:t>
            </a:r>
            <a:r>
              <a:rPr lang="ru-RU" altLang="ru-RU" b="1" i="1" dirty="0">
                <a:solidFill>
                  <a:srgbClr val="0070C0"/>
                </a:solidFill>
              </a:rPr>
              <a:t>на основании заключения экспертной группы </a:t>
            </a:r>
            <a:r>
              <a:rPr lang="ru-RU" altLang="ru-RU" dirty="0">
                <a:solidFill>
                  <a:prstClr val="black"/>
                </a:solidFill>
              </a:rPr>
              <a:t>(по результатам проведенной в организации </a:t>
            </a:r>
            <a:r>
              <a:rPr lang="ru-RU" altLang="ru-RU" dirty="0" err="1">
                <a:solidFill>
                  <a:prstClr val="black"/>
                </a:solidFill>
              </a:rPr>
              <a:t>аккредитационной</a:t>
            </a:r>
            <a:r>
              <a:rPr lang="ru-RU" altLang="ru-RU" dirty="0">
                <a:solidFill>
                  <a:prstClr val="black"/>
                </a:solidFill>
              </a:rPr>
              <a:t> экспертизы).</a:t>
            </a:r>
          </a:p>
          <a:p>
            <a:pPr>
              <a:defRPr/>
            </a:pPr>
            <a:endParaRPr lang="ru-RU" dirty="0"/>
          </a:p>
          <a:p>
            <a:pPr>
              <a:defRPr/>
            </a:pPr>
            <a:endParaRPr lang="ru-RU" dirty="0"/>
          </a:p>
        </p:txBody>
      </p:sp>
      <p:pic>
        <p:nvPicPr>
          <p:cNvPr id="4" name="Picture 3" descr="C:\Documents and Settings\KhovalygEKh\Рабочий стол\Без имени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764"/>
          <a:stretch>
            <a:fillRect/>
          </a:stretch>
        </p:blipFill>
        <p:spPr bwMode="auto">
          <a:xfrm>
            <a:off x="8910" y="-49198"/>
            <a:ext cx="9144000" cy="813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Объект 1"/>
          <p:cNvSpPr>
            <a:spLocks noGrp="1"/>
          </p:cNvSpPr>
          <p:nvPr>
            <p:ph idx="1"/>
          </p:nvPr>
        </p:nvSpPr>
        <p:spPr>
          <a:xfrm>
            <a:off x="1187624" y="1340768"/>
            <a:ext cx="6571343" cy="4176464"/>
          </a:xfrm>
        </p:spPr>
        <p:txBody>
          <a:bodyPr/>
          <a:lstStyle/>
          <a:p>
            <a:pPr marL="109537" indent="0">
              <a:buFont typeface="Wingdings 3" pitchFamily="18" charset="2"/>
              <a:buNone/>
              <a:defRPr/>
            </a:pPr>
            <a:r>
              <a:rPr lang="ru-RU" altLang="ru-RU" sz="2400" dirty="0" smtClean="0"/>
              <a:t>Государственная аккредитация образовательной деятельности проводится по основным образовательным программам, </a:t>
            </a:r>
            <a:r>
              <a:rPr lang="ru-RU" altLang="ru-RU" sz="2400" b="1" dirty="0" smtClean="0">
                <a:solidFill>
                  <a:srgbClr val="0070C0"/>
                </a:solidFill>
              </a:rPr>
              <a:t>реализуемым в соответствии с федеральными государственными образовательными стандартами</a:t>
            </a:r>
            <a:r>
              <a:rPr lang="ru-RU" altLang="ru-RU" sz="2400" b="1" dirty="0" smtClean="0"/>
              <a:t> </a:t>
            </a:r>
            <a:r>
              <a:rPr lang="ru-RU" altLang="ru-RU" sz="2400" dirty="0" smtClean="0"/>
              <a:t>(за исключением образовательных программ дошкольного образования)</a:t>
            </a:r>
          </a:p>
          <a:p>
            <a:pPr>
              <a:defRPr/>
            </a:pPr>
            <a:endParaRPr lang="ru-RU" altLang="ru-RU" dirty="0" smtClean="0"/>
          </a:p>
        </p:txBody>
      </p:sp>
      <p:pic>
        <p:nvPicPr>
          <p:cNvPr id="4" name="Picture 3" descr="C:\Documents and Settings\KhovalygEKh\Рабочий стол\Без имени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764"/>
          <a:stretch>
            <a:fillRect/>
          </a:stretch>
        </p:blipFill>
        <p:spPr bwMode="auto">
          <a:xfrm>
            <a:off x="8910" y="-49198"/>
            <a:ext cx="9144000" cy="813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5189" y="908720"/>
            <a:ext cx="8147248" cy="70609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ru-RU" b="1" i="1" dirty="0" smtClean="0">
                <a:solidFill>
                  <a:srgbClr val="0070C0"/>
                </a:solidFill>
              </a:rPr>
              <a:t>Формы заявлений</a:t>
            </a:r>
            <a:endParaRPr lang="ru-RU" b="1" i="1" dirty="0">
              <a:solidFill>
                <a:srgbClr val="0070C0"/>
              </a:solidFill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8313" y="1484784"/>
            <a:ext cx="8218487" cy="4536504"/>
          </a:xfrm>
        </p:spPr>
        <p:txBody>
          <a:bodyPr>
            <a:noAutofit/>
          </a:bodyPr>
          <a:lstStyle/>
          <a:p>
            <a:pPr marL="109537" indent="0">
              <a:buFont typeface="Wingdings 3" pitchFamily="18" charset="2"/>
              <a:buNone/>
              <a:defRPr/>
            </a:pPr>
            <a:r>
              <a:rPr lang="ru-RU" b="1" dirty="0" smtClean="0"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rPr>
              <a:t>- </a:t>
            </a:r>
            <a:r>
              <a:rPr lang="ru-RU" b="1" dirty="0"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rPr>
              <a:t>о проведении государственной </a:t>
            </a:r>
            <a:r>
              <a:rPr lang="ru-RU" b="1" dirty="0" smtClean="0"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rPr>
              <a:t>аккредитации образовательной деятельности;</a:t>
            </a:r>
            <a:r>
              <a:rPr lang="ru-RU" b="1" dirty="0"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rPr>
              <a:t/>
            </a:r>
            <a:br>
              <a:rPr lang="ru-RU" b="1" dirty="0"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rPr>
            </a:br>
            <a:r>
              <a:rPr lang="ru-RU" b="1" dirty="0"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rPr>
              <a:t>-  о переоформлении свидетельства о государственной аккредитации;</a:t>
            </a:r>
            <a:br>
              <a:rPr lang="ru-RU" b="1" dirty="0"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rPr>
            </a:br>
            <a:r>
              <a:rPr lang="ru-RU" b="1" dirty="0"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rPr>
              <a:t>- о выдаче временного свидетельства о государственной </a:t>
            </a:r>
            <a:r>
              <a:rPr lang="ru-RU" b="1" dirty="0" smtClean="0"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rPr>
              <a:t>аккредитации;</a:t>
            </a:r>
          </a:p>
          <a:p>
            <a:pPr marL="109537" indent="0">
              <a:buFont typeface="Wingdings 3" pitchFamily="18" charset="2"/>
              <a:buNone/>
              <a:defRPr/>
            </a:pPr>
            <a:r>
              <a:rPr lang="ru-RU" b="1" dirty="0" smtClean="0"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rPr>
              <a:t>- о выдаче дубликата свидетельства о государственной аккредитации (временного свидетельства о государственной аккредитации)</a:t>
            </a:r>
            <a:r>
              <a:rPr lang="ru-RU" b="1" dirty="0"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rPr>
              <a:t/>
            </a:r>
            <a:br>
              <a:rPr lang="ru-RU" b="1" dirty="0"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rPr>
            </a:br>
            <a:r>
              <a:rPr lang="ru-RU" b="1" dirty="0"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rPr>
              <a:t/>
            </a:r>
            <a:br>
              <a:rPr lang="ru-RU" b="1" dirty="0"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rPr>
            </a:br>
            <a:r>
              <a:rPr lang="ru-RU" sz="1400" i="1" dirty="0" smtClean="0"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rPr>
              <a:t>(проект приказа </a:t>
            </a:r>
            <a:r>
              <a:rPr lang="ru-RU" sz="1400" i="1" dirty="0"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rPr>
              <a:t>Министерства образования и науки </a:t>
            </a:r>
            <a:r>
              <a:rPr lang="ru-RU" sz="1400" i="1" dirty="0" smtClean="0"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rPr>
              <a:t>РФ)</a:t>
            </a:r>
            <a:endParaRPr lang="ru-RU" sz="1400" i="1" dirty="0"/>
          </a:p>
        </p:txBody>
      </p:sp>
      <p:pic>
        <p:nvPicPr>
          <p:cNvPr id="4" name="Picture 3" descr="C:\Documents and Settings\KhovalygEKh\Рабочий стол\Без имени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764"/>
          <a:stretch>
            <a:fillRect/>
          </a:stretch>
        </p:blipFill>
        <p:spPr bwMode="auto">
          <a:xfrm>
            <a:off x="8910" y="-49198"/>
            <a:ext cx="9144000" cy="813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Объект 1"/>
          <p:cNvSpPr>
            <a:spLocks noGrp="1"/>
          </p:cNvSpPr>
          <p:nvPr>
            <p:ph idx="1"/>
          </p:nvPr>
        </p:nvSpPr>
        <p:spPr>
          <a:xfrm>
            <a:off x="1115616" y="1124744"/>
            <a:ext cx="7571184" cy="4882356"/>
          </a:xfrm>
        </p:spPr>
        <p:txBody>
          <a:bodyPr/>
          <a:lstStyle/>
          <a:p>
            <a:pPr marL="107950" indent="0">
              <a:buFont typeface="Wingdings 3" pitchFamily="18" charset="2"/>
              <a:buNone/>
            </a:pPr>
            <a:r>
              <a:rPr lang="ru-RU" altLang="ru-RU" sz="3000" dirty="0" smtClean="0"/>
              <a:t>На момент представления документов в </a:t>
            </a:r>
            <a:r>
              <a:rPr lang="ru-RU" altLang="ru-RU" sz="3000" dirty="0" err="1" smtClean="0"/>
              <a:t>аккредитационный</a:t>
            </a:r>
            <a:r>
              <a:rPr lang="ru-RU" altLang="ru-RU" sz="3000" dirty="0" smtClean="0"/>
              <a:t> орган организация должна осуществить </a:t>
            </a:r>
            <a:r>
              <a:rPr lang="ru-RU" altLang="ru-RU" sz="3000" b="1" dirty="0" smtClean="0">
                <a:solidFill>
                  <a:srgbClr val="0070C0"/>
                </a:solidFill>
              </a:rPr>
              <a:t>уплату государственной пошлины</a:t>
            </a:r>
            <a:r>
              <a:rPr lang="ru-RU" altLang="ru-RU" sz="3000" dirty="0" smtClean="0">
                <a:solidFill>
                  <a:srgbClr val="0070C0"/>
                </a:solidFill>
              </a:rPr>
              <a:t> </a:t>
            </a:r>
            <a:r>
              <a:rPr lang="ru-RU" altLang="ru-RU" sz="3000" dirty="0" smtClean="0"/>
              <a:t>за выдачу (переоформление) свидетельства о государственной аккредитации</a:t>
            </a:r>
            <a:r>
              <a:rPr lang="ru-RU" sz="3200" b="1" dirty="0" smtClean="0"/>
              <a:t> </a:t>
            </a:r>
          </a:p>
          <a:p>
            <a:pPr marL="107950" indent="0">
              <a:buFont typeface="Wingdings 3" pitchFamily="18" charset="2"/>
              <a:buNone/>
            </a:pPr>
            <a:endParaRPr lang="ru-RU" altLang="ru-RU" sz="2500" dirty="0" smtClean="0"/>
          </a:p>
        </p:txBody>
      </p:sp>
      <p:pic>
        <p:nvPicPr>
          <p:cNvPr id="3" name="Picture 3" descr="C:\Documents and Settings\KhovalygEKh\Рабочий стол\Без имени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764"/>
          <a:stretch>
            <a:fillRect/>
          </a:stretch>
        </p:blipFill>
        <p:spPr bwMode="auto">
          <a:xfrm>
            <a:off x="8910" y="-49198"/>
            <a:ext cx="9144000" cy="813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27584" y="836712"/>
            <a:ext cx="7128792" cy="706437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b="1" i="1" dirty="0" smtClean="0">
                <a:solidFill>
                  <a:srgbClr val="0070C0"/>
                </a:solidFill>
              </a:rPr>
              <a:t>Формы экспертных заключений:</a:t>
            </a:r>
            <a:endParaRPr lang="ru-RU" b="1" i="1" dirty="0">
              <a:solidFill>
                <a:srgbClr val="0070C0"/>
              </a:solidFill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83568" y="1615156"/>
            <a:ext cx="8003232" cy="4550147"/>
          </a:xfrm>
        </p:spPr>
        <p:txBody>
          <a:bodyPr>
            <a:normAutofit fontScale="92500" lnSpcReduction="20000"/>
          </a:bodyPr>
          <a:lstStyle/>
          <a:p>
            <a:pPr marL="109537" indent="0">
              <a:buFont typeface="Wingdings 3" pitchFamily="18" charset="2"/>
              <a:buNone/>
              <a:defRPr/>
            </a:pPr>
            <a:r>
              <a:rPr lang="ru-RU" altLang="ru-RU" sz="2400" dirty="0" smtClean="0"/>
              <a:t>- Информационное письмо Министерства общего и профессионального образования Свердловской области </a:t>
            </a:r>
            <a:r>
              <a:rPr lang="ru-RU" altLang="ru-RU" sz="2400" b="1" dirty="0" smtClean="0">
                <a:solidFill>
                  <a:srgbClr val="0070C0"/>
                </a:solidFill>
              </a:rPr>
              <a:t>от 15.10.2013 г.  № </a:t>
            </a:r>
            <a:r>
              <a:rPr lang="ru-RU" altLang="ru-RU" sz="2400" b="1" dirty="0" smtClean="0">
                <a:solidFill>
                  <a:srgbClr val="0070C0"/>
                </a:solidFill>
              </a:rPr>
              <a:t>02-01-81/6573 «</a:t>
            </a:r>
            <a:r>
              <a:rPr lang="ru-RU" altLang="ru-RU" sz="2400" b="1" dirty="0" smtClean="0">
                <a:solidFill>
                  <a:srgbClr val="0070C0"/>
                </a:solidFill>
              </a:rPr>
              <a:t>О формах документов по вопросам государственной аккредитации общеобразовательных организаций»</a:t>
            </a:r>
          </a:p>
          <a:p>
            <a:pPr>
              <a:defRPr/>
            </a:pPr>
            <a:endParaRPr lang="ru-RU" altLang="ru-RU" sz="2400" b="1" dirty="0" smtClean="0"/>
          </a:p>
          <a:p>
            <a:pPr marL="109537" indent="0">
              <a:buFont typeface="Wingdings 3" pitchFamily="18" charset="2"/>
              <a:buNone/>
              <a:defRPr/>
            </a:pPr>
            <a:r>
              <a:rPr lang="ru-RU" altLang="ru-RU" sz="2400" b="1" dirty="0" smtClean="0"/>
              <a:t>- </a:t>
            </a:r>
            <a:r>
              <a:rPr lang="ru-RU" altLang="ru-RU" sz="2400" dirty="0" smtClean="0"/>
              <a:t>Информационное письмо Министерства общего и профессионального образования Свердловской области </a:t>
            </a:r>
            <a:r>
              <a:rPr lang="ru-RU" altLang="ru-RU" sz="2400" b="1" dirty="0" smtClean="0">
                <a:solidFill>
                  <a:srgbClr val="0070C0"/>
                </a:solidFill>
              </a:rPr>
              <a:t>от 15.10.2013 г.   № </a:t>
            </a:r>
            <a:r>
              <a:rPr lang="ru-RU" altLang="ru-RU" sz="2400" b="1" dirty="0" smtClean="0">
                <a:solidFill>
                  <a:srgbClr val="0070C0"/>
                </a:solidFill>
              </a:rPr>
              <a:t>02-01-81/6574 «</a:t>
            </a:r>
            <a:r>
              <a:rPr lang="ru-RU" altLang="ru-RU" sz="2400" b="1" dirty="0" smtClean="0">
                <a:solidFill>
                  <a:srgbClr val="0070C0"/>
                </a:solidFill>
              </a:rPr>
              <a:t>О формах заключений по результатам аккредитационной экспертизы основных профессиональных образовательных программ»</a:t>
            </a:r>
          </a:p>
          <a:p>
            <a:pPr>
              <a:defRPr/>
            </a:pPr>
            <a:endParaRPr lang="ru-RU" dirty="0"/>
          </a:p>
        </p:txBody>
      </p:sp>
      <p:pic>
        <p:nvPicPr>
          <p:cNvPr id="4" name="Picture 3" descr="C:\Documents and Settings\KhovalygEKh\Рабочий стол\Без имени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764"/>
          <a:stretch>
            <a:fillRect/>
          </a:stretch>
        </p:blipFill>
        <p:spPr bwMode="auto">
          <a:xfrm>
            <a:off x="8910" y="-49198"/>
            <a:ext cx="9144000" cy="813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 sz="3500" b="1" i="1" dirty="0" smtClean="0">
                <a:solidFill>
                  <a:srgbClr val="0070C0"/>
                </a:solidFill>
              </a:rPr>
              <a:t>Проведение государственной аккредитации</a:t>
            </a:r>
            <a:endParaRPr lang="ru-RU" sz="3500" b="1" i="1" dirty="0">
              <a:solidFill>
                <a:srgbClr val="0070C0"/>
              </a:solidFill>
            </a:endParaRPr>
          </a:p>
        </p:txBody>
      </p:sp>
      <p:sp>
        <p:nvSpPr>
          <p:cNvPr id="14338" name="Объект 1"/>
          <p:cNvSpPr>
            <a:spLocks noGrp="1"/>
          </p:cNvSpPr>
          <p:nvPr>
            <p:ph idx="1"/>
          </p:nvPr>
        </p:nvSpPr>
        <p:spPr>
          <a:xfrm>
            <a:off x="1128684" y="2167385"/>
            <a:ext cx="6571343" cy="3997919"/>
          </a:xfrm>
        </p:spPr>
        <p:txBody>
          <a:bodyPr>
            <a:normAutofit fontScale="77500" lnSpcReduction="20000"/>
          </a:bodyPr>
          <a:lstStyle/>
          <a:p>
            <a:pPr marL="109537" indent="0">
              <a:buFont typeface="Wingdings 3" pitchFamily="18" charset="2"/>
              <a:buNone/>
              <a:defRPr/>
            </a:pPr>
            <a:r>
              <a:rPr lang="ru-RU" altLang="ru-RU" sz="2500" b="1" dirty="0" smtClean="0"/>
              <a:t>Для общеобразовательных программ:</a:t>
            </a:r>
          </a:p>
          <a:p>
            <a:pPr marL="109537" indent="0">
              <a:buFont typeface="Wingdings 3" pitchFamily="18" charset="2"/>
              <a:buNone/>
              <a:defRPr/>
            </a:pPr>
            <a:r>
              <a:rPr lang="ru-RU" altLang="ru-RU" sz="2000" dirty="0" smtClean="0"/>
              <a:t>- </a:t>
            </a:r>
            <a:r>
              <a:rPr lang="ru-RU" altLang="ru-RU" sz="2000" dirty="0"/>
              <a:t>г</a:t>
            </a:r>
            <a:r>
              <a:rPr lang="ru-RU" altLang="ru-RU" sz="2000" dirty="0" smtClean="0"/>
              <a:t>осударственная аккредитация проходит в отношении</a:t>
            </a:r>
            <a:r>
              <a:rPr lang="ru-RU" altLang="ru-RU" sz="2000" b="1" dirty="0" smtClean="0"/>
              <a:t> общеобразовательных программ, реализуемых</a:t>
            </a:r>
            <a:r>
              <a:rPr lang="ru-RU" altLang="ru-RU" sz="2000" dirty="0" smtClean="0"/>
              <a:t> в организации в соответствии с федеральными государственными образовательными стандартами (независимо от наличия выпускников по заявленным программам в текущем учебном году)</a:t>
            </a:r>
          </a:p>
          <a:p>
            <a:pPr marL="107950" indent="0">
              <a:buFont typeface="Wingdings 3" pitchFamily="18" charset="2"/>
              <a:buNone/>
              <a:defRPr/>
            </a:pPr>
            <a:r>
              <a:rPr lang="ru-RU" altLang="ru-RU" sz="2500" b="1" dirty="0"/>
              <a:t>Для профессиональных образовательных программ:</a:t>
            </a:r>
          </a:p>
          <a:p>
            <a:pPr marL="107950" indent="0">
              <a:buFont typeface="Wingdings 3" pitchFamily="18" charset="2"/>
              <a:buNone/>
              <a:defRPr/>
            </a:pPr>
            <a:r>
              <a:rPr lang="ru-RU" altLang="ru-RU" sz="2000" dirty="0"/>
              <a:t>- </a:t>
            </a:r>
            <a:r>
              <a:rPr lang="ru-RU" altLang="ru-RU" sz="2000" dirty="0" smtClean="0"/>
              <a:t>государственная аккредитация проходит в отношении профессиональных образовательных программ </a:t>
            </a:r>
            <a:r>
              <a:rPr lang="ru-RU" altLang="ru-RU" sz="2000" dirty="0"/>
              <a:t>при наличии обучающихся, завершающих обучение по этим программам в текущем учебном году</a:t>
            </a:r>
          </a:p>
          <a:p>
            <a:pPr marL="109537" indent="0">
              <a:buFont typeface="Wingdings 3" pitchFamily="18" charset="2"/>
              <a:buNone/>
              <a:defRPr/>
            </a:pPr>
            <a:endParaRPr lang="ru-RU" altLang="ru-RU" dirty="0" smtClean="0"/>
          </a:p>
          <a:p>
            <a:pPr>
              <a:defRPr/>
            </a:pPr>
            <a:endParaRPr lang="ru-RU" altLang="ru-RU" dirty="0" smtClean="0"/>
          </a:p>
        </p:txBody>
      </p:sp>
      <p:pic>
        <p:nvPicPr>
          <p:cNvPr id="4" name="Picture 3" descr="C:\Documents and Settings\KhovalygEKh\Рабочий стол\Без имени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764"/>
          <a:stretch>
            <a:fillRect/>
          </a:stretch>
        </p:blipFill>
        <p:spPr bwMode="auto">
          <a:xfrm>
            <a:off x="8910" y="-49198"/>
            <a:ext cx="9144000" cy="813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Объект 1"/>
          <p:cNvSpPr>
            <a:spLocks noGrp="1"/>
          </p:cNvSpPr>
          <p:nvPr>
            <p:ph idx="1"/>
          </p:nvPr>
        </p:nvSpPr>
        <p:spPr>
          <a:xfrm>
            <a:off x="1295238" y="1196752"/>
            <a:ext cx="6571343" cy="3288635"/>
          </a:xfrm>
        </p:spPr>
        <p:txBody>
          <a:bodyPr>
            <a:normAutofit fontScale="77500" lnSpcReduction="20000"/>
          </a:bodyPr>
          <a:lstStyle/>
          <a:p>
            <a:pPr marL="107950" indent="0" algn="ctr">
              <a:buFont typeface="Wingdings 3" pitchFamily="18" charset="2"/>
              <a:buNone/>
            </a:pPr>
            <a:r>
              <a:rPr lang="ru-RU" sz="3500" dirty="0" smtClean="0"/>
              <a:t>Приказ </a:t>
            </a:r>
            <a:r>
              <a:rPr lang="ru-RU" sz="3500" b="1" dirty="0" smtClean="0">
                <a:solidFill>
                  <a:srgbClr val="0070C0"/>
                </a:solidFill>
              </a:rPr>
              <a:t>Министерства образования и науки РФ </a:t>
            </a:r>
            <a:r>
              <a:rPr lang="ru-RU" sz="3500" dirty="0" smtClean="0"/>
              <a:t>от 29 </a:t>
            </a:r>
            <a:r>
              <a:rPr lang="ru-RU" sz="3500" dirty="0" smtClean="0"/>
              <a:t>октября 2013 года N </a:t>
            </a:r>
            <a:r>
              <a:rPr lang="ru-RU" sz="3500" dirty="0" smtClean="0"/>
              <a:t>1199 «</a:t>
            </a:r>
            <a:r>
              <a:rPr lang="ru-RU" sz="3500" dirty="0" smtClean="0"/>
              <a:t>Об утверждении перечней профессий и специальностей среднего профессионального образования»</a:t>
            </a:r>
          </a:p>
          <a:p>
            <a:pPr marL="107950" indent="0" algn="ctr">
              <a:buFont typeface="Wingdings 3" pitchFamily="18" charset="2"/>
              <a:buNone/>
            </a:pPr>
            <a:r>
              <a:rPr lang="ru-RU" altLang="ru-RU" sz="2600" i="1" dirty="0" smtClean="0"/>
              <a:t>(вступил в силу 21 февраля 2014 года)</a:t>
            </a:r>
          </a:p>
        </p:txBody>
      </p:sp>
      <p:pic>
        <p:nvPicPr>
          <p:cNvPr id="4" name="Picture 3" descr="C:\Documents and Settings\KhovalygEKh\Рабочий стол\Без имени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764"/>
          <a:stretch>
            <a:fillRect/>
          </a:stretch>
        </p:blipFill>
        <p:spPr bwMode="auto">
          <a:xfrm>
            <a:off x="8910" y="-49198"/>
            <a:ext cx="9144000" cy="813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11560" y="908720"/>
            <a:ext cx="8147248" cy="1282154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ru-RU" sz="3200" b="1" i="1" dirty="0" smtClean="0">
                <a:solidFill>
                  <a:srgbClr val="0070C0"/>
                </a:solidFill>
              </a:rPr>
              <a:t>Предмет </a:t>
            </a:r>
            <a:r>
              <a:rPr lang="ru-RU" sz="3200" b="1" i="1" dirty="0" err="1" smtClean="0">
                <a:solidFill>
                  <a:srgbClr val="0070C0"/>
                </a:solidFill>
              </a:rPr>
              <a:t>аккредитационной</a:t>
            </a:r>
            <a:r>
              <a:rPr lang="ru-RU" sz="3200" b="1" i="1" dirty="0" smtClean="0">
                <a:solidFill>
                  <a:srgbClr val="0070C0"/>
                </a:solidFill>
              </a:rPr>
              <a:t> экспертизы:</a:t>
            </a:r>
            <a:endParaRPr lang="ru-RU" sz="3200" b="1" i="1" dirty="0">
              <a:solidFill>
                <a:srgbClr val="0070C0"/>
              </a:solidFill>
            </a:endParaRPr>
          </a:p>
        </p:txBody>
      </p:sp>
      <p:sp>
        <p:nvSpPr>
          <p:cNvPr id="17410" name="Объект 1"/>
          <p:cNvSpPr>
            <a:spLocks noGrp="1"/>
          </p:cNvSpPr>
          <p:nvPr>
            <p:ph idx="1"/>
          </p:nvPr>
        </p:nvSpPr>
        <p:spPr>
          <a:xfrm>
            <a:off x="827584" y="1988840"/>
            <a:ext cx="7488832" cy="3600400"/>
          </a:xfrm>
        </p:spPr>
        <p:txBody>
          <a:bodyPr>
            <a:normAutofit fontScale="92500" lnSpcReduction="20000"/>
          </a:bodyPr>
          <a:lstStyle/>
          <a:p>
            <a:pPr marL="107950" indent="0">
              <a:buFont typeface="Wingdings 3" pitchFamily="18" charset="2"/>
              <a:buNone/>
            </a:pPr>
            <a:r>
              <a:rPr lang="ru-RU" altLang="ru-RU" sz="3000" dirty="0" smtClean="0"/>
              <a:t>Определение соответствия содержания и качества подготовки обучающихся в организации по заявленным для государственной аккредитации образовательным программам федеральным государственным образовательным стандартам</a:t>
            </a:r>
          </a:p>
        </p:txBody>
      </p:sp>
      <p:pic>
        <p:nvPicPr>
          <p:cNvPr id="4" name="Picture 3" descr="C:\Documents and Settings\KhovalygEKh\Рабочий стол\Без имени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764"/>
          <a:stretch>
            <a:fillRect/>
          </a:stretch>
        </p:blipFill>
        <p:spPr bwMode="auto">
          <a:xfrm>
            <a:off x="8910" y="-49198"/>
            <a:ext cx="9144000" cy="813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CDCE0"/>
      </a:lt2>
      <a:accent1>
        <a:srgbClr val="415588"/>
      </a:accent1>
      <a:accent2>
        <a:srgbClr val="4294B6"/>
      </a:accent2>
      <a:accent3>
        <a:srgbClr val="087D7C"/>
      </a:accent3>
      <a:accent4>
        <a:srgbClr val="04B663"/>
      </a:accent4>
      <a:accent5>
        <a:srgbClr val="DF8822"/>
      </a:accent5>
      <a:accent6>
        <a:srgbClr val="BC410A"/>
      </a:accent6>
      <a:hlink>
        <a:srgbClr val="5977C4"/>
      </a:hlink>
      <a:folHlink>
        <a:srgbClr val="01A9BF"/>
      </a:folHlink>
    </a:clrScheme>
    <a:fontScheme name="Gallery">
      <a:majorFont>
        <a:latin typeface="Century Gothic" panose="020B0502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  <a:lumMod val="108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E050AC27-895F-4B90-991D-A6818FC89AB6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Галерея</Template>
  <TotalTime>3951</TotalTime>
  <Words>806</Words>
  <Application>Microsoft Office PowerPoint</Application>
  <PresentationFormat>Экран (4:3)</PresentationFormat>
  <Paragraphs>93</Paragraphs>
  <Slides>26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2" baseType="lpstr">
      <vt:lpstr>Arial</vt:lpstr>
      <vt:lpstr>Calibri</vt:lpstr>
      <vt:lpstr>Century Gothic</vt:lpstr>
      <vt:lpstr>Times New Roman</vt:lpstr>
      <vt:lpstr>Wingdings 3</vt:lpstr>
      <vt:lpstr>Gallery</vt:lpstr>
      <vt:lpstr>Презентация PowerPoint</vt:lpstr>
      <vt:lpstr>Презентация PowerPoint</vt:lpstr>
      <vt:lpstr>Презентация PowerPoint</vt:lpstr>
      <vt:lpstr>Формы заявлений</vt:lpstr>
      <vt:lpstr>Презентация PowerPoint</vt:lpstr>
      <vt:lpstr>Формы экспертных заключений:</vt:lpstr>
      <vt:lpstr>Проведение государственной аккредитации</vt:lpstr>
      <vt:lpstr>Презентация PowerPoint</vt:lpstr>
      <vt:lpstr>Предмет аккредитационной экспертизы:</vt:lpstr>
      <vt:lpstr>Презентация PowerPoint</vt:lpstr>
      <vt:lpstr>Презентация PowerPoint</vt:lpstr>
      <vt:lpstr>Презентация PowerPoint</vt:lpstr>
      <vt:lpstr>Приказ о проведении аккредитационной экспертизы:</vt:lpstr>
      <vt:lpstr>Презентация PowerPoint</vt:lpstr>
      <vt:lpstr>Гражданско-правовой договор с экспертом</vt:lpstr>
      <vt:lpstr>Гражданско-правовой договор с экспертом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Правила оплаты услуг экспертов</vt:lpstr>
      <vt:lpstr>Презентация PowerPoint</vt:lpstr>
      <vt:lpstr>Презентация PowerPoint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Пользователь</cp:lastModifiedBy>
  <cp:revision>453</cp:revision>
  <cp:lastPrinted>2013-12-11T09:51:45Z</cp:lastPrinted>
  <dcterms:created xsi:type="dcterms:W3CDTF">2009-02-25T01:20:45Z</dcterms:created>
  <dcterms:modified xsi:type="dcterms:W3CDTF">2022-07-29T07:27:38Z</dcterms:modified>
</cp:coreProperties>
</file>