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9" r:id="rId11"/>
    <p:sldId id="270" r:id="rId12"/>
    <p:sldId id="271" r:id="rId13"/>
    <p:sldId id="265" r:id="rId14"/>
    <p:sldId id="268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02F45-DFD9-461C-B2B9-262E3E916D7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36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C6197-799E-49DA-985B-1103B5A7FE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72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D3F8D-CE35-4F1D-86DB-A42BFEC3EF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65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83945-3638-475F-9FD6-D0086001B8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76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C4E509-12B9-42CC-B7D4-78A950320E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39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D9D7AB-100B-4E36-9750-6339A40574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689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001520-B898-4926-92F4-750D5AE7E3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74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39F71-2E99-4D2D-845E-241E79685F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14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159B1-238C-453C-8314-06F23F0CE9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6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0F4C5E9-86D0-4091-B01C-8213F80BA1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2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A6D6E-F2CA-4D7F-87AD-64E6D240214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59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964B30A-6C5E-45C8-A618-5FD5E91C330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316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  <p:sldLayoutId id="2147484183" r:id="rId4"/>
    <p:sldLayoutId id="2147484184" r:id="rId5"/>
    <p:sldLayoutId id="2147484185" r:id="rId6"/>
    <p:sldLayoutId id="2147484186" r:id="rId7"/>
    <p:sldLayoutId id="2147484187" r:id="rId8"/>
    <p:sldLayoutId id="2147484188" r:id="rId9"/>
    <p:sldLayoutId id="2147484189" r:id="rId10"/>
    <p:sldLayoutId id="214748419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812CF26C87D2CC3D63C61C59A1E7AF768B38D54F97D9756A909184658B6308421CE1450B762FAF7X7n6G" TargetMode="External"/><Relationship Id="rId2" Type="http://schemas.openxmlformats.org/officeDocument/2006/relationships/hyperlink" Target="consultantplus://offline/ref=3812CF26C87D2CC3D63C61C59A1E7AF768B38D54F97D9756A909184658B6308421CE1450B762FAF0X7n1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9901B08B47B4AD0BC05A0736029EF794788A2508187B7D5009AD02F4735wBG" TargetMode="External"/><Relationship Id="rId2" Type="http://schemas.openxmlformats.org/officeDocument/2006/relationships/hyperlink" Target="consultantplus://offline/ref=29901B08B47B4AD0BC05A0736029EF79478DA050828BB7D5009AD02F4735wB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consultantplus://offline/ref=29901B08B47B4AD0BC05A0736029EF79478AA3538783B7D5009AD02F4735wB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consultantplus://offline/ref=3812CF26C87D2CC3D63C61C59A1E7AF768B38D54F97D9756A909184658B6308421CE1450B762FAF0X7n2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consultantplus://offline/ref=3812CF26C87D2CC3D63C61C59A1E7AF768B38D54F97D9756A909184658B6308421CE1450B762FAF7X7n2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0"/>
            <a:ext cx="7772400" cy="287655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700" b="1" dirty="0" smtClean="0">
                <a:solidFill>
                  <a:schemeClr val="accent1">
                    <a:lumMod val="75000"/>
                  </a:schemeClr>
                </a:solidFill>
              </a:rPr>
              <a:t>Особенности проведения аккредитационной экспертизы в общеобразовательных организациях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48200" y="4343400"/>
            <a:ext cx="3657600" cy="1752600"/>
          </a:xfrm>
        </p:spPr>
        <p:txBody>
          <a:bodyPr>
            <a:noAutofit/>
          </a:bodyPr>
          <a:lstStyle/>
          <a:p>
            <a:pPr algn="r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1" dirty="0" smtClean="0">
                <a:solidFill>
                  <a:schemeClr val="tx1"/>
                </a:solidFill>
              </a:rPr>
              <a:t>Оюн </a:t>
            </a:r>
            <a:r>
              <a:rPr lang="ru-RU" sz="1200" b="1" i="1" dirty="0" smtClean="0">
                <a:solidFill>
                  <a:schemeClr val="tx1"/>
                </a:solidFill>
              </a:rPr>
              <a:t>А.А</a:t>
            </a:r>
            <a:r>
              <a:rPr lang="ru-RU" sz="1200" b="1" i="1" dirty="0" smtClean="0">
                <a:solidFill>
                  <a:schemeClr val="tx1"/>
                </a:solidFill>
              </a:rPr>
              <a:t>.,                                   </a:t>
            </a:r>
            <a:r>
              <a:rPr lang="ru-RU" sz="1200" b="1" i="1" dirty="0" smtClean="0">
                <a:solidFill>
                  <a:schemeClr val="tx1"/>
                </a:solidFill>
              </a:rPr>
              <a:t>главный специалист </a:t>
            </a:r>
            <a:r>
              <a:rPr lang="ru-RU" sz="1200" b="1" i="1" dirty="0" smtClean="0">
                <a:solidFill>
                  <a:schemeClr val="tx1"/>
                </a:solidFill>
              </a:rPr>
              <a:t>управления контроля и надзора в сфере образования, лицензирования и государственной аккредитации</a:t>
            </a:r>
          </a:p>
          <a:p>
            <a:pPr algn="r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ru-RU" sz="1200" b="1" i="1" dirty="0">
              <a:solidFill>
                <a:schemeClr val="tx1"/>
              </a:solidFill>
            </a:endParaRPr>
          </a:p>
          <a:p>
            <a:pPr algn="r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1" dirty="0" smtClean="0">
                <a:solidFill>
                  <a:schemeClr val="tx1"/>
                </a:solidFill>
              </a:rPr>
              <a:t>Сентябрь 2019 год</a:t>
            </a:r>
            <a:endParaRPr lang="ru-RU" sz="1200" b="1" i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14400" y="286605"/>
            <a:ext cx="7452360" cy="39919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400" b="1" i="1" dirty="0" smtClean="0">
                <a:solidFill>
                  <a:schemeClr val="tx1"/>
                </a:solidFill>
              </a:rPr>
              <a:t>Министерство образования и науки Республики Тыва</a:t>
            </a:r>
            <a:endParaRPr lang="ru-RU" sz="2400" b="1" i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728" y="761999"/>
            <a:ext cx="1373871" cy="1266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Устав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96200" cy="434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200" b="1" u="sng" dirty="0" smtClean="0">
                <a:solidFill>
                  <a:srgbClr val="92D050"/>
                </a:solidFill>
              </a:rPr>
              <a:t>Согласно ч. 2 ст. 30</a:t>
            </a:r>
            <a:r>
              <a:rPr lang="ru-RU" sz="2400" b="1" u="sng" dirty="0" smtClean="0">
                <a:solidFill>
                  <a:srgbClr val="92D050"/>
                </a:solidFill>
              </a:rPr>
              <a:t> </a:t>
            </a:r>
            <a:r>
              <a:rPr lang="ru-RU" sz="2400" dirty="0" smtClean="0"/>
              <a:t>Федерального закона N 273-ФЗ «Об образовании в Российской Федерации»</a:t>
            </a:r>
            <a:r>
              <a:rPr lang="ru-RU" sz="2200" dirty="0" smtClean="0"/>
              <a:t>, образовательная организация </a:t>
            </a:r>
            <a:r>
              <a:rPr lang="ru-RU" sz="2200" b="1" dirty="0" smtClean="0"/>
              <a:t>принимает локальные нормативные акты по основным вопросам организации и осуществления образовательной деятельности</a:t>
            </a:r>
            <a:r>
              <a:rPr lang="ru-RU" sz="2200" dirty="0" smtClean="0"/>
              <a:t>, в том числе регламентирующие правила приема обучающихся, режим занятий обучающихся, формы, периодичность и порядок текущего контроля успеваемости и промежуточной аттестации обучающихся, порядок и основания перевода, отчисления и восстановления обучающихся, порядок оформления возникновения, приостановления и прекращения отношений между образовательной организацией и обучающимися.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Устав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9620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700" b="1" smtClean="0"/>
              <a:t>Федерального закона N 273-ФЗ «Об образовании в Российской Федерации» </a:t>
            </a:r>
            <a:r>
              <a:rPr lang="ru-RU" sz="2700" u="sng" smtClean="0">
                <a:solidFill>
                  <a:srgbClr val="92D050"/>
                </a:solidFill>
              </a:rPr>
              <a:t>(ч. 1 ст. 25) </a:t>
            </a:r>
            <a:r>
              <a:rPr lang="ru-RU" sz="2700" smtClean="0"/>
              <a:t>говорит, что образовательная организация действует на основании устава, утвержденного в порядке, установленном законодательством РФ. </a:t>
            </a:r>
          </a:p>
          <a:p>
            <a:pPr eaLnBrk="1" hangingPunct="1"/>
            <a:r>
              <a:rPr lang="ru-RU" sz="2700" smtClean="0"/>
              <a:t>Общие правила по утверждению устава юридического лица содержатся в </a:t>
            </a:r>
            <a:r>
              <a:rPr lang="ru-RU" sz="2700" u="sng" smtClean="0">
                <a:solidFill>
                  <a:srgbClr val="92D050"/>
                </a:solidFill>
              </a:rPr>
              <a:t>п. 1 ст. 52 </a:t>
            </a:r>
            <a:r>
              <a:rPr lang="ru-RU" sz="2700" b="1" smtClean="0"/>
              <a:t>Гражданского кодекса РФ</a:t>
            </a:r>
            <a:r>
              <a:rPr lang="ru-RU" sz="2700" smtClean="0"/>
              <a:t>: устав утверждается его учредителями 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2960" y="286604"/>
            <a:ext cx="7711440" cy="1450757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Уставы бюджетных и казенных ОУ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dirty="0" smtClean="0"/>
              <a:t>наименование учреждения,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dirty="0" smtClean="0"/>
              <a:t>указание на тип учреждения,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dirty="0" smtClean="0"/>
              <a:t>сведения о собственнике его имущества,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dirty="0" smtClean="0"/>
              <a:t>исчерпывающий перечень видов деятельности, которые бюджетное или казенное учреждение вправе осуществлять в соответствии с целями, для достижения которых оно создано,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2200" dirty="0" smtClean="0"/>
              <a:t>указания о структуре, компетенции органов управления учреждения, порядке их формирования, сроках полномочий и порядке деятельности таких органов.</a:t>
            </a:r>
          </a:p>
          <a:p>
            <a:pPr eaLnBrk="1" hangingPunct="1">
              <a:lnSpc>
                <a:spcPct val="90000"/>
              </a:lnSpc>
            </a:pPr>
            <a:endParaRPr lang="ru-RU" sz="2200" dirty="0" smtClean="0"/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068" y="116034"/>
            <a:ext cx="1031647" cy="95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Сайт организации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Локальные акты, регламентирующие образовательный процесс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Образовательная программа учреждения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Публичный доклад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Информация о персональном составе педагогических работников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Информация о материально-техническом, учебно-методическом, информационно-техническом обеспечении образовательного процесса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Информация об электронных образовательных ресурсах, доступ к которым обеспечивается обучающимся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ru-RU" sz="2200" dirty="0" smtClean="0"/>
              <a:t>Отчет о результатах </a:t>
            </a:r>
            <a:r>
              <a:rPr lang="ru-RU" sz="2200" dirty="0" err="1" smtClean="0"/>
              <a:t>самообследования</a:t>
            </a:r>
            <a:r>
              <a:rPr lang="ru-RU" sz="2200" dirty="0" smtClean="0"/>
              <a:t> ОУ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Основной этап экспертизы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700" b="1" dirty="0" smtClean="0"/>
              <a:t>Образовательная программа</a:t>
            </a:r>
            <a:r>
              <a:rPr lang="ru-RU" sz="2700" dirty="0" smtClean="0"/>
              <a:t> – комплекс основных характеристик образования, организационно- педагогических условий и в случаях, предусмотренных законодательством, форм </a:t>
            </a:r>
            <a:r>
              <a:rPr lang="ru-RU" sz="2700" b="1" dirty="0" smtClean="0"/>
              <a:t>аттестации,</a:t>
            </a:r>
            <a:r>
              <a:rPr lang="ru-RU" sz="2700" dirty="0" smtClean="0"/>
              <a:t> который представлен в виде </a:t>
            </a:r>
            <a:r>
              <a:rPr lang="ru-RU" sz="2700" b="1" dirty="0" smtClean="0"/>
              <a:t>учебного плана</a:t>
            </a:r>
            <a:r>
              <a:rPr lang="ru-RU" sz="2700" dirty="0" smtClean="0"/>
              <a:t>, </a:t>
            </a:r>
            <a:r>
              <a:rPr lang="ru-RU" sz="2700" b="1" dirty="0" smtClean="0"/>
              <a:t>календарного учебного графика</a:t>
            </a:r>
            <a:r>
              <a:rPr lang="ru-RU" sz="2700" dirty="0" smtClean="0"/>
              <a:t>, </a:t>
            </a:r>
            <a:r>
              <a:rPr lang="ru-RU" sz="2700" b="1" dirty="0" smtClean="0"/>
              <a:t>рабочих программ учебных предметов</a:t>
            </a:r>
            <a:r>
              <a:rPr lang="ru-RU" sz="2700" dirty="0" smtClean="0"/>
              <a:t>, курсов, дисциплин, иных компонентов, оценочных и </a:t>
            </a:r>
            <a:r>
              <a:rPr lang="ru-RU" sz="2700" b="1" dirty="0" smtClean="0"/>
              <a:t>методических материалов</a:t>
            </a:r>
            <a:r>
              <a:rPr lang="ru-RU" sz="2700" dirty="0" smtClean="0"/>
              <a:t> 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Экспертиза документов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2700" dirty="0" smtClean="0"/>
              <a:t>Примерные основные общеобразовательные программы (авторские) и рабочие программы по всем предметам учебного плана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2700" dirty="0" smtClean="0"/>
              <a:t>Расписание учебных занятий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2700" dirty="0" smtClean="0"/>
              <a:t>Классные журналы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2700" dirty="0" smtClean="0"/>
              <a:t>Документы, подтверждающие организацию и результативность образовательной деятельности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Экспертиза документов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ru-RU" sz="2700" dirty="0" smtClean="0"/>
              <a:t>Протоколы заседаний педагогического совета и других органов самоуправления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ru-RU" sz="2700" dirty="0" smtClean="0"/>
              <a:t>Документы, подтверждающие наличие системы  и результативность методической, инновационной, научно-исследовательской и опытно-экспериментальной  деятельности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ru-RU" sz="2700" dirty="0" smtClean="0"/>
              <a:t>Документы, подтверждающие обеспечение функционирования системы внутреннего мониторинга качества образования</a:t>
            </a:r>
          </a:p>
          <a:p>
            <a:pPr eaLnBrk="1" hangingPunct="1"/>
            <a:endParaRPr lang="ru-RU" sz="2700" dirty="0" smtClean="0"/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900" b="1" i="1" dirty="0" smtClean="0">
                <a:solidFill>
                  <a:schemeClr val="tx1"/>
                </a:solidFill>
              </a:rPr>
              <a:t>Образовательные программы, по которым проводится государственная аккредитация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962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b="1" dirty="0" smtClean="0"/>
              <a:t>         </a:t>
            </a:r>
            <a:r>
              <a:rPr lang="ru-RU" sz="2700" b="1" dirty="0" smtClean="0">
                <a:hlinkClick r:id="rId2"/>
              </a:rPr>
              <a:t>ч. 1</a:t>
            </a:r>
            <a:r>
              <a:rPr lang="ru-RU" sz="2700" b="1" dirty="0" smtClean="0"/>
              <a:t> и </a:t>
            </a:r>
            <a:r>
              <a:rPr lang="ru-RU" sz="2700" b="1" dirty="0" smtClean="0">
                <a:hlinkClick r:id="rId3"/>
              </a:rPr>
              <a:t>8 ст. 92</a:t>
            </a:r>
            <a:r>
              <a:rPr lang="ru-RU" sz="2700" b="1" dirty="0" smtClean="0"/>
              <a:t> Федерального закона N 273-ФЗ «Об образовании в Российской Федерации» </a:t>
            </a:r>
            <a:r>
              <a:rPr lang="ru-RU" sz="2700" dirty="0" smtClean="0"/>
              <a:t>государственная аккредитация образовательной деятельности проводится </a:t>
            </a:r>
            <a:r>
              <a:rPr lang="ru-RU" sz="2700" b="1" dirty="0" smtClean="0"/>
              <a:t>по основным образовательным программам</a:t>
            </a:r>
            <a:r>
              <a:rPr lang="ru-RU" sz="2700" dirty="0" smtClean="0"/>
              <a:t>, реализуемым </a:t>
            </a:r>
            <a:r>
              <a:rPr lang="ru-RU" sz="2700" b="1" dirty="0" smtClean="0"/>
              <a:t>в соответствии с федеральными государственными образовательными стандартами</a:t>
            </a:r>
            <a:r>
              <a:rPr lang="ru-RU" sz="2700" dirty="0" smtClean="0"/>
              <a:t>, за исключением образовательных программ дошкольного образования.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900" b="1" i="1" dirty="0" smtClean="0">
                <a:solidFill>
                  <a:schemeClr val="tx1"/>
                </a:solidFill>
              </a:rPr>
              <a:t>Федеральные государственные образовательные стандарты общего образования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2400" b="1" dirty="0" smtClean="0"/>
              <a:t>Начальное общее образование </a:t>
            </a:r>
            <a:r>
              <a:rPr lang="ru-RU" sz="2400" dirty="0" smtClean="0"/>
              <a:t>(1 - 4 </a:t>
            </a:r>
            <a:r>
              <a:rPr lang="ru-RU" sz="2400" dirty="0" err="1" smtClean="0"/>
              <a:t>кл</a:t>
            </a:r>
            <a:r>
              <a:rPr lang="ru-RU" sz="2400" dirty="0" smtClean="0"/>
              <a:t>.)                    </a:t>
            </a:r>
            <a:r>
              <a:rPr lang="ru-RU" sz="2400" dirty="0" smtClean="0">
                <a:hlinkClick r:id="rId2"/>
              </a:rPr>
              <a:t>Приказ</a:t>
            </a:r>
            <a:r>
              <a:rPr lang="ru-RU" sz="2400" dirty="0" smtClean="0"/>
              <a:t> Минобрнауки России</a:t>
            </a:r>
            <a:br>
              <a:rPr lang="ru-RU" sz="2400" dirty="0" smtClean="0"/>
            </a:br>
            <a:r>
              <a:rPr lang="ru-RU" sz="2400" dirty="0" smtClean="0"/>
              <a:t>от 06.10.2009 N 373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2400" b="1" dirty="0" smtClean="0"/>
              <a:t>Основное общее образование </a:t>
            </a:r>
            <a:r>
              <a:rPr lang="ru-RU" sz="2400" dirty="0" smtClean="0"/>
              <a:t>(5 - 9 </a:t>
            </a:r>
            <a:r>
              <a:rPr lang="ru-RU" sz="2400" dirty="0" err="1" smtClean="0"/>
              <a:t>кл</a:t>
            </a:r>
            <a:r>
              <a:rPr lang="ru-RU" sz="2400" dirty="0" smtClean="0"/>
              <a:t>.) </a:t>
            </a:r>
            <a:r>
              <a:rPr lang="ru-RU" sz="2400" dirty="0" smtClean="0"/>
              <a:t>                        </a:t>
            </a:r>
            <a:r>
              <a:rPr lang="ru-RU" sz="2400" dirty="0" smtClean="0">
                <a:hlinkClick r:id="rId3"/>
              </a:rPr>
              <a:t>Приказ</a:t>
            </a:r>
            <a:r>
              <a:rPr lang="ru-RU" sz="2400" dirty="0" smtClean="0"/>
              <a:t> Минобрнауки России</a:t>
            </a:r>
            <a:br>
              <a:rPr lang="ru-RU" sz="2400" dirty="0" smtClean="0"/>
            </a:br>
            <a:r>
              <a:rPr lang="ru-RU" sz="2400" dirty="0" smtClean="0"/>
              <a:t>от 17.12.2010 N 1897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ru-RU" sz="2400" b="1" dirty="0" smtClean="0"/>
              <a:t>Среднее общее образование </a:t>
            </a:r>
            <a:r>
              <a:rPr lang="ru-RU" sz="2400" dirty="0" smtClean="0"/>
              <a:t>(10 - 11 </a:t>
            </a:r>
            <a:r>
              <a:rPr lang="ru-RU" sz="2400" dirty="0" err="1" smtClean="0"/>
              <a:t>кл</a:t>
            </a:r>
            <a:r>
              <a:rPr lang="ru-RU" sz="2400" dirty="0" smtClean="0"/>
              <a:t>.) </a:t>
            </a:r>
            <a:r>
              <a:rPr lang="ru-RU" sz="2400" dirty="0" smtClean="0"/>
              <a:t>                 </a:t>
            </a:r>
            <a:r>
              <a:rPr lang="ru-RU" sz="2400" dirty="0" smtClean="0">
                <a:hlinkClick r:id="rId4"/>
              </a:rPr>
              <a:t>Приказ</a:t>
            </a:r>
            <a:r>
              <a:rPr lang="ru-RU" sz="2400" dirty="0" smtClean="0"/>
              <a:t> Минобрнауки России</a:t>
            </a:r>
            <a:br>
              <a:rPr lang="ru-RU" sz="2400" dirty="0" smtClean="0"/>
            </a:br>
            <a:r>
              <a:rPr lang="ru-RU" sz="2400" dirty="0" smtClean="0"/>
              <a:t>от 17.05.2012 N 413 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Цель государственной аккредитации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96200" cy="434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>
                <a:hlinkClick r:id="rId2"/>
              </a:rPr>
              <a:t>ч. 2 ст. 92</a:t>
            </a:r>
            <a:r>
              <a:rPr lang="ru-RU" sz="2800" b="1" smtClean="0"/>
              <a:t> Федерального закона N 273-ФЗ «Об образовании в Российской Федерации»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smtClean="0"/>
              <a:t>    подтверждение соответствия федеральным государственным образовательным стандартам образовательной деятельности по основным образовательным программам и подготовки обучающихся</a:t>
            </a:r>
            <a:r>
              <a:rPr lang="ru-RU" sz="2800" smtClean="0"/>
              <a:t> </a:t>
            </a:r>
            <a:r>
              <a:rPr lang="ru-RU" sz="2800" b="1" smtClean="0"/>
              <a:t>в образовательных организациях 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Предмет аккредитационной экспертизы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962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b="1" smtClean="0"/>
              <a:t>   </a:t>
            </a:r>
            <a:r>
              <a:rPr lang="ru-RU" sz="2700" b="1" smtClean="0">
                <a:hlinkClick r:id="rId2"/>
              </a:rPr>
              <a:t>ч. 12 ст. 92</a:t>
            </a:r>
            <a:r>
              <a:rPr lang="ru-RU" sz="2700" b="1" smtClean="0"/>
              <a:t> </a:t>
            </a:r>
            <a:r>
              <a:rPr lang="ru-RU" sz="2600" b="1" smtClean="0"/>
              <a:t>Федерального закона N 273-ФЗ «Об образовании в Российской Федерации»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600" b="1" smtClean="0"/>
              <a:t> определение соответствия содержания и качества подготовки обучающихся </a:t>
            </a:r>
            <a:r>
              <a:rPr lang="ru-RU" sz="2600" smtClean="0"/>
              <a:t>в организации, осуществляющей образовательную деятельность, </a:t>
            </a:r>
            <a:r>
              <a:rPr lang="ru-RU" sz="2600" b="1" smtClean="0"/>
              <a:t>по заявленным для государственной аккредитации образовательным программам федеральным государственным образовательным стандартам</a:t>
            </a:r>
            <a:r>
              <a:rPr lang="ru-RU" sz="2600" smtClean="0"/>
              <a:t>. 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Этапы экспертизы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2800" dirty="0" smtClean="0"/>
              <a:t>изучение отчета о </a:t>
            </a:r>
            <a:r>
              <a:rPr lang="ru-RU" sz="2800" dirty="0" err="1" smtClean="0"/>
              <a:t>самообследовании</a:t>
            </a:r>
            <a:r>
              <a:rPr lang="ru-RU" sz="2800" dirty="0" smtClean="0"/>
              <a:t> ОУ;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2800" dirty="0" smtClean="0"/>
              <a:t>изучение заявления ОУ с перечнем программ, Устава и Учебного плана;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2800" dirty="0" smtClean="0"/>
              <a:t>изучение сайта ОУ ;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sz="2800" dirty="0"/>
              <a:t>э</a:t>
            </a:r>
            <a:r>
              <a:rPr lang="ru-RU" sz="2800" dirty="0" smtClean="0"/>
              <a:t>кспертиза </a:t>
            </a:r>
            <a:r>
              <a:rPr lang="ru-RU" sz="2800" dirty="0" smtClean="0"/>
              <a:t>документов и материалов в учреждении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err="1" smtClean="0">
                <a:solidFill>
                  <a:schemeClr val="tx1"/>
                </a:solidFill>
              </a:rPr>
              <a:t>Самообследование</a:t>
            </a:r>
            <a:r>
              <a:rPr lang="ru-RU" sz="4000" b="1" i="1" dirty="0" smtClean="0">
                <a:solidFill>
                  <a:schemeClr val="tx1"/>
                </a:solidFill>
              </a:rPr>
              <a:t> ОУ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dirty="0" smtClean="0"/>
              <a:t>    в соответствии с </a:t>
            </a:r>
            <a:r>
              <a:rPr lang="ru-RU" sz="2700" b="1" dirty="0" smtClean="0"/>
              <a:t>Порядком</a:t>
            </a:r>
            <a:r>
              <a:rPr lang="ru-RU" sz="2700" dirty="0" smtClean="0"/>
              <a:t>,  утвержденным приказом Минобрнауки России от 14.06.2013 № 462 "Об утверждении порядка проведения </a:t>
            </a:r>
            <a:r>
              <a:rPr lang="ru-RU" sz="2700" dirty="0" err="1" smtClean="0"/>
              <a:t>самообследования</a:t>
            </a:r>
            <a:r>
              <a:rPr lang="ru-RU" sz="2700" dirty="0" smtClean="0"/>
              <a:t> образовательной организацией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dirty="0" smtClean="0"/>
              <a:t>    Отчет о результатах </a:t>
            </a:r>
            <a:r>
              <a:rPr lang="ru-RU" sz="2700" dirty="0" err="1" smtClean="0"/>
              <a:t>самообследования</a:t>
            </a:r>
            <a:r>
              <a:rPr lang="ru-RU" sz="2700" dirty="0" smtClean="0"/>
              <a:t> размещается на официальном сайте образовательного учреждения в сети Интернет.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err="1" smtClean="0">
                <a:solidFill>
                  <a:schemeClr val="tx1"/>
                </a:solidFill>
              </a:rPr>
              <a:t>Самообследование</a:t>
            </a:r>
            <a:endParaRPr lang="ru-RU" sz="4000" b="1" i="1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Этапы, сроки, форма проведения самообследования, состав лиц, привлекаемых для его проведения, в том числе представителей работодателей, общественно-профессиональных объединений в сфере образования, определяются организацией (необходимо издать нормативный акт).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При проведении самообследования организация использует результаты мониторинга качества образования, внутреннего  и внешнего аудита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b="1" i="1" dirty="0" err="1" smtClean="0">
                <a:solidFill>
                  <a:schemeClr val="tx1"/>
                </a:solidFill>
              </a:rPr>
              <a:t>Самообследование</a:t>
            </a:r>
            <a:endParaRPr lang="ru-RU" sz="4000" b="1" i="1" dirty="0" smtClean="0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200" smtClean="0"/>
              <a:t>В процессе самообследования проводится анализ </a:t>
            </a:r>
            <a:r>
              <a:rPr lang="ru-RU" sz="2200" u="sng" smtClean="0"/>
              <a:t>всех представляемых к государственной аккредитации образовательных программ</a:t>
            </a:r>
            <a:r>
              <a:rPr lang="ru-RU" sz="2200" smtClean="0"/>
              <a:t> организации в отношении соответствия содержания и качества подготовки обучающихся и выпускников требованиям федеральных государственных образовательных стандартов (государственных образовательных стандартов - до завершения их реализации в образовательном учреждении) или федеральных государственных требований.</a:t>
            </a:r>
          </a:p>
        </p:txBody>
      </p:sp>
      <p:pic>
        <p:nvPicPr>
          <p:cNvPr id="4" name="Picture 2" descr="C:\Users\mongushse\Downloads\IMG_160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704" y="116034"/>
            <a:ext cx="1197012" cy="110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304</TotalTime>
  <Words>727</Words>
  <Application>Microsoft Office PowerPoint</Application>
  <PresentationFormat>Экран (4:3)</PresentationFormat>
  <Paragraphs>60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Wingdings</vt:lpstr>
      <vt:lpstr>Ретро</vt:lpstr>
      <vt:lpstr>Особенности проведения аккредитационной экспертизы в общеобразовательных организациях </vt:lpstr>
      <vt:lpstr>Образовательные программы, по которым проводится государственная аккредитация </vt:lpstr>
      <vt:lpstr>Федеральные государственные образовательные стандарты общего образования </vt:lpstr>
      <vt:lpstr>Цель государственной аккредитации </vt:lpstr>
      <vt:lpstr>Предмет аккредитационной экспертизы </vt:lpstr>
      <vt:lpstr>Этапы экспертизы</vt:lpstr>
      <vt:lpstr>Самообследование ОУ</vt:lpstr>
      <vt:lpstr>Самообследование</vt:lpstr>
      <vt:lpstr>Самообследование</vt:lpstr>
      <vt:lpstr>Устав</vt:lpstr>
      <vt:lpstr>Устав</vt:lpstr>
      <vt:lpstr>Уставы бюджетных и казенных ОУ</vt:lpstr>
      <vt:lpstr>Сайт организации</vt:lpstr>
      <vt:lpstr>Основной этап экспертизы</vt:lpstr>
      <vt:lpstr>Экспертиза документов</vt:lpstr>
      <vt:lpstr>Экспертиза документов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УрГПУ</dc:creator>
  <cp:lastModifiedBy>Пользователь</cp:lastModifiedBy>
  <cp:revision>13</cp:revision>
  <cp:lastPrinted>1601-01-01T00:00:00Z</cp:lastPrinted>
  <dcterms:created xsi:type="dcterms:W3CDTF">2014-02-23T04:08:26Z</dcterms:created>
  <dcterms:modified xsi:type="dcterms:W3CDTF">2022-07-29T04:48:45Z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