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988" r:id="rId4"/>
  </p:sldMasterIdLst>
  <p:notesMasterIdLst>
    <p:notesMasterId r:id="rId34"/>
  </p:notesMasterIdLst>
  <p:handoutMasterIdLst>
    <p:handoutMasterId r:id="rId35"/>
  </p:handoutMasterIdLst>
  <p:sldIdLst>
    <p:sldId id="431" r:id="rId5"/>
    <p:sldId id="1637" r:id="rId6"/>
    <p:sldId id="588" r:id="rId7"/>
    <p:sldId id="1650" r:id="rId8"/>
    <p:sldId id="1636" r:id="rId9"/>
    <p:sldId id="1649" r:id="rId10"/>
    <p:sldId id="1639" r:id="rId11"/>
    <p:sldId id="544" r:id="rId12"/>
    <p:sldId id="1643" r:id="rId13"/>
    <p:sldId id="1653" r:id="rId14"/>
    <p:sldId id="1654" r:id="rId15"/>
    <p:sldId id="1655" r:id="rId16"/>
    <p:sldId id="1645" r:id="rId17"/>
    <p:sldId id="351" r:id="rId18"/>
    <p:sldId id="569" r:id="rId19"/>
    <p:sldId id="1646" r:id="rId20"/>
    <p:sldId id="1647" r:id="rId21"/>
    <p:sldId id="568" r:id="rId22"/>
    <p:sldId id="1556" r:id="rId23"/>
    <p:sldId id="1657" r:id="rId24"/>
    <p:sldId id="1656" r:id="rId25"/>
    <p:sldId id="1658" r:id="rId26"/>
    <p:sldId id="1659" r:id="rId27"/>
    <p:sldId id="1634" r:id="rId28"/>
    <p:sldId id="1651" r:id="rId29"/>
    <p:sldId id="1660" r:id="rId30"/>
    <p:sldId id="1661" r:id="rId31"/>
    <p:sldId id="1662" r:id="rId32"/>
    <p:sldId id="1550" r:id="rId33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B6"/>
    <a:srgbClr val="CC9900"/>
    <a:srgbClr val="00B0F0"/>
    <a:srgbClr val="FF8021"/>
    <a:srgbClr val="D1F3FF"/>
    <a:srgbClr val="EE0000"/>
    <a:srgbClr val="FBB5B3"/>
    <a:srgbClr val="777777"/>
    <a:srgbClr val="F0F0F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449" autoAdjust="0"/>
  </p:normalViewPr>
  <p:slideViewPr>
    <p:cSldViewPr>
      <p:cViewPr varScale="1">
        <p:scale>
          <a:sx n="111" d="100"/>
          <a:sy n="111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5;&#1088;&#1072;&#1074;&#1086;&#1087;&#1088;&#1080;&#1084;&#1077;&#1085;&#1080;&#1090;.&#1087;&#1088;&#1072;&#1082;&#1090;&#1080;&#1082;&#1072;\&#1044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wnloads\Kategorii_riska_obektovKH-2022%20(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0;_&#1054;&#1090;&#1095;&#1077;&#1090;&#1099;%20&#1059;&#1087;&#1088;&#1072;&#1074;&#1083;&#1077;&#1085;&#1080;&#1103;\&#1055;&#1088;&#1072;&#1074;&#1086;&#1087;&#1088;&#1080;&#1084;&#1077;&#1085;&#1080;&#1090;.&#1087;&#1088;&#1072;&#1082;&#1090;&#1080;&#1082;&#1072;\&#1044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0;_&#1054;&#1090;&#1095;&#1077;&#1090;&#1099;%20&#1059;&#1087;&#1088;&#1072;&#1074;&#1083;&#1077;&#1085;&#1080;&#1103;\&#1055;&#1088;&#1072;&#1074;&#1086;&#1087;&#1088;&#1080;&#1084;&#1077;&#1085;&#1080;&#1090;.&#1087;&#1088;&#1072;&#1082;&#1090;&#1080;&#1082;&#1072;\&#1044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0;_&#1054;&#1090;&#1095;&#1077;&#1090;&#1099;%20&#1059;&#1087;&#1088;&#1072;&#1074;&#1083;&#1077;&#1085;&#1080;&#1103;\&#1055;&#1088;&#1072;&#1074;&#1086;&#1087;&#1088;&#1080;&#1084;&#1077;&#1085;&#1080;&#1090;.&#1087;&#1088;&#1072;&#1082;&#1090;&#1080;&#1082;&#1072;\&#1044;&#1080;&#1072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3;&#1048;&#1040;\&#1055;&#1088;&#1077;&#1079;&#1077;&#1085;&#1090;&#1072;&#1094;&#1080;&#1080;\&#1056;&#1077;&#1077;&#1089;&#1090;&#1088;%20&#1085;&#1072;&#1088;&#1091;&#1096;&#1077;&#1085;&#1080;&#1081;%20&#1080;%20&#1087;&#1088;&#1086;&#1090;&#1086;&#1082;&#1086;&#1083;&#1086;&#1074;-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3;&#1048;&#1040;\&#1055;&#1088;&#1077;&#1079;&#1077;&#1085;&#1090;&#1072;&#1094;&#1080;&#1080;\&#1056;&#1077;&#1077;&#1089;&#1090;&#1088;%20&#1085;&#1072;&#1088;&#1091;&#1096;&#1077;&#1085;&#1080;&#1081;%20&#1080;%20&#1087;&#1088;&#1086;&#1090;&#1086;&#1082;&#1086;&#1083;&#1086;&#1074;-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Лист1!$A$3:$A$9</c:f>
              <c:strCache>
                <c:ptCount val="7"/>
                <c:pt idx="0">
                  <c:v>ДОУ</c:v>
                </c:pt>
                <c:pt idx="1">
                  <c:v>СОШ</c:v>
                </c:pt>
                <c:pt idx="2">
                  <c:v>СПО</c:v>
                </c:pt>
                <c:pt idx="3">
                  <c:v>ДО</c:v>
                </c:pt>
                <c:pt idx="4">
                  <c:v>ДПО</c:v>
                </c:pt>
                <c:pt idx="5">
                  <c:v>иные </c:v>
                </c:pt>
                <c:pt idx="6">
                  <c:v>ИП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183</c:v>
                </c:pt>
                <c:pt idx="1">
                  <c:v>175</c:v>
                </c:pt>
                <c:pt idx="2">
                  <c:v>16</c:v>
                </c:pt>
                <c:pt idx="3">
                  <c:v>63</c:v>
                </c:pt>
                <c:pt idx="4">
                  <c:v>1</c:v>
                </c:pt>
                <c:pt idx="5">
                  <c:v>50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A-4DD1-9194-78EDEC5B8B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7673103"/>
        <c:axId val="956278623"/>
      </c:barChart>
      <c:catAx>
        <c:axId val="90767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6278623"/>
        <c:crosses val="autoZero"/>
        <c:auto val="1"/>
        <c:lblAlgn val="ctr"/>
        <c:lblOffset val="100"/>
        <c:noMultiLvlLbl val="0"/>
      </c:catAx>
      <c:valAx>
        <c:axId val="9562786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767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7A-4DD2-83C6-88403F7D5F6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7A-4DD2-83C6-88403F7D5F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7A-4DD2-83C6-88403F7D5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Лист2!$B$7:$B$9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Лист2!$C$7:$C$9</c:f>
              <c:numCache>
                <c:formatCode>General</c:formatCode>
                <c:ptCount val="3"/>
                <c:pt idx="0">
                  <c:v>20</c:v>
                </c:pt>
                <c:pt idx="1">
                  <c:v>158</c:v>
                </c:pt>
                <c:pt idx="2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7A-4DD2-83C6-88403F7D5F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Объекты высокого риска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Лист1!$A$16:$A$19</c:f>
              <c:strCache>
                <c:ptCount val="4"/>
                <c:pt idx="0">
                  <c:v>ДОУ</c:v>
                </c:pt>
                <c:pt idx="1">
                  <c:v>СОШ</c:v>
                </c:pt>
                <c:pt idx="2">
                  <c:v>СПО</c:v>
                </c:pt>
                <c:pt idx="3">
                  <c:v>Иные</c:v>
                </c:pt>
              </c:strCache>
            </c:strRef>
          </c:cat>
          <c:val>
            <c:numRef>
              <c:f>Лист1!$B$16:$B$19</c:f>
              <c:numCache>
                <c:formatCode>General</c:formatCode>
                <c:ptCount val="4"/>
                <c:pt idx="0">
                  <c:v>1</c:v>
                </c:pt>
                <c:pt idx="1">
                  <c:v>13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B-4B63-AF36-C1021484B4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7524719"/>
        <c:axId val="912446479"/>
      </c:barChart>
      <c:catAx>
        <c:axId val="110752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2446479"/>
        <c:crosses val="autoZero"/>
        <c:auto val="1"/>
        <c:lblAlgn val="ctr"/>
        <c:lblOffset val="100"/>
        <c:noMultiLvlLbl val="0"/>
      </c:catAx>
      <c:valAx>
        <c:axId val="9124464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752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Объекты среднего риска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Лист1!$A$21:$A$25</c:f>
              <c:strCache>
                <c:ptCount val="5"/>
                <c:pt idx="0">
                  <c:v>ДОУ</c:v>
                </c:pt>
                <c:pt idx="1">
                  <c:v>СОШ</c:v>
                </c:pt>
                <c:pt idx="2">
                  <c:v>СПО</c:v>
                </c:pt>
                <c:pt idx="3">
                  <c:v>ДО</c:v>
                </c:pt>
                <c:pt idx="4">
                  <c:v>иные</c:v>
                </c:pt>
              </c:strCache>
            </c:strRef>
          </c:cat>
          <c:val>
            <c:numRef>
              <c:f>Лист1!$B$21:$B$25</c:f>
              <c:numCache>
                <c:formatCode>General</c:formatCode>
                <c:ptCount val="5"/>
                <c:pt idx="0">
                  <c:v>21</c:v>
                </c:pt>
                <c:pt idx="1">
                  <c:v>98</c:v>
                </c:pt>
                <c:pt idx="2">
                  <c:v>7</c:v>
                </c:pt>
                <c:pt idx="3">
                  <c:v>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1-44C6-9D09-D6DAAA796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2427471"/>
        <c:axId val="956279039"/>
      </c:barChart>
      <c:catAx>
        <c:axId val="111242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6279039"/>
        <c:crosses val="autoZero"/>
        <c:auto val="1"/>
        <c:lblAlgn val="ctr"/>
        <c:lblOffset val="100"/>
        <c:noMultiLvlLbl val="0"/>
      </c:catAx>
      <c:valAx>
        <c:axId val="956279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242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Объекты низкого риска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Лист1!$A$27:$A$32</c:f>
              <c:strCache>
                <c:ptCount val="6"/>
                <c:pt idx="0">
                  <c:v>ДОУ</c:v>
                </c:pt>
                <c:pt idx="1">
                  <c:v>СОШ</c:v>
                </c:pt>
                <c:pt idx="2">
                  <c:v>СПО</c:v>
                </c:pt>
                <c:pt idx="3">
                  <c:v>ДО</c:v>
                </c:pt>
                <c:pt idx="4">
                  <c:v>ДПО</c:v>
                </c:pt>
                <c:pt idx="5">
                  <c:v>ИП</c:v>
                </c:pt>
              </c:strCache>
            </c:strRef>
          </c:cat>
          <c:val>
            <c:numRef>
              <c:f>Лист1!$B$27:$B$32</c:f>
              <c:numCache>
                <c:formatCode>General</c:formatCode>
                <c:ptCount val="6"/>
                <c:pt idx="0">
                  <c:v>161</c:v>
                </c:pt>
                <c:pt idx="1">
                  <c:v>64</c:v>
                </c:pt>
                <c:pt idx="2">
                  <c:v>5</c:v>
                </c:pt>
                <c:pt idx="3">
                  <c:v>56</c:v>
                </c:pt>
                <c:pt idx="4">
                  <c:v>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9-4A61-9917-0B5180CE49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7497919"/>
        <c:axId val="952167919"/>
      </c:barChart>
      <c:catAx>
        <c:axId val="110749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167919"/>
        <c:crosses val="autoZero"/>
        <c:auto val="1"/>
        <c:lblAlgn val="ctr"/>
        <c:lblOffset val="100"/>
        <c:noMultiLvlLbl val="0"/>
      </c:catAx>
      <c:valAx>
        <c:axId val="9521679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749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'Диаграмма-ЕГЭ'!$Q$14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'Диаграмма-ЕГЭ'!$P$15:$P$31</c:f>
              <c:strCache>
                <c:ptCount val="17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Дзун-Хемчикский</c:v>
                </c:pt>
                <c:pt idx="4">
                  <c:v>Овюрский</c:v>
                </c:pt>
                <c:pt idx="5">
                  <c:v>Улуг-Хемский</c:v>
                </c:pt>
                <c:pt idx="6">
                  <c:v>Тес-Хемский</c:v>
                </c:pt>
                <c:pt idx="7">
                  <c:v>Эрзинский</c:v>
                </c:pt>
                <c:pt idx="8">
                  <c:v>Тандинский</c:v>
                </c:pt>
                <c:pt idx="9">
                  <c:v>Чеди-Хольский</c:v>
                </c:pt>
                <c:pt idx="10">
                  <c:v>Пий-Хемский</c:v>
                </c:pt>
                <c:pt idx="11">
                  <c:v>Кызылский</c:v>
                </c:pt>
                <c:pt idx="12">
                  <c:v>Каа-Хемский</c:v>
                </c:pt>
                <c:pt idx="13">
                  <c:v>Тоджинский</c:v>
                </c:pt>
                <c:pt idx="14">
                  <c:v>Тере-Хольский</c:v>
                </c:pt>
                <c:pt idx="15">
                  <c:v>г. Ак-Довурак</c:v>
                </c:pt>
                <c:pt idx="16">
                  <c:v>г. Кызыл</c:v>
                </c:pt>
              </c:strCache>
            </c:strRef>
          </c:cat>
          <c:val>
            <c:numRef>
              <c:f>'Диаграмма-ЕГЭ'!$Q$15:$Q$31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D-4188-83CB-8990DA76B5F2}"/>
            </c:ext>
          </c:extLst>
        </c:ser>
        <c:ser>
          <c:idx val="1"/>
          <c:order val="1"/>
          <c:tx>
            <c:strRef>
              <c:f>'Диаграмма-ЕГЭ'!$R$14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'Диаграмма-ЕГЭ'!$P$15:$P$31</c:f>
              <c:strCache>
                <c:ptCount val="17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Дзун-Хемчикский</c:v>
                </c:pt>
                <c:pt idx="4">
                  <c:v>Овюрский</c:v>
                </c:pt>
                <c:pt idx="5">
                  <c:v>Улуг-Хемский</c:v>
                </c:pt>
                <c:pt idx="6">
                  <c:v>Тес-Хемский</c:v>
                </c:pt>
                <c:pt idx="7">
                  <c:v>Эрзинский</c:v>
                </c:pt>
                <c:pt idx="8">
                  <c:v>Тандинский</c:v>
                </c:pt>
                <c:pt idx="9">
                  <c:v>Чеди-Хольский</c:v>
                </c:pt>
                <c:pt idx="10">
                  <c:v>Пий-Хемский</c:v>
                </c:pt>
                <c:pt idx="11">
                  <c:v>Кызылский</c:v>
                </c:pt>
                <c:pt idx="12">
                  <c:v>Каа-Хемский</c:v>
                </c:pt>
                <c:pt idx="13">
                  <c:v>Тоджинский</c:v>
                </c:pt>
                <c:pt idx="14">
                  <c:v>Тере-Хольский</c:v>
                </c:pt>
                <c:pt idx="15">
                  <c:v>г. Ак-Довурак</c:v>
                </c:pt>
                <c:pt idx="16">
                  <c:v>г. Кызыл</c:v>
                </c:pt>
              </c:strCache>
            </c:strRef>
          </c:cat>
          <c:val>
            <c:numRef>
              <c:f>'Диаграмма-ЕГЭ'!$R$15:$R$31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D-4188-83CB-8990DA76B5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902927"/>
        <c:axId val="334059039"/>
      </c:barChart>
      <c:catAx>
        <c:axId val="24890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59039"/>
        <c:crosses val="autoZero"/>
        <c:auto val="1"/>
        <c:lblAlgn val="ctr"/>
        <c:lblOffset val="100"/>
        <c:noMultiLvlLbl val="0"/>
      </c:catAx>
      <c:valAx>
        <c:axId val="334059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90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'ОГЭ-2021'!$E$15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'ОГЭ-2021'!$D$16:$D$25</c:f>
              <c:strCache>
                <c:ptCount val="1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Монгун-Тайгинский</c:v>
                </c:pt>
                <c:pt idx="4">
                  <c:v>Улуг-Хемский</c:v>
                </c:pt>
                <c:pt idx="5">
                  <c:v>Тес-Хемский</c:v>
                </c:pt>
                <c:pt idx="6">
                  <c:v>Эрзинский</c:v>
                </c:pt>
                <c:pt idx="7">
                  <c:v>Чаа-Хольский</c:v>
                </c:pt>
                <c:pt idx="8">
                  <c:v>г. Кызыл</c:v>
                </c:pt>
                <c:pt idx="9">
                  <c:v>РЦОИ</c:v>
                </c:pt>
              </c:strCache>
            </c:strRef>
          </c:cat>
          <c:val>
            <c:numRef>
              <c:f>'ОГЭ-2021'!$E$16:$E$25</c:f>
              <c:numCache>
                <c:formatCode>General</c:formatCode>
                <c:ptCount val="10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F-405A-8D40-53B296038482}"/>
            </c:ext>
          </c:extLst>
        </c:ser>
        <c:ser>
          <c:idx val="1"/>
          <c:order val="1"/>
          <c:tx>
            <c:strRef>
              <c:f>'ОГЭ-2021'!$F$15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'ОГЭ-2021'!$D$16:$D$25</c:f>
              <c:strCache>
                <c:ptCount val="1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Монгун-Тайгинский</c:v>
                </c:pt>
                <c:pt idx="4">
                  <c:v>Улуг-Хемский</c:v>
                </c:pt>
                <c:pt idx="5">
                  <c:v>Тес-Хемский</c:v>
                </c:pt>
                <c:pt idx="6">
                  <c:v>Эрзинский</c:v>
                </c:pt>
                <c:pt idx="7">
                  <c:v>Чаа-Хольский</c:v>
                </c:pt>
                <c:pt idx="8">
                  <c:v>г. Кызыл</c:v>
                </c:pt>
                <c:pt idx="9">
                  <c:v>РЦОИ</c:v>
                </c:pt>
              </c:strCache>
            </c:strRef>
          </c:cat>
          <c:val>
            <c:numRef>
              <c:f>'ОГЭ-2021'!$F$16:$F$25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F-405A-8D40-53B2960384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50063"/>
        <c:axId val="334064863"/>
      </c:barChart>
      <c:catAx>
        <c:axId val="33275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64863"/>
        <c:crosses val="autoZero"/>
        <c:auto val="1"/>
        <c:lblAlgn val="ctr"/>
        <c:lblOffset val="100"/>
        <c:noMultiLvlLbl val="0"/>
      </c:catAx>
      <c:valAx>
        <c:axId val="334064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75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BE2AF-E04A-4FAF-A17D-1677E3B03339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18B09C-4EF6-4E6B-A31D-DA6A66939D6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 СОБЛЮДЕНИЕ ОБЯЗАТЕЛЬНЫХ ТРЕБОВАНИЙ, УСТАНОВЛЕННЫХ ЗАКОНОДАТЕЛЬСТВОМ ОБ ОБРАЗОВАНИИ</a:t>
          </a:r>
        </a:p>
      </dgm:t>
    </dgm:pt>
    <dgm:pt modelId="{91AB2253-F1AC-4A1A-AEB2-1A521DF3998F}" type="par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9449935B-C203-447E-B3F0-A9EA2EFEFAAB}" type="sib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E9539718-1075-47D9-9B50-D9B37177FF0B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СОБЛЮДЕНИЕ</a:t>
          </a:r>
          <a:r>
            <a:rPr lang="ru-RU" sz="1800" b="1" baseline="0" dirty="0"/>
            <a:t> </a:t>
          </a:r>
          <a:r>
            <a:rPr lang="ru-RU" sz="1800" b="1" dirty="0"/>
            <a:t>ЛИЦЕНЗИОННЫХ ТРЕБОВАНИЙ К ОБРАЗОВАТЕЛЬНОЙ ДЕЯТЕЛЬНОСТИ</a:t>
          </a:r>
        </a:p>
      </dgm:t>
    </dgm:pt>
    <dgm:pt modelId="{1257B664-059A-4634-A0FA-6D2E659563A7}" type="par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2BAC7961-9AA0-4B4B-85FB-3EB144498245}" type="sib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3500915E-7B23-4BE7-AA69-8D7AB1731DD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СОБЛЮДЕНИЕ ТРЕБОВАНИЙ К ВЫПОЛНЕНИЮ АККРЕДИТАЦИОННЫХ ПОКАЗАТЕЛЕЙ </a:t>
          </a:r>
          <a:r>
            <a:rPr lang="ru-RU" sz="1800" b="1" dirty="0">
              <a:solidFill>
                <a:srgbClr val="FF0000"/>
              </a:solidFill>
            </a:rPr>
            <a:t>(с 1 марта 2022 г.) </a:t>
          </a:r>
        </a:p>
      </dgm:t>
    </dgm:pt>
    <dgm:pt modelId="{9ED4F634-4721-423E-A4AA-BEB5494ACB4C}" type="par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2F8A201F-912A-4105-AB75-3969A25C828E}" type="sib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F4F45CBC-4FB4-4804-9010-924D3E115C9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ИСПОЛНЕНИЕ РЕШЕНИЙ, ПРИНИМАЕМЫХ ПО РЕЗУЛЬТАТАМ КОНТРОЛЬНЫХ (НАДЗОРНЫХ) МЕРОПРИЯТИЙ</a:t>
          </a:r>
        </a:p>
      </dgm:t>
    </dgm:pt>
    <dgm:pt modelId="{FA3AA18E-83BF-42BB-A509-99E6AA81E5A5}" type="parTrans" cxnId="{09F1F025-2981-4BDF-9B21-63CF332A1577}">
      <dgm:prSet/>
      <dgm:spPr/>
      <dgm:t>
        <a:bodyPr/>
        <a:lstStyle/>
        <a:p>
          <a:endParaRPr lang="ru-RU" sz="1800" b="1"/>
        </a:p>
      </dgm:t>
    </dgm:pt>
    <dgm:pt modelId="{91F2D177-9EA5-4527-A66E-728BF2CDADC4}" type="sibTrans" cxnId="{09F1F025-2981-4BDF-9B21-63CF332A1577}">
      <dgm:prSet/>
      <dgm:spPr/>
      <dgm:t>
        <a:bodyPr/>
        <a:lstStyle/>
        <a:p>
          <a:endParaRPr lang="ru-RU" sz="1800" b="1"/>
        </a:p>
      </dgm:t>
    </dgm:pt>
    <dgm:pt modelId="{3E99D26A-EF6F-4467-948C-0CAEB116D7F0}">
      <dgm:prSet phldrT="[Текст]" custT="1"/>
      <dgm:spPr/>
      <dgm:t>
        <a:bodyPr/>
        <a:lstStyle/>
        <a:p>
          <a:endParaRPr lang="ru-RU" sz="1800" b="1" dirty="0"/>
        </a:p>
      </dgm:t>
    </dgm:pt>
    <dgm:pt modelId="{B1662DE4-8D80-455E-9EF7-2BD8D1673F6D}" type="par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98F614AD-E04C-4CAD-A937-33095F8A88FB}" type="sib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22981787-DFD0-4DAB-9CB8-7809C15DF8E1}">
      <dgm:prSet phldrT="[Текст]" custT="1"/>
      <dgm:spPr/>
      <dgm:t>
        <a:bodyPr/>
        <a:lstStyle/>
        <a:p>
          <a:endParaRPr lang="ru-RU" sz="1800" b="1" dirty="0"/>
        </a:p>
      </dgm:t>
    </dgm:pt>
    <dgm:pt modelId="{4A7AF947-C182-469D-84F9-DAC2949BAF04}" type="par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272548DB-18C3-48ED-B0FF-913B53C75158}" type="sib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4F268CE6-ECDB-4557-A5BD-4E6F2A864BE6}">
      <dgm:prSet phldrT="[Текст]" custT="1"/>
      <dgm:spPr/>
      <dgm:t>
        <a:bodyPr/>
        <a:lstStyle/>
        <a:p>
          <a:endParaRPr lang="ru-RU" sz="1800" b="1" dirty="0"/>
        </a:p>
      </dgm:t>
    </dgm:pt>
    <dgm:pt modelId="{1BDDB0F1-FDF8-4D17-BEAF-55340865D7BD}" type="par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502CD64B-A767-45BD-A5EA-86FC3699F188}" type="sib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FE523A5C-A88C-4630-B051-99BB1FC1D315}">
      <dgm:prSet phldrT="[Текст]" custT="1"/>
      <dgm:spPr/>
      <dgm:t>
        <a:bodyPr/>
        <a:lstStyle/>
        <a:p>
          <a:endParaRPr lang="ru-RU" sz="1800" b="1" dirty="0"/>
        </a:p>
      </dgm:t>
    </dgm:pt>
    <dgm:pt modelId="{75173A97-FBB9-4D0F-B1E4-2E573ACCC649}" type="parTrans" cxnId="{62F56F7C-9AB4-4FB9-9745-B69802CAE6D5}">
      <dgm:prSet/>
      <dgm:spPr/>
      <dgm:t>
        <a:bodyPr/>
        <a:lstStyle/>
        <a:p>
          <a:endParaRPr lang="ru-RU" sz="1800" b="1"/>
        </a:p>
      </dgm:t>
    </dgm:pt>
    <dgm:pt modelId="{394740FC-6AFD-42F3-9222-A6F3B0FCB9CE}" type="sibTrans" cxnId="{62F56F7C-9AB4-4FB9-9745-B69802CAE6D5}">
      <dgm:prSet/>
      <dgm:spPr/>
      <dgm:t>
        <a:bodyPr/>
        <a:lstStyle/>
        <a:p>
          <a:endParaRPr lang="ru-RU" sz="1800" b="1"/>
        </a:p>
      </dgm:t>
    </dgm:pt>
    <dgm:pt modelId="{888123E3-C210-4FDF-BCD8-1F6AEFD44C5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СОБЛЮДЕНИЕ ТРЕБОВАНИЙ, УСТАНОВЛЕННЫХ ФГОС</a:t>
          </a:r>
          <a:endParaRPr lang="ru-RU" sz="1800" b="1" dirty="0">
            <a:solidFill>
              <a:srgbClr val="FF0000"/>
            </a:solidFill>
          </a:endParaRPr>
        </a:p>
      </dgm:t>
    </dgm:pt>
    <dgm:pt modelId="{906F4E96-888E-4207-AA2F-367A71A16432}" type="parTrans" cxnId="{01F7CD16-4A4B-4486-A595-BF8530271DC6}">
      <dgm:prSet/>
      <dgm:spPr/>
      <dgm:t>
        <a:bodyPr/>
        <a:lstStyle/>
        <a:p>
          <a:endParaRPr lang="ru-RU" sz="1800" b="1"/>
        </a:p>
      </dgm:t>
    </dgm:pt>
    <dgm:pt modelId="{759D19EF-E9DE-4218-BDEC-473E178122ED}" type="sibTrans" cxnId="{01F7CD16-4A4B-4486-A595-BF8530271DC6}">
      <dgm:prSet/>
      <dgm:spPr/>
      <dgm:t>
        <a:bodyPr/>
        <a:lstStyle/>
        <a:p>
          <a:endParaRPr lang="ru-RU" sz="1800" b="1"/>
        </a:p>
      </dgm:t>
    </dgm:pt>
    <dgm:pt modelId="{CD8B8734-F6F0-4A58-826A-06ED3C769367}">
      <dgm:prSet phldrT="[Текст]" custT="1"/>
      <dgm:spPr/>
      <dgm:t>
        <a:bodyPr/>
        <a:lstStyle/>
        <a:p>
          <a:endParaRPr lang="ru-RU" sz="1800" b="1" dirty="0"/>
        </a:p>
      </dgm:t>
    </dgm:pt>
    <dgm:pt modelId="{2E651634-E1DB-45B2-8390-9EBE449049E0}" type="parTrans" cxnId="{40D318A0-F6BB-4D24-B59E-C040205670DA}">
      <dgm:prSet/>
      <dgm:spPr/>
      <dgm:t>
        <a:bodyPr/>
        <a:lstStyle/>
        <a:p>
          <a:endParaRPr lang="ru-RU" sz="1800" b="1"/>
        </a:p>
      </dgm:t>
    </dgm:pt>
    <dgm:pt modelId="{41F94AFE-3EA9-4417-A2C7-FBA133423D59}" type="sibTrans" cxnId="{40D318A0-F6BB-4D24-B59E-C040205670DA}">
      <dgm:prSet/>
      <dgm:spPr/>
      <dgm:t>
        <a:bodyPr/>
        <a:lstStyle/>
        <a:p>
          <a:endParaRPr lang="ru-RU" sz="1800" b="1"/>
        </a:p>
      </dgm:t>
    </dgm:pt>
    <dgm:pt modelId="{235711C9-D8CB-4F00-B1B6-06D694541BA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</a:p>
      </dgm:t>
    </dgm:pt>
    <dgm:pt modelId="{1C64A812-9654-4643-A2EF-3679199F0C89}" type="parTrans" cxnId="{7DF2C268-067C-4ECD-9C65-150BFB927D6A}">
      <dgm:prSet/>
      <dgm:spPr/>
      <dgm:t>
        <a:bodyPr/>
        <a:lstStyle/>
        <a:p>
          <a:endParaRPr lang="ru-RU" sz="1800" b="1"/>
        </a:p>
      </dgm:t>
    </dgm:pt>
    <dgm:pt modelId="{CAAE0372-42B3-4DF0-BBB3-24A49A09F0BD}" type="sibTrans" cxnId="{7DF2C268-067C-4ECD-9C65-150BFB927D6A}">
      <dgm:prSet/>
      <dgm:spPr/>
      <dgm:t>
        <a:bodyPr/>
        <a:lstStyle/>
        <a:p>
          <a:endParaRPr lang="ru-RU" sz="1800" b="1"/>
        </a:p>
      </dgm:t>
    </dgm:pt>
    <dgm:pt modelId="{20C5CCB5-8779-4C5F-B49D-88BE9963B07A}">
      <dgm:prSet phldrT="[Текст]" custT="1"/>
      <dgm:spPr/>
      <dgm:t>
        <a:bodyPr/>
        <a:lstStyle/>
        <a:p>
          <a:endParaRPr lang="ru-RU" sz="1800" b="1" dirty="0"/>
        </a:p>
      </dgm:t>
    </dgm:pt>
    <dgm:pt modelId="{8D3D75EC-0ABE-432A-84B6-5F5E54644F3F}" type="parTrans" cxnId="{701F5BAA-9C1E-4349-A256-EC9B4A1283AA}">
      <dgm:prSet/>
      <dgm:spPr/>
      <dgm:t>
        <a:bodyPr/>
        <a:lstStyle/>
        <a:p>
          <a:endParaRPr lang="ru-RU" sz="1800" b="1"/>
        </a:p>
      </dgm:t>
    </dgm:pt>
    <dgm:pt modelId="{A2D8E971-35EE-483E-8D12-17C9A371A0B6}" type="sibTrans" cxnId="{701F5BAA-9C1E-4349-A256-EC9B4A1283AA}">
      <dgm:prSet/>
      <dgm:spPr/>
      <dgm:t>
        <a:bodyPr/>
        <a:lstStyle/>
        <a:p>
          <a:endParaRPr lang="ru-RU" sz="1800" b="1"/>
        </a:p>
      </dgm:t>
    </dgm:pt>
    <dgm:pt modelId="{AF0C6AFB-A5B4-4638-9B35-EC4589756D66}" type="pres">
      <dgm:prSet presAssocID="{589BE2AF-E04A-4FAF-A17D-1677E3B03339}" presName="linearFlow" presStyleCnt="0">
        <dgm:presLayoutVars>
          <dgm:dir/>
          <dgm:animLvl val="lvl"/>
          <dgm:resizeHandles val="exact"/>
        </dgm:presLayoutVars>
      </dgm:prSet>
      <dgm:spPr/>
    </dgm:pt>
    <dgm:pt modelId="{1D96F80C-C848-4902-9ED0-D36818170DEE}" type="pres">
      <dgm:prSet presAssocID="{3E99D26A-EF6F-4467-948C-0CAEB116D7F0}" presName="composite" presStyleCnt="0"/>
      <dgm:spPr/>
    </dgm:pt>
    <dgm:pt modelId="{E2620703-DEC4-4EC5-BBD3-6BE8407E2EC4}" type="pres">
      <dgm:prSet presAssocID="{3E99D26A-EF6F-4467-948C-0CAEB116D7F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AF0D8EA-EF10-4A1A-8B6C-F58877DE1F45}" type="pres">
      <dgm:prSet presAssocID="{3E99D26A-EF6F-4467-948C-0CAEB116D7F0}" presName="descendantText" presStyleLbl="alignAcc1" presStyleIdx="0" presStyleCnt="6" custScaleY="140283">
        <dgm:presLayoutVars>
          <dgm:bulletEnabled val="1"/>
        </dgm:presLayoutVars>
      </dgm:prSet>
      <dgm:spPr/>
    </dgm:pt>
    <dgm:pt modelId="{D5F78C3A-A1EE-48CB-844D-CF3C8D4FCDE5}" type="pres">
      <dgm:prSet presAssocID="{98F614AD-E04C-4CAD-A937-33095F8A88FB}" presName="sp" presStyleCnt="0"/>
      <dgm:spPr/>
    </dgm:pt>
    <dgm:pt modelId="{DFC0EDA1-C3F3-4CC1-9F38-C5A6D48A790B}" type="pres">
      <dgm:prSet presAssocID="{22981787-DFD0-4DAB-9CB8-7809C15DF8E1}" presName="composite" presStyleCnt="0"/>
      <dgm:spPr/>
    </dgm:pt>
    <dgm:pt modelId="{89F49851-1377-4485-AD5A-251A24022093}" type="pres">
      <dgm:prSet presAssocID="{22981787-DFD0-4DAB-9CB8-7809C15DF8E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FCC33DF4-999C-40CC-A7FE-0DF6017F3B5A}" type="pres">
      <dgm:prSet presAssocID="{22981787-DFD0-4DAB-9CB8-7809C15DF8E1}" presName="descendantText" presStyleLbl="alignAcc1" presStyleIdx="1" presStyleCnt="6" custScaleY="117148">
        <dgm:presLayoutVars>
          <dgm:bulletEnabled val="1"/>
        </dgm:presLayoutVars>
      </dgm:prSet>
      <dgm:spPr/>
    </dgm:pt>
    <dgm:pt modelId="{BFEA31A7-2C79-424F-8D3F-2CF29B9ACB60}" type="pres">
      <dgm:prSet presAssocID="{272548DB-18C3-48ED-B0FF-913B53C75158}" presName="sp" presStyleCnt="0"/>
      <dgm:spPr/>
    </dgm:pt>
    <dgm:pt modelId="{E284BEA2-36E2-443A-A74A-7B3DBEACD56E}" type="pres">
      <dgm:prSet presAssocID="{CD8B8734-F6F0-4A58-826A-06ED3C769367}" presName="composite" presStyleCnt="0"/>
      <dgm:spPr/>
    </dgm:pt>
    <dgm:pt modelId="{8B07F004-6CD4-40A0-9ADC-805AC2EF8988}" type="pres">
      <dgm:prSet presAssocID="{CD8B8734-F6F0-4A58-826A-06ED3C769367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0B606DD-C203-446B-AB40-0E2BBE44E1A1}" type="pres">
      <dgm:prSet presAssocID="{CD8B8734-F6F0-4A58-826A-06ED3C769367}" presName="descendantText" presStyleLbl="alignAcc1" presStyleIdx="2" presStyleCnt="6" custScaleY="117148">
        <dgm:presLayoutVars>
          <dgm:bulletEnabled val="1"/>
        </dgm:presLayoutVars>
      </dgm:prSet>
      <dgm:spPr/>
    </dgm:pt>
    <dgm:pt modelId="{C46AA41E-06DC-4F3C-A5E6-742061196F09}" type="pres">
      <dgm:prSet presAssocID="{41F94AFE-3EA9-4417-A2C7-FBA133423D59}" presName="sp" presStyleCnt="0"/>
      <dgm:spPr/>
    </dgm:pt>
    <dgm:pt modelId="{7D2F4DAA-07B5-48D1-AE88-176187FFED41}" type="pres">
      <dgm:prSet presAssocID="{4F268CE6-ECDB-4557-A5BD-4E6F2A864BE6}" presName="composite" presStyleCnt="0"/>
      <dgm:spPr/>
    </dgm:pt>
    <dgm:pt modelId="{F6C38EA6-340D-4973-B18E-B22CAB0F5FFD}" type="pres">
      <dgm:prSet presAssocID="{4F268CE6-ECDB-4557-A5BD-4E6F2A864BE6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D3746A9-03AE-434D-BD10-292A09583B37}" type="pres">
      <dgm:prSet presAssocID="{4F268CE6-ECDB-4557-A5BD-4E6F2A864BE6}" presName="descendantText" presStyleLbl="alignAcc1" presStyleIdx="3" presStyleCnt="6" custScaleY="117148">
        <dgm:presLayoutVars>
          <dgm:bulletEnabled val="1"/>
        </dgm:presLayoutVars>
      </dgm:prSet>
      <dgm:spPr/>
    </dgm:pt>
    <dgm:pt modelId="{D026B6C0-8B93-441F-8DEA-6AAE57E0EC41}" type="pres">
      <dgm:prSet presAssocID="{502CD64B-A767-45BD-A5EA-86FC3699F188}" presName="sp" presStyleCnt="0"/>
      <dgm:spPr/>
    </dgm:pt>
    <dgm:pt modelId="{96F32689-711F-406E-BDB4-26F0BD07D05C}" type="pres">
      <dgm:prSet presAssocID="{20C5CCB5-8779-4C5F-B49D-88BE9963B07A}" presName="composite" presStyleCnt="0"/>
      <dgm:spPr/>
    </dgm:pt>
    <dgm:pt modelId="{BF6EEC3E-D90B-4597-A069-13DD11EC2337}" type="pres">
      <dgm:prSet presAssocID="{20C5CCB5-8779-4C5F-B49D-88BE9963B07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F932A98-69CE-4970-825E-A176A08B64AF}" type="pres">
      <dgm:prSet presAssocID="{20C5CCB5-8779-4C5F-B49D-88BE9963B07A}" presName="descendantText" presStyleLbl="alignAcc1" presStyleIdx="4" presStyleCnt="6" custScaleY="141579">
        <dgm:presLayoutVars>
          <dgm:bulletEnabled val="1"/>
        </dgm:presLayoutVars>
      </dgm:prSet>
      <dgm:spPr/>
    </dgm:pt>
    <dgm:pt modelId="{37120D58-14AD-4345-8CE8-673AF059BFA9}" type="pres">
      <dgm:prSet presAssocID="{A2D8E971-35EE-483E-8D12-17C9A371A0B6}" presName="sp" presStyleCnt="0"/>
      <dgm:spPr/>
    </dgm:pt>
    <dgm:pt modelId="{E5495A64-4A3D-42F8-889C-5ACBB58DD971}" type="pres">
      <dgm:prSet presAssocID="{FE523A5C-A88C-4630-B051-99BB1FC1D315}" presName="composite" presStyleCnt="0"/>
      <dgm:spPr/>
    </dgm:pt>
    <dgm:pt modelId="{43AA2133-B046-4C5A-B6EB-2BCC31A7CBCE}" type="pres">
      <dgm:prSet presAssocID="{FE523A5C-A88C-4630-B051-99BB1FC1D31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3030403-782D-40E5-83A2-DA982950BDEE}" type="pres">
      <dgm:prSet presAssocID="{FE523A5C-A88C-4630-B051-99BB1FC1D315}" presName="descendantText" presStyleLbl="alignAcc1" presStyleIdx="5" presStyleCnt="6" custScaleY="136003">
        <dgm:presLayoutVars>
          <dgm:bulletEnabled val="1"/>
        </dgm:presLayoutVars>
      </dgm:prSet>
      <dgm:spPr/>
    </dgm:pt>
  </dgm:ptLst>
  <dgm:cxnLst>
    <dgm:cxn modelId="{68C73A04-8FF8-4172-8834-D51DA9D19565}" type="presOf" srcId="{235711C9-D8CB-4F00-B1B6-06D694541BAE}" destId="{0F932A98-69CE-4970-825E-A176A08B64AF}" srcOrd="0" destOrd="0" presId="urn:microsoft.com/office/officeart/2005/8/layout/chevron2"/>
    <dgm:cxn modelId="{37FDAC15-88C1-463A-8BF4-6DE17E1B6E2F}" type="presOf" srcId="{20C5CCB5-8779-4C5F-B49D-88BE9963B07A}" destId="{BF6EEC3E-D90B-4597-A069-13DD11EC2337}" srcOrd="0" destOrd="0" presId="urn:microsoft.com/office/officeart/2005/8/layout/chevron2"/>
    <dgm:cxn modelId="{01F7CD16-4A4B-4486-A595-BF8530271DC6}" srcId="{CD8B8734-F6F0-4A58-826A-06ED3C769367}" destId="{888123E3-C210-4FDF-BCD8-1F6AEFD44C58}" srcOrd="0" destOrd="0" parTransId="{906F4E96-888E-4207-AA2F-367A71A16432}" sibTransId="{759D19EF-E9DE-4218-BDEC-473E178122ED}"/>
    <dgm:cxn modelId="{AECEB11C-E984-4BB8-A8A2-3076CFFF9EB3}" type="presOf" srcId="{888123E3-C210-4FDF-BCD8-1F6AEFD44C58}" destId="{20B606DD-C203-446B-AB40-0E2BBE44E1A1}" srcOrd="0" destOrd="0" presId="urn:microsoft.com/office/officeart/2005/8/layout/chevron2"/>
    <dgm:cxn modelId="{09F1F025-2981-4BDF-9B21-63CF332A1577}" srcId="{FE523A5C-A88C-4630-B051-99BB1FC1D315}" destId="{F4F45CBC-4FB4-4804-9010-924D3E115C9D}" srcOrd="0" destOrd="0" parTransId="{FA3AA18E-83BF-42BB-A509-99E6AA81E5A5}" sibTransId="{91F2D177-9EA5-4527-A66E-728BF2CDADC4}"/>
    <dgm:cxn modelId="{CA53852E-CF2A-426D-B9FC-7FC1433CFC46}" type="presOf" srcId="{FE523A5C-A88C-4630-B051-99BB1FC1D315}" destId="{43AA2133-B046-4C5A-B6EB-2BCC31A7CBCE}" srcOrd="0" destOrd="0" presId="urn:microsoft.com/office/officeart/2005/8/layout/chevron2"/>
    <dgm:cxn modelId="{A1A7F52F-61D3-42D0-9752-86A20245B3ED}" type="presOf" srcId="{F4F45CBC-4FB4-4804-9010-924D3E115C9D}" destId="{D3030403-782D-40E5-83A2-DA982950BDEE}" srcOrd="0" destOrd="0" presId="urn:microsoft.com/office/officeart/2005/8/layout/chevron2"/>
    <dgm:cxn modelId="{B62BB730-4F26-4F84-815D-ACFA13F1D185}" type="presOf" srcId="{3500915E-7B23-4BE7-AA69-8D7AB1731DDC}" destId="{1D3746A9-03AE-434D-BD10-292A09583B37}" srcOrd="0" destOrd="0" presId="urn:microsoft.com/office/officeart/2005/8/layout/chevron2"/>
    <dgm:cxn modelId="{1258C636-2963-4E5B-876F-23A72D00B7E5}" type="presOf" srcId="{E9539718-1075-47D9-9B50-D9B37177FF0B}" destId="{FCC33DF4-999C-40CC-A7FE-0DF6017F3B5A}" srcOrd="0" destOrd="0" presId="urn:microsoft.com/office/officeart/2005/8/layout/chevron2"/>
    <dgm:cxn modelId="{C5EACA3C-1FC4-418C-AA83-304938D957A5}" srcId="{589BE2AF-E04A-4FAF-A17D-1677E3B03339}" destId="{4F268CE6-ECDB-4557-A5BD-4E6F2A864BE6}" srcOrd="3" destOrd="0" parTransId="{1BDDB0F1-FDF8-4D17-BEAF-55340865D7BD}" sibTransId="{502CD64B-A767-45BD-A5EA-86FC3699F188}"/>
    <dgm:cxn modelId="{2E54073F-D4E5-4388-943A-757ECC3F3DC8}" type="presOf" srcId="{CD8B8734-F6F0-4A58-826A-06ED3C769367}" destId="{8B07F004-6CD4-40A0-9ADC-805AC2EF8988}" srcOrd="0" destOrd="0" presId="urn:microsoft.com/office/officeart/2005/8/layout/chevron2"/>
    <dgm:cxn modelId="{7DF2C268-067C-4ECD-9C65-150BFB927D6A}" srcId="{20C5CCB5-8779-4C5F-B49D-88BE9963B07A}" destId="{235711C9-D8CB-4F00-B1B6-06D694541BAE}" srcOrd="0" destOrd="0" parTransId="{1C64A812-9654-4643-A2EF-3679199F0C89}" sibTransId="{CAAE0372-42B3-4DF0-BBB3-24A49A09F0BD}"/>
    <dgm:cxn modelId="{09D4C76B-E433-40C8-9BD2-B1291E73C9A7}" srcId="{589BE2AF-E04A-4FAF-A17D-1677E3B03339}" destId="{3E99D26A-EF6F-4467-948C-0CAEB116D7F0}" srcOrd="0" destOrd="0" parTransId="{B1662DE4-8D80-455E-9EF7-2BD8D1673F6D}" sibTransId="{98F614AD-E04C-4CAD-A937-33095F8A88FB}"/>
    <dgm:cxn modelId="{97143F4D-CA1C-4C99-B8F8-751A10AE472A}" type="presOf" srcId="{589BE2AF-E04A-4FAF-A17D-1677E3B03339}" destId="{AF0C6AFB-A5B4-4638-9B35-EC4589756D66}" srcOrd="0" destOrd="0" presId="urn:microsoft.com/office/officeart/2005/8/layout/chevron2"/>
    <dgm:cxn modelId="{A2C9CC52-92F0-4A11-A28D-D9CDB09C3F15}" srcId="{4F268CE6-ECDB-4557-A5BD-4E6F2A864BE6}" destId="{3500915E-7B23-4BE7-AA69-8D7AB1731DDC}" srcOrd="0" destOrd="0" parTransId="{9ED4F634-4721-423E-A4AA-BEB5494ACB4C}" sibTransId="{2F8A201F-912A-4105-AB75-3969A25C828E}"/>
    <dgm:cxn modelId="{62F56F7C-9AB4-4FB9-9745-B69802CAE6D5}" srcId="{589BE2AF-E04A-4FAF-A17D-1677E3B03339}" destId="{FE523A5C-A88C-4630-B051-99BB1FC1D315}" srcOrd="5" destOrd="0" parTransId="{75173A97-FBB9-4D0F-B1E4-2E573ACCC649}" sibTransId="{394740FC-6AFD-42F3-9222-A6F3B0FCB9CE}"/>
    <dgm:cxn modelId="{851DC180-7664-47DC-91FA-05D6827854D4}" srcId="{22981787-DFD0-4DAB-9CB8-7809C15DF8E1}" destId="{E9539718-1075-47D9-9B50-D9B37177FF0B}" srcOrd="0" destOrd="0" parTransId="{1257B664-059A-4634-A0FA-6D2E659563A7}" sibTransId="{2BAC7961-9AA0-4B4B-85FB-3EB144498245}"/>
    <dgm:cxn modelId="{D6BDBD8E-2846-4967-B556-D0F392EAA2C7}" srcId="{3E99D26A-EF6F-4467-948C-0CAEB116D7F0}" destId="{2318B09C-4EF6-4E6B-A31D-DA6A66939D62}" srcOrd="0" destOrd="0" parTransId="{91AB2253-F1AC-4A1A-AEB2-1A521DF3998F}" sibTransId="{9449935B-C203-447E-B3F0-A9EA2EFEFAAB}"/>
    <dgm:cxn modelId="{5754CC8E-5AEF-4D13-96A1-8DD862E020DD}" srcId="{589BE2AF-E04A-4FAF-A17D-1677E3B03339}" destId="{22981787-DFD0-4DAB-9CB8-7809C15DF8E1}" srcOrd="1" destOrd="0" parTransId="{4A7AF947-C182-469D-84F9-DAC2949BAF04}" sibTransId="{272548DB-18C3-48ED-B0FF-913B53C75158}"/>
    <dgm:cxn modelId="{5DF41E9F-730A-415B-82BC-C2E2C85C1936}" type="presOf" srcId="{3E99D26A-EF6F-4467-948C-0CAEB116D7F0}" destId="{E2620703-DEC4-4EC5-BBD3-6BE8407E2EC4}" srcOrd="0" destOrd="0" presId="urn:microsoft.com/office/officeart/2005/8/layout/chevron2"/>
    <dgm:cxn modelId="{40D318A0-F6BB-4D24-B59E-C040205670DA}" srcId="{589BE2AF-E04A-4FAF-A17D-1677E3B03339}" destId="{CD8B8734-F6F0-4A58-826A-06ED3C769367}" srcOrd="2" destOrd="0" parTransId="{2E651634-E1DB-45B2-8390-9EBE449049E0}" sibTransId="{41F94AFE-3EA9-4417-A2C7-FBA133423D59}"/>
    <dgm:cxn modelId="{701F5BAA-9C1E-4349-A256-EC9B4A1283AA}" srcId="{589BE2AF-E04A-4FAF-A17D-1677E3B03339}" destId="{20C5CCB5-8779-4C5F-B49D-88BE9963B07A}" srcOrd="4" destOrd="0" parTransId="{8D3D75EC-0ABE-432A-84B6-5F5E54644F3F}" sibTransId="{A2D8E971-35EE-483E-8D12-17C9A371A0B6}"/>
    <dgm:cxn modelId="{7398B7CC-6C8C-47CC-8670-343965B3A3B1}" type="presOf" srcId="{22981787-DFD0-4DAB-9CB8-7809C15DF8E1}" destId="{89F49851-1377-4485-AD5A-251A24022093}" srcOrd="0" destOrd="0" presId="urn:microsoft.com/office/officeart/2005/8/layout/chevron2"/>
    <dgm:cxn modelId="{5ED23BEE-120A-431A-A878-45D092987980}" type="presOf" srcId="{2318B09C-4EF6-4E6B-A31D-DA6A66939D62}" destId="{4AF0D8EA-EF10-4A1A-8B6C-F58877DE1F45}" srcOrd="0" destOrd="0" presId="urn:microsoft.com/office/officeart/2005/8/layout/chevron2"/>
    <dgm:cxn modelId="{F41A1AFB-8DB4-4E97-9D70-CC040A7F0A7D}" type="presOf" srcId="{4F268CE6-ECDB-4557-A5BD-4E6F2A864BE6}" destId="{F6C38EA6-340D-4973-B18E-B22CAB0F5FFD}" srcOrd="0" destOrd="0" presId="urn:microsoft.com/office/officeart/2005/8/layout/chevron2"/>
    <dgm:cxn modelId="{7CEE9F3C-0559-4DFA-8B79-BF70BF9C2BAB}" type="presParOf" srcId="{AF0C6AFB-A5B4-4638-9B35-EC4589756D66}" destId="{1D96F80C-C848-4902-9ED0-D36818170DEE}" srcOrd="0" destOrd="0" presId="urn:microsoft.com/office/officeart/2005/8/layout/chevron2"/>
    <dgm:cxn modelId="{7EF22745-568F-4F26-80C5-4BE57966A097}" type="presParOf" srcId="{1D96F80C-C848-4902-9ED0-D36818170DEE}" destId="{E2620703-DEC4-4EC5-BBD3-6BE8407E2EC4}" srcOrd="0" destOrd="0" presId="urn:microsoft.com/office/officeart/2005/8/layout/chevron2"/>
    <dgm:cxn modelId="{079D939C-DB6D-465B-BF09-8521506AEF59}" type="presParOf" srcId="{1D96F80C-C848-4902-9ED0-D36818170DEE}" destId="{4AF0D8EA-EF10-4A1A-8B6C-F58877DE1F45}" srcOrd="1" destOrd="0" presId="urn:microsoft.com/office/officeart/2005/8/layout/chevron2"/>
    <dgm:cxn modelId="{DC0BD580-186A-40CF-9505-58E156577681}" type="presParOf" srcId="{AF0C6AFB-A5B4-4638-9B35-EC4589756D66}" destId="{D5F78C3A-A1EE-48CB-844D-CF3C8D4FCDE5}" srcOrd="1" destOrd="0" presId="urn:microsoft.com/office/officeart/2005/8/layout/chevron2"/>
    <dgm:cxn modelId="{2E9141C5-9791-448B-A13C-16E61636F280}" type="presParOf" srcId="{AF0C6AFB-A5B4-4638-9B35-EC4589756D66}" destId="{DFC0EDA1-C3F3-4CC1-9F38-C5A6D48A790B}" srcOrd="2" destOrd="0" presId="urn:microsoft.com/office/officeart/2005/8/layout/chevron2"/>
    <dgm:cxn modelId="{E7CA43CE-C1FD-470C-8FD6-7390F0D03CFA}" type="presParOf" srcId="{DFC0EDA1-C3F3-4CC1-9F38-C5A6D48A790B}" destId="{89F49851-1377-4485-AD5A-251A24022093}" srcOrd="0" destOrd="0" presId="urn:microsoft.com/office/officeart/2005/8/layout/chevron2"/>
    <dgm:cxn modelId="{59EDAB00-6ED9-49D5-BF73-BF4D1381D9FB}" type="presParOf" srcId="{DFC0EDA1-C3F3-4CC1-9F38-C5A6D48A790B}" destId="{FCC33DF4-999C-40CC-A7FE-0DF6017F3B5A}" srcOrd="1" destOrd="0" presId="urn:microsoft.com/office/officeart/2005/8/layout/chevron2"/>
    <dgm:cxn modelId="{22E4AD47-8CAA-42ED-BA11-5DBFD83A322D}" type="presParOf" srcId="{AF0C6AFB-A5B4-4638-9B35-EC4589756D66}" destId="{BFEA31A7-2C79-424F-8D3F-2CF29B9ACB60}" srcOrd="3" destOrd="0" presId="urn:microsoft.com/office/officeart/2005/8/layout/chevron2"/>
    <dgm:cxn modelId="{9284F035-785C-41A0-88DA-FAE47EA64005}" type="presParOf" srcId="{AF0C6AFB-A5B4-4638-9B35-EC4589756D66}" destId="{E284BEA2-36E2-443A-A74A-7B3DBEACD56E}" srcOrd="4" destOrd="0" presId="urn:microsoft.com/office/officeart/2005/8/layout/chevron2"/>
    <dgm:cxn modelId="{8CE239CA-DF98-441F-9662-92E8F0409ACD}" type="presParOf" srcId="{E284BEA2-36E2-443A-A74A-7B3DBEACD56E}" destId="{8B07F004-6CD4-40A0-9ADC-805AC2EF8988}" srcOrd="0" destOrd="0" presId="urn:microsoft.com/office/officeart/2005/8/layout/chevron2"/>
    <dgm:cxn modelId="{2DED594B-1D2A-414D-9695-E1CAC8DD8929}" type="presParOf" srcId="{E284BEA2-36E2-443A-A74A-7B3DBEACD56E}" destId="{20B606DD-C203-446B-AB40-0E2BBE44E1A1}" srcOrd="1" destOrd="0" presId="urn:microsoft.com/office/officeart/2005/8/layout/chevron2"/>
    <dgm:cxn modelId="{2E217508-7EEE-42FD-A4E2-B02A2F768153}" type="presParOf" srcId="{AF0C6AFB-A5B4-4638-9B35-EC4589756D66}" destId="{C46AA41E-06DC-4F3C-A5E6-742061196F09}" srcOrd="5" destOrd="0" presId="urn:microsoft.com/office/officeart/2005/8/layout/chevron2"/>
    <dgm:cxn modelId="{F4832F65-5C98-4DE6-B78B-4F7498E46510}" type="presParOf" srcId="{AF0C6AFB-A5B4-4638-9B35-EC4589756D66}" destId="{7D2F4DAA-07B5-48D1-AE88-176187FFED41}" srcOrd="6" destOrd="0" presId="urn:microsoft.com/office/officeart/2005/8/layout/chevron2"/>
    <dgm:cxn modelId="{85DF545C-3A53-4A3A-9780-469BBC091115}" type="presParOf" srcId="{7D2F4DAA-07B5-48D1-AE88-176187FFED41}" destId="{F6C38EA6-340D-4973-B18E-B22CAB0F5FFD}" srcOrd="0" destOrd="0" presId="urn:microsoft.com/office/officeart/2005/8/layout/chevron2"/>
    <dgm:cxn modelId="{9BA0ED92-E20B-4CCD-8956-5EF50C3FB068}" type="presParOf" srcId="{7D2F4DAA-07B5-48D1-AE88-176187FFED41}" destId="{1D3746A9-03AE-434D-BD10-292A09583B37}" srcOrd="1" destOrd="0" presId="urn:microsoft.com/office/officeart/2005/8/layout/chevron2"/>
    <dgm:cxn modelId="{9EB5612E-AB3B-426E-ACB4-EAA2634BEF57}" type="presParOf" srcId="{AF0C6AFB-A5B4-4638-9B35-EC4589756D66}" destId="{D026B6C0-8B93-441F-8DEA-6AAE57E0EC41}" srcOrd="7" destOrd="0" presId="urn:microsoft.com/office/officeart/2005/8/layout/chevron2"/>
    <dgm:cxn modelId="{B876773C-427E-4A27-8E92-3D0DA12508AD}" type="presParOf" srcId="{AF0C6AFB-A5B4-4638-9B35-EC4589756D66}" destId="{96F32689-711F-406E-BDB4-26F0BD07D05C}" srcOrd="8" destOrd="0" presId="urn:microsoft.com/office/officeart/2005/8/layout/chevron2"/>
    <dgm:cxn modelId="{D6A73895-29D1-400D-82FE-1927CD7A1E55}" type="presParOf" srcId="{96F32689-711F-406E-BDB4-26F0BD07D05C}" destId="{BF6EEC3E-D90B-4597-A069-13DD11EC2337}" srcOrd="0" destOrd="0" presId="urn:microsoft.com/office/officeart/2005/8/layout/chevron2"/>
    <dgm:cxn modelId="{7EBB0C7B-3A94-4A80-84FD-B37DAC7E50FD}" type="presParOf" srcId="{96F32689-711F-406E-BDB4-26F0BD07D05C}" destId="{0F932A98-69CE-4970-825E-A176A08B64AF}" srcOrd="1" destOrd="0" presId="urn:microsoft.com/office/officeart/2005/8/layout/chevron2"/>
    <dgm:cxn modelId="{8D466156-8793-4F2B-8235-D5E37FAA5C96}" type="presParOf" srcId="{AF0C6AFB-A5B4-4638-9B35-EC4589756D66}" destId="{37120D58-14AD-4345-8CE8-673AF059BFA9}" srcOrd="9" destOrd="0" presId="urn:microsoft.com/office/officeart/2005/8/layout/chevron2"/>
    <dgm:cxn modelId="{6E996DAE-B6DA-490C-9F42-B7FA21C58C62}" type="presParOf" srcId="{AF0C6AFB-A5B4-4638-9B35-EC4589756D66}" destId="{E5495A64-4A3D-42F8-889C-5ACBB58DD971}" srcOrd="10" destOrd="0" presId="urn:microsoft.com/office/officeart/2005/8/layout/chevron2"/>
    <dgm:cxn modelId="{58F49628-C826-43A1-BCDB-203B92F58F60}" type="presParOf" srcId="{E5495A64-4A3D-42F8-889C-5ACBB58DD971}" destId="{43AA2133-B046-4C5A-B6EB-2BCC31A7CBCE}" srcOrd="0" destOrd="0" presId="urn:microsoft.com/office/officeart/2005/8/layout/chevron2"/>
    <dgm:cxn modelId="{888EB8C7-37E7-4FB6-B579-D474A71522F6}" type="presParOf" srcId="{E5495A64-4A3D-42F8-889C-5ACBB58DD971}" destId="{D3030403-782D-40E5-83A2-DA982950BD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DEF8E-6351-4716-80CE-21A033789AF8}" type="doc">
      <dgm:prSet loTypeId="urn:microsoft.com/office/officeart/2009/layout/CircleArrow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A6F9D-FA01-4660-8A65-6F384BD17961}">
      <dgm:prSet phldrT="[Текст]" custT="1"/>
      <dgm:spPr/>
      <dgm:t>
        <a:bodyPr/>
        <a:lstStyle/>
        <a:p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1400" b="1" cap="none" spc="0" dirty="0">
            <a:ln w="18415" cmpd="sng">
              <a:prstDash val="solid"/>
            </a:ln>
            <a:effectLst/>
          </a:endParaRPr>
        </a:p>
      </dgm:t>
    </dgm:pt>
    <dgm:pt modelId="{960F87DE-AE90-4C29-AA56-D2AEA7C6AE36}" type="par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0C45C9-B4AD-4829-AB26-0E0095351577}" type="sib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EBCE4E-F917-416B-BE5E-21419E468343}">
      <dgm:prSet phldrT="[Текст]" custT="1"/>
      <dgm:spPr/>
      <dgm:t>
        <a:bodyPr/>
        <a:lstStyle/>
        <a:p>
          <a: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1400" b="1" cap="all" spc="0" dirty="0">
              <a:ln w="0"/>
              <a:effectLst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1400" b="1" cap="all" spc="0" dirty="0">
            <a:ln w="0"/>
            <a:effectLst/>
          </a:endParaRPr>
        </a:p>
      </dgm:t>
    </dgm:pt>
    <dgm:pt modelId="{1DFA0B38-4FB4-4779-8722-6783F5F16CAA}" type="par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2AB0D4-BC34-4AAE-BF73-DEE892B9C644}" type="sib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4F93323-1CA4-4195-BBA1-2B6902670E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cap="all" spc="0" dirty="0">
              <a:ln w="0"/>
              <a:effectLst/>
            </a:rPr>
            <a:t>СРЕДНИЙ РИСК -</a:t>
          </a:r>
          <a:br>
            <a:rPr lang="ru-RU" sz="1600" b="1" cap="all" spc="0" dirty="0">
              <a:ln w="0"/>
              <a:effectLst/>
            </a:rPr>
          </a:br>
          <a:r>
            <a:rPr lang="ru-RU" sz="1600" b="1" cap="all" spc="0" dirty="0">
              <a:ln w="0"/>
              <a:effectLst/>
            </a:rPr>
            <a:t>ПРОВЕРКИ</a:t>
          </a:r>
          <a:br>
            <a:rPr lang="ru-RU" sz="1600" b="1" cap="all" spc="0" dirty="0">
              <a:ln w="0"/>
              <a:effectLst/>
            </a:rPr>
          </a:br>
          <a:r>
            <a:rPr lang="ru-RU" sz="1600" b="1" cap="all" spc="0" dirty="0">
              <a:ln w="0"/>
              <a:effectLst/>
            </a:rPr>
            <a:t>1 РАЗ В 4 года</a:t>
          </a:r>
        </a:p>
      </dgm:t>
    </dgm:pt>
    <dgm:pt modelId="{BD9357C0-6EFC-438F-8B14-02D47250276C}" type="par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18F3E8-6782-4009-9130-7789283AC381}" type="sib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4715445-C3B3-4937-ADD1-30C6513693CE}" type="pres">
      <dgm:prSet presAssocID="{7CFDEF8E-6351-4716-80CE-21A033789AF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8C3B54-9144-48FB-94CF-D463585B9F47}" type="pres">
      <dgm:prSet presAssocID="{653A6F9D-FA01-4660-8A65-6F384BD17961}" presName="Accent1" presStyleCnt="0"/>
      <dgm:spPr/>
    </dgm:pt>
    <dgm:pt modelId="{A3BA559E-4CCE-4F48-A8A7-DE15E90F5C54}" type="pres">
      <dgm:prSet presAssocID="{653A6F9D-FA01-4660-8A65-6F384BD17961}" presName="Accent" presStyleLbl="node1" presStyleIdx="0" presStyleCnt="3" custScaleX="179671" custScaleY="115986"/>
      <dgm:spPr/>
    </dgm:pt>
    <dgm:pt modelId="{3E524023-1539-41B1-B658-1827F5562DB4}" type="pres">
      <dgm:prSet presAssocID="{653A6F9D-FA01-4660-8A65-6F384BD17961}" presName="Parent1" presStyleLbl="revTx" presStyleIdx="0" presStyleCnt="3" custScaleX="215022" custScaleY="148625" custLinFactNeighborX="3055" custLinFactNeighborY="-52522">
        <dgm:presLayoutVars>
          <dgm:chMax val="1"/>
          <dgm:chPref val="1"/>
          <dgm:bulletEnabled val="1"/>
        </dgm:presLayoutVars>
      </dgm:prSet>
      <dgm:spPr/>
    </dgm:pt>
    <dgm:pt modelId="{980925C0-A379-40AA-A22D-077CC4F09BF9}" type="pres">
      <dgm:prSet presAssocID="{94F93323-1CA4-4195-BBA1-2B6902670E82}" presName="Accent2" presStyleCnt="0"/>
      <dgm:spPr/>
    </dgm:pt>
    <dgm:pt modelId="{C30D8ED3-1916-4A1F-A9DE-36931475406D}" type="pres">
      <dgm:prSet presAssocID="{94F93323-1CA4-4195-BBA1-2B6902670E82}" presName="Accent" presStyleLbl="node1" presStyleIdx="1" presStyleCnt="3" custScaleX="241479" custScaleY="124878" custLinFactNeighborX="7823" custLinFactNeighborY="164"/>
      <dgm:spPr/>
    </dgm:pt>
    <dgm:pt modelId="{E14A1CD7-C91F-4C92-A89F-68B3D015ED7F}" type="pres">
      <dgm:prSet presAssocID="{94F93323-1CA4-4195-BBA1-2B6902670E82}" presName="Parent2" presStyleLbl="revTx" presStyleIdx="1" presStyleCnt="3" custScaleX="175038" custScaleY="271379" custLinFactNeighborX="-45014" custLinFactNeighborY="1681">
        <dgm:presLayoutVars>
          <dgm:chMax val="1"/>
          <dgm:chPref val="1"/>
          <dgm:bulletEnabled val="1"/>
        </dgm:presLayoutVars>
      </dgm:prSet>
      <dgm:spPr/>
    </dgm:pt>
    <dgm:pt modelId="{A6F92A99-C68E-4571-BF55-2CAFE121B935}" type="pres">
      <dgm:prSet presAssocID="{29EBCE4E-F917-416B-BE5E-21419E468343}" presName="Accent3" presStyleCnt="0"/>
      <dgm:spPr/>
    </dgm:pt>
    <dgm:pt modelId="{9063CD93-71F6-44EE-B23B-B78F72F709A6}" type="pres">
      <dgm:prSet presAssocID="{29EBCE4E-F917-416B-BE5E-21419E468343}" presName="Accent" presStyleLbl="node1" presStyleIdx="2" presStyleCnt="3" custScaleX="174354" custScaleY="102218" custLinFactNeighborX="31573" custLinFactNeighborY="-5013"/>
      <dgm:spPr/>
    </dgm:pt>
    <dgm:pt modelId="{66795EBC-D63B-4034-A8BE-280D5B27EED4}" type="pres">
      <dgm:prSet presAssocID="{29EBCE4E-F917-416B-BE5E-21419E468343}" presName="Parent3" presStyleLbl="revTx" presStyleIdx="2" presStyleCnt="3" custScaleX="169575" custScaleY="310831" custLinFactNeighborX="48250" custLinFactNeighborY="-23439">
        <dgm:presLayoutVars>
          <dgm:chMax val="1"/>
          <dgm:chPref val="1"/>
          <dgm:bulletEnabled val="1"/>
        </dgm:presLayoutVars>
      </dgm:prSet>
      <dgm:spPr/>
    </dgm:pt>
  </dgm:ptLst>
  <dgm:cxnLst>
    <dgm:cxn modelId="{2F14880C-85DF-482E-B01C-11279F1DD9F1}" type="presOf" srcId="{94F93323-1CA4-4195-BBA1-2B6902670E82}" destId="{E14A1CD7-C91F-4C92-A89F-68B3D015ED7F}" srcOrd="0" destOrd="0" presId="urn:microsoft.com/office/officeart/2009/layout/CircleArrowProcess"/>
    <dgm:cxn modelId="{53A3A145-6535-4703-8596-55FA5DB70922}" srcId="{7CFDEF8E-6351-4716-80CE-21A033789AF8}" destId="{653A6F9D-FA01-4660-8A65-6F384BD17961}" srcOrd="0" destOrd="0" parTransId="{960F87DE-AE90-4C29-AA56-D2AEA7C6AE36}" sibTransId="{A20C45C9-B4AD-4829-AB26-0E0095351577}"/>
    <dgm:cxn modelId="{60E1C557-F331-4B70-8BAA-B910307905AA}" type="presOf" srcId="{7CFDEF8E-6351-4716-80CE-21A033789AF8}" destId="{34715445-C3B3-4937-ADD1-30C6513693CE}" srcOrd="0" destOrd="0" presId="urn:microsoft.com/office/officeart/2009/layout/CircleArrowProcess"/>
    <dgm:cxn modelId="{DBC6669E-BB48-4639-BA66-A7F7313EE05D}" srcId="{7CFDEF8E-6351-4716-80CE-21A033789AF8}" destId="{29EBCE4E-F917-416B-BE5E-21419E468343}" srcOrd="2" destOrd="0" parTransId="{1DFA0B38-4FB4-4779-8722-6783F5F16CAA}" sibTransId="{E82AB0D4-BC34-4AAE-BF73-DEE892B9C644}"/>
    <dgm:cxn modelId="{39256CAC-8859-4A4F-8393-6BCB2E9586BE}" srcId="{7CFDEF8E-6351-4716-80CE-21A033789AF8}" destId="{94F93323-1CA4-4195-BBA1-2B6902670E82}" srcOrd="1" destOrd="0" parTransId="{BD9357C0-6EFC-438F-8B14-02D47250276C}" sibTransId="{D718F3E8-6782-4009-9130-7789283AC381}"/>
    <dgm:cxn modelId="{D7297DB8-065C-4B38-892E-1CBEAFB79D7E}" type="presOf" srcId="{653A6F9D-FA01-4660-8A65-6F384BD17961}" destId="{3E524023-1539-41B1-B658-1827F5562DB4}" srcOrd="0" destOrd="0" presId="urn:microsoft.com/office/officeart/2009/layout/CircleArrowProcess"/>
    <dgm:cxn modelId="{FCABF7F4-842F-4B51-B6E2-E956D0EA0814}" type="presOf" srcId="{29EBCE4E-F917-416B-BE5E-21419E468343}" destId="{66795EBC-D63B-4034-A8BE-280D5B27EED4}" srcOrd="0" destOrd="0" presId="urn:microsoft.com/office/officeart/2009/layout/CircleArrowProcess"/>
    <dgm:cxn modelId="{503FE82A-8FEE-4C11-B8B0-389AF2DC7C2B}" type="presParOf" srcId="{34715445-C3B3-4937-ADD1-30C6513693CE}" destId="{D18C3B54-9144-48FB-94CF-D463585B9F47}" srcOrd="0" destOrd="0" presId="urn:microsoft.com/office/officeart/2009/layout/CircleArrowProcess"/>
    <dgm:cxn modelId="{01064AEF-EBB3-4D03-B797-B84EC7C1A8C0}" type="presParOf" srcId="{D18C3B54-9144-48FB-94CF-D463585B9F47}" destId="{A3BA559E-4CCE-4F48-A8A7-DE15E90F5C54}" srcOrd="0" destOrd="0" presId="urn:microsoft.com/office/officeart/2009/layout/CircleArrowProcess"/>
    <dgm:cxn modelId="{5F7D388B-DB43-4F6E-AB7A-178181B6A530}" type="presParOf" srcId="{34715445-C3B3-4937-ADD1-30C6513693CE}" destId="{3E524023-1539-41B1-B658-1827F5562DB4}" srcOrd="1" destOrd="0" presId="urn:microsoft.com/office/officeart/2009/layout/CircleArrowProcess"/>
    <dgm:cxn modelId="{CAA670EC-46CC-4CC4-A431-6F2596C7AD61}" type="presParOf" srcId="{34715445-C3B3-4937-ADD1-30C6513693CE}" destId="{980925C0-A379-40AA-A22D-077CC4F09BF9}" srcOrd="2" destOrd="0" presId="urn:microsoft.com/office/officeart/2009/layout/CircleArrowProcess"/>
    <dgm:cxn modelId="{44D44AE9-9D95-4BB1-A97F-02F4EAD71388}" type="presParOf" srcId="{980925C0-A379-40AA-A22D-077CC4F09BF9}" destId="{C30D8ED3-1916-4A1F-A9DE-36931475406D}" srcOrd="0" destOrd="0" presId="urn:microsoft.com/office/officeart/2009/layout/CircleArrowProcess"/>
    <dgm:cxn modelId="{7A3E4054-8B90-480A-9A39-E47B5822EF42}" type="presParOf" srcId="{34715445-C3B3-4937-ADD1-30C6513693CE}" destId="{E14A1CD7-C91F-4C92-A89F-68B3D015ED7F}" srcOrd="3" destOrd="0" presId="urn:microsoft.com/office/officeart/2009/layout/CircleArrowProcess"/>
    <dgm:cxn modelId="{F939BFF5-58E4-4F12-9027-38E7911B7FCA}" type="presParOf" srcId="{34715445-C3B3-4937-ADD1-30C6513693CE}" destId="{A6F92A99-C68E-4571-BF55-2CAFE121B935}" srcOrd="4" destOrd="0" presId="urn:microsoft.com/office/officeart/2009/layout/CircleArrowProcess"/>
    <dgm:cxn modelId="{2469D949-3627-473E-8651-4210D25DADE5}" type="presParOf" srcId="{A6F92A99-C68E-4571-BF55-2CAFE121B935}" destId="{9063CD93-71F6-44EE-B23B-B78F72F709A6}" srcOrd="0" destOrd="0" presId="urn:microsoft.com/office/officeart/2009/layout/CircleArrowProcess"/>
    <dgm:cxn modelId="{88364E71-A9B7-4860-97D8-C63C3033311B}" type="presParOf" srcId="{34715445-C3B3-4937-ADD1-30C6513693CE}" destId="{66795EBC-D63B-4034-A8BE-280D5B27EE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0703-DEC4-4EC5-BBD3-6BE8407E2EC4}">
      <dsp:nvSpPr>
        <dsp:cNvPr id="0" name=""/>
        <dsp:cNvSpPr/>
      </dsp:nvSpPr>
      <dsp:spPr>
        <a:xfrm rot="5400000">
          <a:off x="-116073" y="237975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392740"/>
        <a:ext cx="541675" cy="232146"/>
      </dsp:txXfrm>
    </dsp:sp>
    <dsp:sp modelId="{4AF0D8EA-EF10-4A1A-8B6C-F58877DE1F45}">
      <dsp:nvSpPr>
        <dsp:cNvPr id="0" name=""/>
        <dsp:cNvSpPr/>
      </dsp:nvSpPr>
      <dsp:spPr>
        <a:xfrm rot="5400000">
          <a:off x="3410342" y="-2848074"/>
          <a:ext cx="705601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 СОБЛЮДЕНИЕ ОБЯЗАТЕЛЬНЫХ ТРЕБОВАНИЙ, УСТАНОВЛЕННЫХ ЗАКОНОДАТЕЛЬСТВОМ ОБ ОБРАЗОВАНИИ</a:t>
          </a:r>
        </a:p>
      </dsp:txBody>
      <dsp:txXfrm rot="-5400000">
        <a:off x="541675" y="55038"/>
        <a:ext cx="6408491" cy="636711"/>
      </dsp:txXfrm>
    </dsp:sp>
    <dsp:sp modelId="{89F49851-1377-4485-AD5A-251A24022093}">
      <dsp:nvSpPr>
        <dsp:cNvPr id="0" name=""/>
        <dsp:cNvSpPr/>
      </dsp:nvSpPr>
      <dsp:spPr>
        <a:xfrm rot="5400000">
          <a:off x="-116073" y="966078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1120843"/>
        <a:ext cx="541675" cy="232146"/>
      </dsp:txXfrm>
    </dsp:sp>
    <dsp:sp modelId="{FCC33DF4-999C-40CC-A7FE-0DF6017F3B5A}">
      <dsp:nvSpPr>
        <dsp:cNvPr id="0" name=""/>
        <dsp:cNvSpPr/>
      </dsp:nvSpPr>
      <dsp:spPr>
        <a:xfrm rot="5400000">
          <a:off x="3468525" y="-2119970"/>
          <a:ext cx="589235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СОБЛЮДЕНИЕ</a:t>
          </a:r>
          <a:r>
            <a:rPr lang="ru-RU" sz="1800" b="1" kern="1200" baseline="0" dirty="0"/>
            <a:t> </a:t>
          </a:r>
          <a:r>
            <a:rPr lang="ru-RU" sz="1800" b="1" kern="1200" dirty="0"/>
            <a:t>ЛИЦЕНЗИОННЫХ ТРЕБОВАНИЙ К ОБРАЗОВАТЕЛЬНОЙ ДЕЯТЕЛЬНОСТИ</a:t>
          </a:r>
        </a:p>
      </dsp:txBody>
      <dsp:txXfrm rot="-5400000">
        <a:off x="541675" y="835644"/>
        <a:ext cx="6414172" cy="531707"/>
      </dsp:txXfrm>
    </dsp:sp>
    <dsp:sp modelId="{8B07F004-6CD4-40A0-9ADC-805AC2EF8988}">
      <dsp:nvSpPr>
        <dsp:cNvPr id="0" name=""/>
        <dsp:cNvSpPr/>
      </dsp:nvSpPr>
      <dsp:spPr>
        <a:xfrm rot="5400000">
          <a:off x="-116073" y="1694182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1848947"/>
        <a:ext cx="541675" cy="232146"/>
      </dsp:txXfrm>
    </dsp:sp>
    <dsp:sp modelId="{20B606DD-C203-446B-AB40-0E2BBE44E1A1}">
      <dsp:nvSpPr>
        <dsp:cNvPr id="0" name=""/>
        <dsp:cNvSpPr/>
      </dsp:nvSpPr>
      <dsp:spPr>
        <a:xfrm rot="5400000">
          <a:off x="3468525" y="-1391867"/>
          <a:ext cx="589235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СОБЛЮДЕНИЕ ТРЕБОВАНИЙ, УСТАНОВЛЕННЫХ ФГОС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541675" y="1563747"/>
        <a:ext cx="6414172" cy="531707"/>
      </dsp:txXfrm>
    </dsp:sp>
    <dsp:sp modelId="{F6C38EA6-340D-4973-B18E-B22CAB0F5FFD}">
      <dsp:nvSpPr>
        <dsp:cNvPr id="0" name=""/>
        <dsp:cNvSpPr/>
      </dsp:nvSpPr>
      <dsp:spPr>
        <a:xfrm rot="5400000">
          <a:off x="-116073" y="2422285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2577050"/>
        <a:ext cx="541675" cy="232146"/>
      </dsp:txXfrm>
    </dsp:sp>
    <dsp:sp modelId="{1D3746A9-03AE-434D-BD10-292A09583B37}">
      <dsp:nvSpPr>
        <dsp:cNvPr id="0" name=""/>
        <dsp:cNvSpPr/>
      </dsp:nvSpPr>
      <dsp:spPr>
        <a:xfrm rot="5400000">
          <a:off x="3468525" y="-663764"/>
          <a:ext cx="589235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СОБЛЮДЕНИЕ ТРЕБОВАНИЙ К ВЫПОЛНЕНИЮ АККРЕДИТАЦИОННЫХ ПОКАЗАТЕЛЕЙ </a:t>
          </a:r>
          <a:r>
            <a:rPr lang="ru-RU" sz="1800" b="1" kern="1200" dirty="0">
              <a:solidFill>
                <a:srgbClr val="FF0000"/>
              </a:solidFill>
            </a:rPr>
            <a:t>(с 1 марта 2022 г.) </a:t>
          </a:r>
        </a:p>
      </dsp:txBody>
      <dsp:txXfrm rot="-5400000">
        <a:off x="541675" y="2291850"/>
        <a:ext cx="6414172" cy="531707"/>
      </dsp:txXfrm>
    </dsp:sp>
    <dsp:sp modelId="{BF6EEC3E-D90B-4597-A069-13DD11EC2337}">
      <dsp:nvSpPr>
        <dsp:cNvPr id="0" name=""/>
        <dsp:cNvSpPr/>
      </dsp:nvSpPr>
      <dsp:spPr>
        <a:xfrm rot="5400000">
          <a:off x="-116073" y="3211830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3366595"/>
        <a:ext cx="541675" cy="232146"/>
      </dsp:txXfrm>
    </dsp:sp>
    <dsp:sp modelId="{0F932A98-69CE-4970-825E-A176A08B64AF}">
      <dsp:nvSpPr>
        <dsp:cNvPr id="0" name=""/>
        <dsp:cNvSpPr/>
      </dsp:nvSpPr>
      <dsp:spPr>
        <a:xfrm rot="5400000">
          <a:off x="3407083" y="125781"/>
          <a:ext cx="712120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</a:p>
      </dsp:txBody>
      <dsp:txXfrm rot="-5400000">
        <a:off x="541676" y="3025952"/>
        <a:ext cx="6408173" cy="642594"/>
      </dsp:txXfrm>
    </dsp:sp>
    <dsp:sp modelId="{43AA2133-B046-4C5A-B6EB-2BCC31A7CBCE}">
      <dsp:nvSpPr>
        <dsp:cNvPr id="0" name=""/>
        <dsp:cNvSpPr/>
      </dsp:nvSpPr>
      <dsp:spPr>
        <a:xfrm rot="5400000">
          <a:off x="-116073" y="3987352"/>
          <a:ext cx="773821" cy="5416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1" y="4142117"/>
        <a:ext cx="541675" cy="232146"/>
      </dsp:txXfrm>
    </dsp:sp>
    <dsp:sp modelId="{D3030403-782D-40E5-83A2-DA982950BDEE}">
      <dsp:nvSpPr>
        <dsp:cNvPr id="0" name=""/>
        <dsp:cNvSpPr/>
      </dsp:nvSpPr>
      <dsp:spPr>
        <a:xfrm rot="5400000">
          <a:off x="3421106" y="901303"/>
          <a:ext cx="684073" cy="6442936"/>
        </a:xfrm>
        <a:prstGeom prst="round2Same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ИСПОЛНЕНИЕ РЕШЕНИЙ, ПРИНИМАЕМЫХ ПО РЕЗУЛЬТАТАМ КОНТРОЛЬНЫХ (НАДЗОРНЫХ) МЕРОПРИЯТИЙ</a:t>
          </a:r>
        </a:p>
      </dsp:txBody>
      <dsp:txXfrm rot="-5400000">
        <a:off x="541675" y="3814128"/>
        <a:ext cx="6409542" cy="617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A559E-4CCE-4F48-A8A7-DE15E90F5C54}">
      <dsp:nvSpPr>
        <dsp:cNvPr id="0" name=""/>
        <dsp:cNvSpPr/>
      </dsp:nvSpPr>
      <dsp:spPr>
        <a:xfrm>
          <a:off x="2038092" y="-74548"/>
          <a:ext cx="2949283" cy="19041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24023-1539-41B1-B658-1827F5562DB4}">
      <dsp:nvSpPr>
        <dsp:cNvPr id="0" name=""/>
        <dsp:cNvSpPr/>
      </dsp:nvSpPr>
      <dsp:spPr>
        <a:xfrm>
          <a:off x="2558094" y="299057"/>
          <a:ext cx="1961312" cy="67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1400" b="1" kern="1200" cap="none" spc="0" dirty="0">
            <a:ln w="18415" cmpd="sng">
              <a:prstDash val="solid"/>
            </a:ln>
            <a:effectLst/>
          </a:endParaRPr>
        </a:p>
      </dsp:txBody>
      <dsp:txXfrm>
        <a:off x="2558094" y="299057"/>
        <a:ext cx="1961312" cy="677675"/>
      </dsp:txXfrm>
    </dsp:sp>
    <dsp:sp modelId="{C30D8ED3-1916-4A1F-A9DE-36931475406D}">
      <dsp:nvSpPr>
        <dsp:cNvPr id="0" name=""/>
        <dsp:cNvSpPr/>
      </dsp:nvSpPr>
      <dsp:spPr>
        <a:xfrm>
          <a:off x="1203301" y="798454"/>
          <a:ext cx="3963856" cy="20501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A1CD7-C91F-4C92-A89F-68B3D015ED7F}">
      <dsp:nvSpPr>
        <dsp:cNvPr id="0" name=""/>
        <dsp:cNvSpPr/>
      </dsp:nvSpPr>
      <dsp:spPr>
        <a:xfrm>
          <a:off x="1847922" y="1215105"/>
          <a:ext cx="1596600" cy="123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cap="all" spc="0" dirty="0">
              <a:ln w="0"/>
              <a:effectLst/>
            </a:rPr>
            <a:t>СРЕДНИЙ РИСК -</a:t>
          </a:r>
          <a:br>
            <a:rPr lang="ru-RU" sz="1600" b="1" kern="1200" cap="all" spc="0" dirty="0">
              <a:ln w="0"/>
              <a:effectLst/>
            </a:rPr>
          </a:br>
          <a:r>
            <a:rPr lang="ru-RU" sz="1600" b="1" kern="1200" cap="all" spc="0" dirty="0">
              <a:ln w="0"/>
              <a:effectLst/>
            </a:rPr>
            <a:t>ПРОВЕРКИ</a:t>
          </a:r>
          <a:br>
            <a:rPr lang="ru-RU" sz="1600" b="1" kern="1200" cap="all" spc="0" dirty="0">
              <a:ln w="0"/>
              <a:effectLst/>
            </a:rPr>
          </a:br>
          <a:r>
            <a:rPr lang="ru-RU" sz="1600" b="1" kern="1200" cap="all" spc="0" dirty="0">
              <a:ln w="0"/>
              <a:effectLst/>
            </a:rPr>
            <a:t>1 РАЗ В 4 года</a:t>
          </a:r>
        </a:p>
      </dsp:txBody>
      <dsp:txXfrm>
        <a:off x="1847922" y="1215105"/>
        <a:ext cx="1596600" cy="1237388"/>
      </dsp:txXfrm>
    </dsp:sp>
    <dsp:sp modelId="{9063CD93-71F6-44EE-B23B-B78F72F709A6}">
      <dsp:nvSpPr>
        <dsp:cNvPr id="0" name=""/>
        <dsp:cNvSpPr/>
      </dsp:nvSpPr>
      <dsp:spPr>
        <a:xfrm>
          <a:off x="2729786" y="1969789"/>
          <a:ext cx="2458906" cy="14421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95EBC-D63B-4034-A8BE-280D5B27EED4}">
      <dsp:nvSpPr>
        <dsp:cNvPr id="0" name=""/>
        <dsp:cNvSpPr/>
      </dsp:nvSpPr>
      <dsp:spPr>
        <a:xfrm>
          <a:off x="3179767" y="1960746"/>
          <a:ext cx="1546770" cy="14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1400" b="1" kern="1200" cap="all" spc="0" dirty="0">
            <a:ln w="0"/>
            <a:effectLst/>
          </a:endParaRPr>
        </a:p>
      </dsp:txBody>
      <dsp:txXfrm>
        <a:off x="3179767" y="1960746"/>
        <a:ext cx="1546770" cy="141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FBC41-D910-49EF-896C-1217A527F719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1258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FD87-DB32-4A0F-A2D1-9D7464BEC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4215B5-B568-4B4B-8C8E-03DB37AC3A8B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7219"/>
            <a:ext cx="5440046" cy="4467940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258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F584AA-9965-43E9-96BB-E5D65727F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099" indent="-285807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229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520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811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CB247-FB47-466A-ADC6-9AFE8656A88D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2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C0A0-691B-478A-BDE0-C8459AF23F8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9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871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5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8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871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1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5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057C-2FBE-462B-B352-D3100C5A6719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E748-1C80-4578-A7FB-77E3C8F2CE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0077-7B34-4891-9001-B1733275DB83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9403-B92F-492D-9880-A93944735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0966-1356-484A-B417-016E3447D953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408E-51C3-444D-AF43-1C283BC26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4A0-096F-4BE1-89ED-7D51CAFE2198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B6F14-4DDD-41EC-A8BD-0D4BFDDFB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7A8-F189-42EE-9091-B2BDCAF18E98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B04D-C812-4BDF-96A0-AD47391B2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FA86-F4B6-4FAA-BF6A-3C9122921B28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4111D-E636-4FFD-A490-B109E94AA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595-8AF8-4577-B688-E378E3DDD961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898A6-995F-4B87-844D-DAA4C569F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B8CF-8067-4C6D-AE83-04BEFF1C9C1E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52FA-A1F6-4369-9EE6-5B5953708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3C9E-4874-44AC-983E-EA21FC775C88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9953-F479-428D-B985-698A2626B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C89-5AE3-4EF3-BF2F-CAA979DEB939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5253-3295-48D2-8720-003BB0D21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A8E-2098-4F4C-AE24-2325A594A2D3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A15A-A558-4649-B28A-732D5D3F3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A92F-14B3-4797-B01B-EAA1505C5955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43CB-5EA4-4AC0-BB1F-77C20F2B9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5CE1-5416-404A-A20F-43C67DD305E4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903-BA91-483B-8981-8EDBB98DC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05CC-FF51-4415-95DA-6EAA34A6B6CA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90EE0-5CDC-4582-B220-CAFAF123C9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25C0-D4A1-45F3-B64A-76861217A2AF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18B4-F601-4C0C-8CC8-7C1083F36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842-1F34-46FC-907B-194DC3157730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32B9E-57BB-4188-B1AB-BA31BB1C060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3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CBC2-C6D1-45DC-8B31-98D4F1BC9FE2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94C1-1987-457B-8652-C6EA8597460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9258-32D5-4B04-9D76-F57A90B81EA8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460C4-DAA6-4EEF-98A5-E984DAFD74E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01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5771-C4A1-404B-A42D-859E3E42A544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6102-8BDC-45B2-B804-C052669F554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B1A7-FF34-4836-827D-B14494CD582A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5C174-FE6C-4330-9461-F12357C962E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8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0F5-7FF2-4E01-A85C-43C72816D321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F7EF-950A-4A10-B357-1A2714FA63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47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0A0-D075-45D3-9E13-5945AF257AA9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0AC0-C39F-4F1F-813E-521424347CF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4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73D8-4B43-4A22-ABE1-B800257184BE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B021-5313-4D57-964E-15A70247F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7C2-6060-420C-B3B4-B266610762CA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07A5F-2775-4877-BC04-C9983EB31E2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4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F345-AA91-4F1F-BC93-86DCEC775359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67022-45F2-40AB-86A5-74575C294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8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51A4-2F81-47F6-A20C-720FF3B1265B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8AFB-8B13-4594-84BF-048F731CE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9075-37DD-423D-A447-B238E6CA747C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2769C-BAF4-47F9-BBE8-F78E1AF4DD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51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D1DD9-D0FD-440A-B1B7-93CD69F88715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646-33C6-4EB6-8BC7-20679964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41FC4-46C9-4D5C-9358-32981D55AB73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99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B3D6-CE29-42CF-B6D2-F65E2229714D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11B-AD99-4961-9224-8B26435DD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0BE-2146-4CC9-B587-517778E2833E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70-FA3C-4449-BF8A-10B2A8576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5E513-DFEF-416D-9A28-034D2D354FCC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2C8E-53A2-44F3-9E22-4481D899A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E99E-E59B-4B31-A57C-EAEE98113326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7DF9-3363-4553-A573-0DD054E8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6B20-E538-46B1-A9CE-2DA96B201C01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140D-2A5F-407B-8144-D9758C8FD9E2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732-1AF4-4B7E-B44D-EB03BF3DB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1022-0F4D-4A76-B4AA-5FAE30AD04EB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8572-36D6-4BE9-97DC-876685630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204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3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CDDA-0A93-4AE4-94D3-2BC7D2163B0E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BF809-14FE-42EC-91CF-51527F3C7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51ED-9EF4-45DF-BC55-5BDBCF9C5F22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B06C0-0A40-4283-979E-222417BDD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4B14-6262-4527-B33B-4FDD5E8705C1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F50-0EF5-4E54-BFAF-FE58338CE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B30-7A8B-463C-ADCF-F499DBEA0C8D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DBCD-4F23-4487-9677-8BD0396929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3E8F-08C3-4F2C-9C07-BC09FDB0B2F8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58F4-E31B-4D4D-8A2A-66909B1284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F3ED4-6E32-498B-96AE-AEA84133467D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F0D2D7-0FA6-4DCF-BDDE-EFD41124F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4CEEEC-E72C-436A-A593-CD08527D9F2C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B259C-9A45-4297-9D51-D485A6E9E6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7A4D5-A913-4DAD-9148-5A6AEF393750}" type="datetime1">
              <a:rPr lang="ru-RU"/>
              <a:pPr>
                <a:defRPr/>
              </a:pPr>
              <a:t>28.03.2023</a:t>
            </a:fld>
            <a:endParaRPr lang="uk-UA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933EB-5FCB-400C-AE9B-8037A9B4C1C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F3ED4-6E32-498B-96AE-AEA84133467D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2D7-0FA6-4DCF-BDDE-EFD41124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14893&amp;dst=101621&amp;field=134&amp;date=25.04.2022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login.consultant.ru/link/?req=doc&amp;base=LAW&amp;n=414893&amp;dst=4115&amp;field=134&amp;date=25.04.2022" TargetMode="External"/><Relationship Id="rId7" Type="http://schemas.openxmlformats.org/officeDocument/2006/relationships/hyperlink" Target="https://login.consultant.ru/link/?req=doc&amp;base=LAW&amp;n=414893&amp;dst=5267&amp;field=134&amp;date=25.04.2022" TargetMode="External"/><Relationship Id="rId12" Type="http://schemas.openxmlformats.org/officeDocument/2006/relationships/hyperlink" Target="https://login.consultant.ru/link/?req=doc&amp;base=LAW&amp;n=414893&amp;dst=9288&amp;field=134&amp;date=25.04.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login.consultant.ru/link/?req=doc&amp;base=LAW&amp;n=414893&amp;dst=7996&amp;field=134&amp;date=25.04.2022" TargetMode="External"/><Relationship Id="rId11" Type="http://schemas.openxmlformats.org/officeDocument/2006/relationships/hyperlink" Target="https://login.consultant.ru/link/?req=doc&amp;base=LAW&amp;n=414893&amp;dst=1440&amp;field=134&amp;date=25.04.2022" TargetMode="External"/><Relationship Id="rId5" Type="http://schemas.openxmlformats.org/officeDocument/2006/relationships/hyperlink" Target="https://login.consultant.ru/link/?req=doc&amp;base=LAW&amp;n=414893&amp;dst=7995&amp;field=134&amp;date=25.04.2022" TargetMode="External"/><Relationship Id="rId10" Type="http://schemas.openxmlformats.org/officeDocument/2006/relationships/hyperlink" Target="https://login.consultant.ru/link/?req=doc&amp;base=LAW&amp;n=414893&amp;dst=2368&amp;field=134&amp;date=25.04.2022" TargetMode="External"/><Relationship Id="rId4" Type="http://schemas.openxmlformats.org/officeDocument/2006/relationships/hyperlink" Target="https://login.consultant.ru/link/?req=doc&amp;base=LAW&amp;n=414893&amp;dst=8733&amp;field=134&amp;date=25.04.2022" TargetMode="External"/><Relationship Id="rId9" Type="http://schemas.openxmlformats.org/officeDocument/2006/relationships/hyperlink" Target="https://login.consultant.ru/link/?req=doc&amp;base=LAW&amp;n=414893&amp;dst=101624&amp;field=134&amp;date=25.04.20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923928" y="5340245"/>
            <a:ext cx="5327574" cy="6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err="1">
                <a:latin typeface="Georgia" panose="02040502050405020303" pitchFamily="18" charset="0"/>
              </a:rPr>
              <a:t>Сарыг-Донгак</a:t>
            </a:r>
            <a:r>
              <a:rPr lang="ru-RU" sz="1400" dirty="0">
                <a:latin typeface="Georgia" panose="02040502050405020303" pitchFamily="18" charset="0"/>
              </a:rPr>
              <a:t> Анна </a:t>
            </a:r>
            <a:r>
              <a:rPr lang="ru-RU" sz="1400" dirty="0" err="1">
                <a:latin typeface="Georgia" panose="02040502050405020303" pitchFamily="18" charset="0"/>
              </a:rPr>
              <a:t>Эрес-ооловна</a:t>
            </a:r>
            <a:r>
              <a:rPr lang="ru-RU" sz="1400" dirty="0">
                <a:latin typeface="Georgia" panose="02040502050405020303" pitchFamily="18" charset="0"/>
              </a:rPr>
              <a:t>, начальник отдела контроля и надзора в сфере образования</a:t>
            </a:r>
            <a:endParaRPr kumimoji="1" lang="en-US" sz="2800" dirty="0">
              <a:latin typeface="Georgia" panose="02040502050405020303" pitchFamily="18" charset="0"/>
            </a:endParaRPr>
          </a:p>
        </p:txBody>
      </p:sp>
      <p:pic>
        <p:nvPicPr>
          <p:cNvPr id="10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32657"/>
          <a:stretch/>
        </p:blipFill>
        <p:spPr bwMode="auto">
          <a:xfrm>
            <a:off x="18256" y="3182"/>
            <a:ext cx="9125744" cy="8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8023373" y="33807"/>
            <a:ext cx="1013123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B4B64-8B1B-4451-9B2C-A48D916B2E17}"/>
              </a:ext>
            </a:extLst>
          </p:cNvPr>
          <p:cNvSpPr txBox="1"/>
          <p:nvPr/>
        </p:nvSpPr>
        <p:spPr>
          <a:xfrm>
            <a:off x="3635896" y="63093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Кызыл – 2023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996707-4F9A-4606-819B-0949F53B162C}"/>
              </a:ext>
            </a:extLst>
          </p:cNvPr>
          <p:cNvSpPr/>
          <p:nvPr/>
        </p:nvSpPr>
        <p:spPr>
          <a:xfrm>
            <a:off x="1619672" y="1556792"/>
            <a:ext cx="7128792" cy="332712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30012" tIns="65007" rIns="130012" bIns="65007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Итоги осуществления федерального государственного контроля (надзора)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 сфере образования.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Обобщение </a:t>
            </a:r>
            <a:r>
              <a:rPr lang="ru-RU" sz="2000" b="1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правоприменительной</a:t>
            </a:r>
            <a:r>
              <a:rPr lang="ru-RU" sz="2000" b="1" spc="4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практики</a:t>
            </a:r>
            <a:r>
              <a:rPr lang="ru-RU" sz="2000" b="1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2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М</a:t>
            </a:r>
            <a:r>
              <a:rPr lang="ru-RU" sz="2000" b="1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инистерства </a:t>
            </a: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образования</a:t>
            </a:r>
            <a:r>
              <a:rPr lang="ru-RU" sz="2000" b="1" spc="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Республики Тыва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lang="ru-RU" sz="2000" b="1" spc="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2022</a:t>
            </a:r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2000" b="1" spc="-10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году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Рисунок 17">
            <a:extLst>
              <a:ext uri="{FF2B5EF4-FFF2-40B4-BE49-F238E27FC236}">
                <a16:creationId xmlns:a16="http://schemas.microsoft.com/office/drawing/2014/main" id="{67F634CC-4CA0-40B0-9C45-9E17C1FC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276872"/>
            <a:ext cx="1893863" cy="12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Осуществление контрольных (надзорных) мероприятий</a:t>
            </a:r>
            <a:endParaRPr lang="en-US" sz="1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Рисунок 6">
            <a:extLst>
              <a:ext uri="{FF2B5EF4-FFF2-40B4-BE49-F238E27FC236}">
                <a16:creationId xmlns:a16="http://schemas.microsoft.com/office/drawing/2014/main" id="{9879473F-3318-4668-9EDC-9C8E13157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" y="2043134"/>
            <a:ext cx="1440599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0EC8B8-C631-4F72-B524-98B5E558C35F}"/>
              </a:ext>
            </a:extLst>
          </p:cNvPr>
          <p:cNvSpPr/>
          <p:nvPr/>
        </p:nvSpPr>
        <p:spPr>
          <a:xfrm>
            <a:off x="1762160" y="1412776"/>
            <a:ext cx="6984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требованию прокурора Республики Тыва принимали участие в проверках 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Центрах социальной помощи семье и детям республики с целью проверки соблюдения прав несовершеннолетних на образование;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</a:rPr>
              <a:t>По требованию военной прокуратуры Абаканского гарнизона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принимали участие </a:t>
            </a:r>
            <a:r>
              <a:rPr lang="ru-RU" sz="2000" dirty="0">
                <a:latin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</a:rPr>
              <a:t> проверках в отношении ДОСААФ России по Республике Тыва;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</a:rPr>
              <a:t>По требованию Прокуратуры Республики Тыва принято участие в </a:t>
            </a:r>
            <a:r>
              <a:rPr lang="ru-RU" sz="2000" b="1" dirty="0">
                <a:latin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</a:rPr>
              <a:t> проверках по обращениям граждан с жалобой на деятельность общеобразовательных организаций (</a:t>
            </a:r>
            <a:r>
              <a:rPr lang="ru-RU" sz="2000" i="1" dirty="0">
                <a:latin typeface="Times New Roman" panose="02020603050405020304" pitchFamily="18" charset="0"/>
              </a:rPr>
              <a:t>СОШ с. </a:t>
            </a:r>
            <a:r>
              <a:rPr lang="ru-RU" sz="2000" i="1" dirty="0" err="1">
                <a:latin typeface="Times New Roman" panose="02020603050405020304" pitchFamily="18" charset="0"/>
              </a:rPr>
              <a:t>Аржаан</a:t>
            </a:r>
            <a:r>
              <a:rPr lang="ru-RU" sz="2000" i="1" dirty="0">
                <a:latin typeface="Times New Roman" panose="02020603050405020304" pitchFamily="18" charset="0"/>
              </a:rPr>
              <a:t> Пий-</a:t>
            </a:r>
            <a:r>
              <a:rPr lang="ru-RU" sz="2000" i="1" dirty="0" err="1">
                <a:latin typeface="Times New Roman" panose="02020603050405020304" pitchFamily="18" charset="0"/>
              </a:rPr>
              <a:t>Хемского</a:t>
            </a:r>
            <a:r>
              <a:rPr lang="ru-RU" sz="2000" i="1" dirty="0">
                <a:latin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</a:rPr>
              <a:t>кожууна</a:t>
            </a:r>
            <a:r>
              <a:rPr lang="ru-RU" sz="2000" i="1" dirty="0">
                <a:latin typeface="Times New Roman" panose="02020603050405020304" pitchFamily="18" charset="0"/>
              </a:rPr>
              <a:t>, ГБОУ РТ «ТКК»)</a:t>
            </a:r>
            <a:endParaRPr lang="ru-RU" sz="18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82B4A8-EFEB-439A-9B91-252632875BEB}"/>
              </a:ext>
            </a:extLst>
          </p:cNvPr>
          <p:cNvSpPr/>
          <p:nvPr/>
        </p:nvSpPr>
        <p:spPr>
          <a:xfrm>
            <a:off x="755576" y="5157192"/>
            <a:ext cx="819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проверок во всех проверенных учреждениях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выявлены нарушения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обязательных требований законодательства, представлены справки,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органами прокуратуры приняты меры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устранению выявленных нарушений</a:t>
            </a:r>
            <a:endParaRPr lang="ru-RU" sz="2000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93C4853-E655-4CFD-8546-DA6F3BCFE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5" y="4083557"/>
            <a:ext cx="1111265" cy="8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Контроль за ходом проведения </a:t>
            </a:r>
          </a:p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оценочных процедур</a:t>
            </a:r>
            <a:endParaRPr lang="en-US" sz="1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0EC8B8-C631-4F72-B524-98B5E558C35F}"/>
              </a:ext>
            </a:extLst>
          </p:cNvPr>
          <p:cNvSpPr/>
          <p:nvPr/>
        </p:nvSpPr>
        <p:spPr>
          <a:xfrm>
            <a:off x="1356682" y="1659285"/>
            <a:ext cx="731977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Осуществлен контроль за ходом проведения </a:t>
            </a:r>
            <a:r>
              <a:rPr lang="ru-RU" sz="2000" b="1" dirty="0">
                <a:solidFill>
                  <a:srgbClr val="C00000"/>
                </a:solidFill>
              </a:rPr>
              <a:t>ВПР</a:t>
            </a:r>
            <a:r>
              <a:rPr lang="ru-RU" sz="2000" dirty="0"/>
              <a:t> в </a:t>
            </a:r>
            <a:r>
              <a:rPr lang="ru-RU" sz="2000" b="1" dirty="0"/>
              <a:t>10</a:t>
            </a:r>
            <a:r>
              <a:rPr lang="ru-RU" sz="2000" dirty="0"/>
              <a:t> школах (59%) из 17 школ с признаками необъективности проведения ВПР в 2021 году (</a:t>
            </a:r>
            <a:r>
              <a:rPr lang="ru-RU" sz="1800" i="1" dirty="0"/>
              <a:t>СОШ № 3, 17 г. Кызыла, СОШ № 1 </a:t>
            </a:r>
            <a:r>
              <a:rPr lang="ru-RU" sz="1800" i="1" dirty="0" err="1"/>
              <a:t>пгт.Каа-Хем</a:t>
            </a:r>
            <a:r>
              <a:rPr lang="ru-RU" sz="1800" i="1" dirty="0"/>
              <a:t>, СОШ № 1 г. Чадана, Гимназия г. Шагонара, СОШ с. </a:t>
            </a:r>
            <a:r>
              <a:rPr lang="ru-RU" sz="1800" i="1" dirty="0" err="1"/>
              <a:t>Бижиктиг</a:t>
            </a:r>
            <a:r>
              <a:rPr lang="ru-RU" sz="1800" i="1" dirty="0"/>
              <a:t>-Хая, СОШ с. </a:t>
            </a:r>
            <a:r>
              <a:rPr lang="ru-RU" sz="1800" i="1" dirty="0" err="1"/>
              <a:t>Сукпак</a:t>
            </a:r>
            <a:r>
              <a:rPr lang="ru-RU" sz="1800" i="1" dirty="0"/>
              <a:t>, СОШ с. Бай-Хаак, СОШ № 1 с. Самагалтай, СОШ с. </a:t>
            </a:r>
            <a:r>
              <a:rPr lang="ru-RU" sz="1800" i="1" dirty="0" err="1"/>
              <a:t>Булун</a:t>
            </a:r>
            <a:r>
              <a:rPr lang="ru-RU" sz="1800" i="1" dirty="0"/>
              <a:t>-Терек</a:t>
            </a:r>
            <a:r>
              <a:rPr lang="ru-RU" sz="2000" dirty="0"/>
              <a:t>);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Осуществлен контроль за соблюдением порядка проведения </a:t>
            </a:r>
            <a:r>
              <a:rPr lang="ru-RU" sz="2000" b="1" dirty="0">
                <a:solidFill>
                  <a:srgbClr val="C00000"/>
                </a:solidFill>
              </a:rPr>
              <a:t>итогового сочинения (изложения) </a:t>
            </a:r>
            <a:r>
              <a:rPr lang="ru-RU" sz="2000" dirty="0"/>
              <a:t>в </a:t>
            </a:r>
            <a:r>
              <a:rPr lang="ru-RU" sz="2000" dirty="0" err="1"/>
              <a:t>Дзун-Хемчикском</a:t>
            </a:r>
            <a:r>
              <a:rPr lang="ru-RU" sz="2000" dirty="0"/>
              <a:t>, </a:t>
            </a:r>
            <a:r>
              <a:rPr lang="ru-RU" sz="2000" dirty="0" err="1"/>
              <a:t>Овюрском</a:t>
            </a:r>
            <a:r>
              <a:rPr lang="ru-RU" sz="2000" dirty="0"/>
              <a:t>, </a:t>
            </a:r>
            <a:r>
              <a:rPr lang="ru-RU" sz="2000" dirty="0" err="1"/>
              <a:t>Сут-Хольском</a:t>
            </a:r>
            <a:r>
              <a:rPr lang="ru-RU" sz="2000" dirty="0"/>
              <a:t>, Тес-</a:t>
            </a:r>
            <a:r>
              <a:rPr lang="ru-RU" sz="2000" dirty="0" err="1"/>
              <a:t>Хемском,Тандинском</a:t>
            </a:r>
            <a:r>
              <a:rPr lang="ru-RU" sz="2000" dirty="0"/>
              <a:t> </a:t>
            </a:r>
            <a:r>
              <a:rPr lang="ru-RU" sz="2000" dirty="0" err="1"/>
              <a:t>кожуунах</a:t>
            </a:r>
            <a:r>
              <a:rPr lang="ru-RU" sz="2000" dirty="0"/>
              <a:t>.</a:t>
            </a:r>
          </a:p>
        </p:txBody>
      </p:sp>
      <p:pic>
        <p:nvPicPr>
          <p:cNvPr id="5" name="Рисунок 19">
            <a:extLst>
              <a:ext uri="{FF2B5EF4-FFF2-40B4-BE49-F238E27FC236}">
                <a16:creationId xmlns:a16="http://schemas.microsoft.com/office/drawing/2014/main" id="{FFF19063-8966-4D96-84EB-5F23A572E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5"/>
          <a:stretch/>
        </p:blipFill>
        <p:spPr bwMode="auto">
          <a:xfrm>
            <a:off x="251520" y="1916832"/>
            <a:ext cx="1105162" cy="16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04F8E-3031-443B-9D34-0262E7CE0171}"/>
              </a:ext>
            </a:extLst>
          </p:cNvPr>
          <p:cNvSpPr/>
          <p:nvPr/>
        </p:nvSpPr>
        <p:spPr>
          <a:xfrm>
            <a:off x="467544" y="5404048"/>
            <a:ext cx="835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наблюдений за ходом проведения оценочных процедур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не выявлено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Принятые меры по результатам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контрольных (надзорных) мероприятий</a:t>
            </a:r>
            <a:endParaRPr lang="en-US" sz="1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E33906-734F-439F-90CF-286703E5C624}"/>
              </a:ext>
            </a:extLst>
          </p:cNvPr>
          <p:cNvGrpSpPr/>
          <p:nvPr/>
        </p:nvGrpSpPr>
        <p:grpSpPr>
          <a:xfrm>
            <a:off x="1493776" y="1832163"/>
            <a:ext cx="6969165" cy="693398"/>
            <a:chOff x="1013317" y="1937528"/>
            <a:chExt cx="7004089" cy="72081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F978969-E644-4FFB-BC2B-CDADF087C815}"/>
                </a:ext>
              </a:extLst>
            </p:cNvPr>
            <p:cNvSpPr/>
            <p:nvPr/>
          </p:nvSpPr>
          <p:spPr>
            <a:xfrm>
              <a:off x="2195412" y="2102442"/>
              <a:ext cx="4665712" cy="38393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dirty="0"/>
                <a:t>Выдано предписаний, в том числе повторных</a:t>
              </a:r>
              <a:endParaRPr lang="ru-RU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B1D6B0D-6C2E-4AD9-B7EE-E8A0E188653F}"/>
                </a:ext>
              </a:extLst>
            </p:cNvPr>
            <p:cNvSpPr/>
            <p:nvPr/>
          </p:nvSpPr>
          <p:spPr>
            <a:xfrm>
              <a:off x="7375314" y="2001232"/>
              <a:ext cx="642092" cy="65711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  <p:sp>
          <p:nvSpPr>
            <p:cNvPr id="2" name="Стрелка: вправо 1">
              <a:extLst>
                <a:ext uri="{FF2B5EF4-FFF2-40B4-BE49-F238E27FC236}">
                  <a16:creationId xmlns:a16="http://schemas.microsoft.com/office/drawing/2014/main" id="{451A886F-7EC2-4BB3-85CF-BFC7149E3358}"/>
                </a:ext>
              </a:extLst>
            </p:cNvPr>
            <p:cNvSpPr/>
            <p:nvPr/>
          </p:nvSpPr>
          <p:spPr>
            <a:xfrm>
              <a:off x="6897461" y="212924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55B7F07-1696-4AF9-865E-A3A8F5EF73B8}"/>
                </a:ext>
              </a:extLst>
            </p:cNvPr>
            <p:cNvSpPr/>
            <p:nvPr/>
          </p:nvSpPr>
          <p:spPr>
            <a:xfrm>
              <a:off x="1013317" y="1937528"/>
              <a:ext cx="725450" cy="65711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118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E6C33445-E786-42F6-AD2A-1B421DEF85E4}"/>
                </a:ext>
              </a:extLst>
            </p:cNvPr>
            <p:cNvSpPr/>
            <p:nvPr/>
          </p:nvSpPr>
          <p:spPr>
            <a:xfrm flipH="1">
              <a:off x="1717735" y="209700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4FBAB7-53DC-4798-B8DA-35C7BF15051D}"/>
              </a:ext>
            </a:extLst>
          </p:cNvPr>
          <p:cNvSpPr txBox="1"/>
          <p:nvPr/>
        </p:nvSpPr>
        <p:spPr>
          <a:xfrm>
            <a:off x="1422081" y="120841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2021 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770A1-51D4-447E-BB43-7C3CF3B6A72F}"/>
              </a:ext>
            </a:extLst>
          </p:cNvPr>
          <p:cNvSpPr txBox="1"/>
          <p:nvPr/>
        </p:nvSpPr>
        <p:spPr>
          <a:xfrm>
            <a:off x="7406089" y="12515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2022 г.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50304B8-A4E6-4762-A06F-81D703476DEE}"/>
              </a:ext>
            </a:extLst>
          </p:cNvPr>
          <p:cNvGrpSpPr/>
          <p:nvPr/>
        </p:nvGrpSpPr>
        <p:grpSpPr>
          <a:xfrm>
            <a:off x="1479096" y="2567003"/>
            <a:ext cx="6983845" cy="686749"/>
            <a:chOff x="971655" y="1853723"/>
            <a:chExt cx="7309673" cy="102377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259610C-6EF7-4966-899F-DB4CA7BDCD4C}"/>
                </a:ext>
              </a:extLst>
            </p:cNvPr>
            <p:cNvSpPr/>
            <p:nvPr/>
          </p:nvSpPr>
          <p:spPr>
            <a:xfrm>
              <a:off x="2233633" y="1889511"/>
              <a:ext cx="4820229" cy="92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dirty="0"/>
                <a:t>Запрет приема в образовательную организацию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4010846-7D33-4C7C-ACCC-35C97FB8BA8C}"/>
                </a:ext>
              </a:extLst>
            </p:cNvPr>
            <p:cNvSpPr/>
            <p:nvPr/>
          </p:nvSpPr>
          <p:spPr>
            <a:xfrm>
              <a:off x="7579659" y="1910241"/>
              <a:ext cx="701669" cy="96726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0</a:t>
              </a:r>
            </a:p>
          </p:txBody>
        </p:sp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id="{08DB71BB-1BB5-405D-A7FA-38E10A4C1DD3}"/>
                </a:ext>
              </a:extLst>
            </p:cNvPr>
            <p:cNvSpPr/>
            <p:nvPr/>
          </p:nvSpPr>
          <p:spPr>
            <a:xfrm>
              <a:off x="7069722" y="2173470"/>
              <a:ext cx="461664" cy="357129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53EB6C0-2486-4D81-9FFE-473FF97B2F21}"/>
                </a:ext>
              </a:extLst>
            </p:cNvPr>
            <p:cNvSpPr/>
            <p:nvPr/>
          </p:nvSpPr>
          <p:spPr>
            <a:xfrm>
              <a:off x="971655" y="1853723"/>
              <a:ext cx="769368" cy="96726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/>
                <a:t>11</a:t>
              </a:r>
            </a:p>
          </p:txBody>
        </p:sp>
        <p:sp>
          <p:nvSpPr>
            <p:cNvPr id="47" name="Стрелка: вправо 46">
              <a:extLst>
                <a:ext uri="{FF2B5EF4-FFF2-40B4-BE49-F238E27FC236}">
                  <a16:creationId xmlns:a16="http://schemas.microsoft.com/office/drawing/2014/main" id="{9BDA7945-6198-4666-824C-DDF702BB96FF}"/>
                </a:ext>
              </a:extLst>
            </p:cNvPr>
            <p:cNvSpPr/>
            <p:nvPr/>
          </p:nvSpPr>
          <p:spPr>
            <a:xfrm flipH="1">
              <a:off x="1717735" y="209700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4F0EFC8-92AE-49A1-BFE8-7B21B6C410EE}"/>
              </a:ext>
            </a:extLst>
          </p:cNvPr>
          <p:cNvGrpSpPr/>
          <p:nvPr/>
        </p:nvGrpSpPr>
        <p:grpSpPr>
          <a:xfrm>
            <a:off x="1533110" y="3300265"/>
            <a:ext cx="6929829" cy="614876"/>
            <a:chOff x="999720" y="1862393"/>
            <a:chExt cx="7238132" cy="96726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FA1CB4D-B068-43D8-92B7-9725EDE8D9F0}"/>
                </a:ext>
              </a:extLst>
            </p:cNvPr>
            <p:cNvSpPr/>
            <p:nvPr/>
          </p:nvSpPr>
          <p:spPr>
            <a:xfrm>
              <a:off x="2205574" y="1991673"/>
              <a:ext cx="4820229" cy="8369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Приостановление действия государственной аккредитации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4B69DE6C-1ADB-423E-9B70-0ABEC0E77AA9}"/>
                </a:ext>
              </a:extLst>
            </p:cNvPr>
            <p:cNvSpPr/>
            <p:nvPr/>
          </p:nvSpPr>
          <p:spPr>
            <a:xfrm>
              <a:off x="7537635" y="1948276"/>
              <a:ext cx="700217" cy="88034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0</a:t>
              </a:r>
            </a:p>
          </p:txBody>
        </p:sp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D4E40C23-1FC0-4C38-B52E-EE4B1432883D}"/>
                </a:ext>
              </a:extLst>
            </p:cNvPr>
            <p:cNvSpPr/>
            <p:nvPr/>
          </p:nvSpPr>
          <p:spPr>
            <a:xfrm>
              <a:off x="7021737" y="2231378"/>
              <a:ext cx="461664" cy="357129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9FAB283A-9759-4289-BACF-582B44FBB06F}"/>
                </a:ext>
              </a:extLst>
            </p:cNvPr>
            <p:cNvSpPr/>
            <p:nvPr/>
          </p:nvSpPr>
          <p:spPr>
            <a:xfrm>
              <a:off x="999720" y="1862393"/>
              <a:ext cx="732891" cy="96726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/>
                <a:t>6</a:t>
              </a:r>
            </a:p>
          </p:txBody>
        </p:sp>
        <p:sp>
          <p:nvSpPr>
            <p:cNvPr id="53" name="Стрелка: вправо 52">
              <a:extLst>
                <a:ext uri="{FF2B5EF4-FFF2-40B4-BE49-F238E27FC236}">
                  <a16:creationId xmlns:a16="http://schemas.microsoft.com/office/drawing/2014/main" id="{578EFBC0-BCE0-4D03-996D-5DD17D92C5CC}"/>
                </a:ext>
              </a:extLst>
            </p:cNvPr>
            <p:cNvSpPr/>
            <p:nvPr/>
          </p:nvSpPr>
          <p:spPr>
            <a:xfrm flipH="1">
              <a:off x="1716793" y="2182603"/>
              <a:ext cx="461664" cy="357131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A6E84FC-DE21-4537-9988-95F02EBAA601}"/>
              </a:ext>
            </a:extLst>
          </p:cNvPr>
          <p:cNvGrpSpPr/>
          <p:nvPr/>
        </p:nvGrpSpPr>
        <p:grpSpPr>
          <a:xfrm>
            <a:off x="1581673" y="4018715"/>
            <a:ext cx="6881267" cy="615302"/>
            <a:chOff x="1034840" y="1773746"/>
            <a:chExt cx="7190891" cy="880638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2C0E30FB-E5F3-4387-A8B0-80319A856FFA}"/>
                </a:ext>
              </a:extLst>
            </p:cNvPr>
            <p:cNvSpPr/>
            <p:nvPr/>
          </p:nvSpPr>
          <p:spPr>
            <a:xfrm>
              <a:off x="2205574" y="1991674"/>
              <a:ext cx="4820229" cy="5285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dirty="0"/>
                <a:t>Приостановление действия лицензии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45DB035-0230-4378-A8ED-F188352D7892}"/>
                </a:ext>
              </a:extLst>
            </p:cNvPr>
            <p:cNvSpPr/>
            <p:nvPr/>
          </p:nvSpPr>
          <p:spPr>
            <a:xfrm>
              <a:off x="7542537" y="1845796"/>
              <a:ext cx="683194" cy="8085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0</a:t>
              </a:r>
            </a:p>
          </p:txBody>
        </p:sp>
        <p:sp>
          <p:nvSpPr>
            <p:cNvPr id="57" name="Стрелка: вправо 56">
              <a:extLst>
                <a:ext uri="{FF2B5EF4-FFF2-40B4-BE49-F238E27FC236}">
                  <a16:creationId xmlns:a16="http://schemas.microsoft.com/office/drawing/2014/main" id="{5F858201-E70D-48DA-B6ED-A470A4F21A4C}"/>
                </a:ext>
              </a:extLst>
            </p:cNvPr>
            <p:cNvSpPr/>
            <p:nvPr/>
          </p:nvSpPr>
          <p:spPr>
            <a:xfrm>
              <a:off x="7087284" y="2023448"/>
              <a:ext cx="461664" cy="430689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7644780-1C3C-426C-B36D-100E170391FB}"/>
                </a:ext>
              </a:extLst>
            </p:cNvPr>
            <p:cNvSpPr/>
            <p:nvPr/>
          </p:nvSpPr>
          <p:spPr>
            <a:xfrm>
              <a:off x="1034840" y="1773746"/>
              <a:ext cx="698667" cy="88063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</a:t>
              </a:r>
            </a:p>
          </p:txBody>
        </p:sp>
        <p:sp>
          <p:nvSpPr>
            <p:cNvPr id="59" name="Стрелка: вправо 58">
              <a:extLst>
                <a:ext uri="{FF2B5EF4-FFF2-40B4-BE49-F238E27FC236}">
                  <a16:creationId xmlns:a16="http://schemas.microsoft.com/office/drawing/2014/main" id="{EA7E1DAC-CAE8-4140-B6FC-6657EDD6E348}"/>
                </a:ext>
              </a:extLst>
            </p:cNvPr>
            <p:cNvSpPr/>
            <p:nvPr/>
          </p:nvSpPr>
          <p:spPr>
            <a:xfrm flipH="1">
              <a:off x="1717735" y="209700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CEAF25D-CA63-4F83-87D2-3239E088F7B6}"/>
              </a:ext>
            </a:extLst>
          </p:cNvPr>
          <p:cNvGrpSpPr/>
          <p:nvPr/>
        </p:nvGrpSpPr>
        <p:grpSpPr>
          <a:xfrm>
            <a:off x="1554621" y="4749801"/>
            <a:ext cx="6880874" cy="625876"/>
            <a:chOff x="1085980" y="1841278"/>
            <a:chExt cx="7121781" cy="1074688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8D0EA978-FFD2-4760-AD66-3A87E81C3300}"/>
                </a:ext>
              </a:extLst>
            </p:cNvPr>
            <p:cNvSpPr/>
            <p:nvPr/>
          </p:nvSpPr>
          <p:spPr>
            <a:xfrm>
              <a:off x="2251851" y="1841278"/>
              <a:ext cx="4820229" cy="8369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Возбуждение дела об административном правонарушении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32F4773A-DAE0-4289-9B8C-97328B0D6BB7}"/>
                </a:ext>
              </a:extLst>
            </p:cNvPr>
            <p:cNvSpPr/>
            <p:nvPr/>
          </p:nvSpPr>
          <p:spPr>
            <a:xfrm>
              <a:off x="7526592" y="1931211"/>
              <a:ext cx="681169" cy="98475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</a:p>
          </p:txBody>
        </p:sp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D870D547-BA08-4C65-93E3-D5E16A2F0AD3}"/>
                </a:ext>
              </a:extLst>
            </p:cNvPr>
            <p:cNvSpPr/>
            <p:nvPr/>
          </p:nvSpPr>
          <p:spPr>
            <a:xfrm>
              <a:off x="7100528" y="2126920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B3DDB230-E084-4485-ADA1-8B29436A678C}"/>
                </a:ext>
              </a:extLst>
            </p:cNvPr>
            <p:cNvSpPr/>
            <p:nvPr/>
          </p:nvSpPr>
          <p:spPr>
            <a:xfrm>
              <a:off x="1085980" y="1858205"/>
              <a:ext cx="674165" cy="105653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43</a:t>
              </a:r>
            </a:p>
          </p:txBody>
        </p:sp>
        <p:sp>
          <p:nvSpPr>
            <p:cNvPr id="65" name="Стрелка: вправо 64">
              <a:extLst>
                <a:ext uri="{FF2B5EF4-FFF2-40B4-BE49-F238E27FC236}">
                  <a16:creationId xmlns:a16="http://schemas.microsoft.com/office/drawing/2014/main" id="{C5A22F60-D52D-4658-945F-D05CDAA2AE67}"/>
                </a:ext>
              </a:extLst>
            </p:cNvPr>
            <p:cNvSpPr/>
            <p:nvPr/>
          </p:nvSpPr>
          <p:spPr>
            <a:xfrm flipH="1">
              <a:off x="1735876" y="2028228"/>
              <a:ext cx="461664" cy="428461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pic>
        <p:nvPicPr>
          <p:cNvPr id="66" name="Picture 6">
            <a:extLst>
              <a:ext uri="{FF2B5EF4-FFF2-40B4-BE49-F238E27FC236}">
                <a16:creationId xmlns:a16="http://schemas.microsoft.com/office/drawing/2014/main" id="{2C7ADC63-C674-4B5D-9C4F-65D09524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" y="2352315"/>
            <a:ext cx="1256187" cy="88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6038E32-EA14-4BFA-A6D3-D20E89294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1" y="4917633"/>
            <a:ext cx="1111265" cy="863003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32E99093-2439-497F-9493-66BAC73017DC}"/>
              </a:ext>
            </a:extLst>
          </p:cNvPr>
          <p:cNvGrpSpPr/>
          <p:nvPr/>
        </p:nvGrpSpPr>
        <p:grpSpPr>
          <a:xfrm>
            <a:off x="1545541" y="5425302"/>
            <a:ext cx="6889953" cy="640889"/>
            <a:chOff x="1085980" y="1814268"/>
            <a:chExt cx="7131178" cy="1100467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305EA522-C9DB-44F9-8331-7D3C030822AE}"/>
                </a:ext>
              </a:extLst>
            </p:cNvPr>
            <p:cNvSpPr/>
            <p:nvPr/>
          </p:nvSpPr>
          <p:spPr>
            <a:xfrm>
              <a:off x="2249784" y="2010556"/>
              <a:ext cx="4820229" cy="581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Предостережение о недопустимости нарушений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91856380-94BD-4B53-BCE6-ECBADBDC8CB8}"/>
                </a:ext>
              </a:extLst>
            </p:cNvPr>
            <p:cNvSpPr/>
            <p:nvPr/>
          </p:nvSpPr>
          <p:spPr>
            <a:xfrm>
              <a:off x="7535989" y="1814268"/>
              <a:ext cx="681169" cy="105653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257</a:t>
              </a:r>
            </a:p>
          </p:txBody>
        </p:sp>
        <p:sp>
          <p:nvSpPr>
            <p:cNvPr id="77" name="Стрелка: вправо 76">
              <a:extLst>
                <a:ext uri="{FF2B5EF4-FFF2-40B4-BE49-F238E27FC236}">
                  <a16:creationId xmlns:a16="http://schemas.microsoft.com/office/drawing/2014/main" id="{078B86FC-3D1B-49A9-8324-A7853C6EC386}"/>
                </a:ext>
              </a:extLst>
            </p:cNvPr>
            <p:cNvSpPr/>
            <p:nvPr/>
          </p:nvSpPr>
          <p:spPr>
            <a:xfrm>
              <a:off x="7090037" y="2036286"/>
              <a:ext cx="461664" cy="466124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DC4F0A41-913C-4171-BDC6-35CB91DE173C}"/>
                </a:ext>
              </a:extLst>
            </p:cNvPr>
            <p:cNvSpPr/>
            <p:nvPr/>
          </p:nvSpPr>
          <p:spPr>
            <a:xfrm>
              <a:off x="1085980" y="1858205"/>
              <a:ext cx="674165" cy="105653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219</a:t>
              </a:r>
            </a:p>
          </p:txBody>
        </p:sp>
        <p:sp>
          <p:nvSpPr>
            <p:cNvPr id="79" name="Стрелка: вправо 78">
              <a:extLst>
                <a:ext uri="{FF2B5EF4-FFF2-40B4-BE49-F238E27FC236}">
                  <a16:creationId xmlns:a16="http://schemas.microsoft.com/office/drawing/2014/main" id="{131D56E6-B4D4-4726-B0BE-8126AAA0FA79}"/>
                </a:ext>
              </a:extLst>
            </p:cNvPr>
            <p:cNvSpPr/>
            <p:nvPr/>
          </p:nvSpPr>
          <p:spPr>
            <a:xfrm flipH="1">
              <a:off x="1764737" y="2036286"/>
              <a:ext cx="461664" cy="45582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60143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0" y="20620"/>
            <a:ext cx="9140925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681711" y="1044402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8FD60C4-EBB3-433D-AAA3-55F3ED0B299A}"/>
              </a:ext>
            </a:extLst>
          </p:cNvPr>
          <p:cNvSpPr/>
          <p:nvPr/>
        </p:nvSpPr>
        <p:spPr>
          <a:xfrm>
            <a:off x="7651192" y="4217435"/>
            <a:ext cx="11768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054EFE94-21E5-4313-9BF2-51898F870F43}"/>
              </a:ext>
            </a:extLst>
          </p:cNvPr>
          <p:cNvSpPr/>
          <p:nvPr/>
        </p:nvSpPr>
        <p:spPr>
          <a:xfrm>
            <a:off x="6702980" y="4212336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71913" y="3550587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15</a:t>
            </a:r>
          </a:p>
        </p:txBody>
      </p: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B1691CC0-F05A-4AF0-9446-F11598C0B514}"/>
              </a:ext>
            </a:extLst>
          </p:cNvPr>
          <p:cNvCxnSpPr>
            <a:cxnSpLocks/>
          </p:cNvCxnSpPr>
          <p:nvPr/>
        </p:nvCxnSpPr>
        <p:spPr>
          <a:xfrm>
            <a:off x="7930084" y="3966660"/>
            <a:ext cx="173582" cy="2678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6AA108F0-E6E2-4722-9FF3-9EE7FD2AA2CC}"/>
              </a:ext>
            </a:extLst>
          </p:cNvPr>
          <p:cNvCxnSpPr>
            <a:cxnSpLocks/>
          </p:cNvCxnSpPr>
          <p:nvPr/>
        </p:nvCxnSpPr>
        <p:spPr>
          <a:xfrm flipH="1">
            <a:off x="7291483" y="3951167"/>
            <a:ext cx="207624" cy="2294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12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3851DFAC-F20D-477E-A6B3-ABBFE72DB4CB}"/>
              </a:ext>
            </a:extLst>
          </p:cNvPr>
          <p:cNvCxnSpPr>
            <a:cxnSpLocks/>
          </p:cNvCxnSpPr>
          <p:nvPr/>
        </p:nvCxnSpPr>
        <p:spPr>
          <a:xfrm>
            <a:off x="1389950" y="3971630"/>
            <a:ext cx="273924" cy="240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8A7ECAF4-87AA-40FE-9BF1-1360F4C64DB2}"/>
              </a:ext>
            </a:extLst>
          </p:cNvPr>
          <p:cNvCxnSpPr>
            <a:cxnSpLocks/>
          </p:cNvCxnSpPr>
          <p:nvPr/>
        </p:nvCxnSpPr>
        <p:spPr>
          <a:xfrm flipH="1">
            <a:off x="555237" y="3989426"/>
            <a:ext cx="366643" cy="2204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участниками ГИА</a:t>
            </a:r>
          </a:p>
        </p:txBody>
      </p:sp>
      <p:pic>
        <p:nvPicPr>
          <p:cNvPr id="70" name="Picture 6" descr="ЕГЭ 2022">
            <a:extLst>
              <a:ext uri="{FF2B5EF4-FFF2-40B4-BE49-F238E27FC236}">
                <a16:creationId xmlns:a16="http://schemas.microsoft.com/office/drawing/2014/main" id="{7A509465-8BD3-42A9-926C-432D3A8A7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-1870" y="544089"/>
            <a:ext cx="868350" cy="6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02980" y="4585857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 и КДН: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86565" y="461878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 и КДН: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0E3B92EE-9B6F-4C2A-810A-6C4A1647CBA4}"/>
              </a:ext>
            </a:extLst>
          </p:cNvPr>
          <p:cNvCxnSpPr>
            <a:cxnSpLocks/>
          </p:cNvCxnSpPr>
          <p:nvPr/>
        </p:nvCxnSpPr>
        <p:spPr>
          <a:xfrm flipH="1">
            <a:off x="7753517" y="4826981"/>
            <a:ext cx="12078" cy="2474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D80F1A79-7274-44E2-B79D-2E28AA6AAB20}"/>
              </a:ext>
            </a:extLst>
          </p:cNvPr>
          <p:cNvCxnSpPr>
            <a:cxnSpLocks/>
          </p:cNvCxnSpPr>
          <p:nvPr/>
        </p:nvCxnSpPr>
        <p:spPr>
          <a:xfrm flipH="1">
            <a:off x="1136244" y="4899775"/>
            <a:ext cx="1" cy="2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205822" y="5168486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Админ.штрафы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3 до 4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214476" y="5811730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214476" y="6226010"/>
            <a:ext cx="21203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33252" y="5123043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Админ.штрафы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1,5 до 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F80EE2C-0D23-4DE8-B8AA-E162E310D37E}"/>
              </a:ext>
            </a:extLst>
          </p:cNvPr>
          <p:cNvSpPr/>
          <p:nvPr/>
        </p:nvSpPr>
        <p:spPr>
          <a:xfrm>
            <a:off x="6730646" y="6149601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+12,5%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0D77C36-4911-477D-AAF8-3504DB7492D3}"/>
              </a:ext>
            </a:extLst>
          </p:cNvPr>
          <p:cNvSpPr/>
          <p:nvPr/>
        </p:nvSpPr>
        <p:spPr>
          <a:xfrm>
            <a:off x="199779" y="4254542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BD070CC-5BEC-41EE-8990-F5E97CDEE68F}"/>
              </a:ext>
            </a:extLst>
          </p:cNvPr>
          <p:cNvSpPr/>
          <p:nvPr/>
        </p:nvSpPr>
        <p:spPr>
          <a:xfrm>
            <a:off x="1152492" y="4256801"/>
            <a:ext cx="106107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CEB0C48-38BD-4288-91C6-795601E5E26F}"/>
              </a:ext>
            </a:extLst>
          </p:cNvPr>
          <p:cNvGrpSpPr/>
          <p:nvPr/>
        </p:nvGrpSpPr>
        <p:grpSpPr>
          <a:xfrm>
            <a:off x="2297293" y="2316019"/>
            <a:ext cx="4207448" cy="696636"/>
            <a:chOff x="2297293" y="2447425"/>
            <a:chExt cx="4207448" cy="556796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E3965342-9F15-4CFC-A91C-CBF32E3B0AE1}"/>
                </a:ext>
              </a:extLst>
            </p:cNvPr>
            <p:cNvSpPr/>
            <p:nvPr/>
          </p:nvSpPr>
          <p:spPr>
            <a:xfrm>
              <a:off x="5952680" y="2481001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12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E03F6AA-3BE3-4B8B-8E02-0ECF304EA62C}"/>
                </a:ext>
              </a:extLst>
            </p:cNvPr>
            <p:cNvSpPr/>
            <p:nvPr/>
          </p:nvSpPr>
          <p:spPr>
            <a:xfrm>
              <a:off x="2297293" y="244742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10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C6616C2A-553A-44E2-AE3C-CDEB982F8BA3}"/>
                </a:ext>
              </a:extLst>
            </p:cNvPr>
            <p:cNvGrpSpPr/>
            <p:nvPr/>
          </p:nvGrpSpPr>
          <p:grpSpPr>
            <a:xfrm>
              <a:off x="2768320" y="2562516"/>
              <a:ext cx="3276894" cy="250673"/>
              <a:chOff x="2768320" y="2562516"/>
              <a:chExt cx="3276894" cy="250673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86E92D80-1F75-46E1-9C87-050D97C8E356}"/>
                  </a:ext>
                </a:extLst>
              </p:cNvPr>
              <p:cNvGrpSpPr/>
              <p:nvPr/>
            </p:nvGrpSpPr>
            <p:grpSpPr>
              <a:xfrm>
                <a:off x="2954432" y="2562516"/>
                <a:ext cx="2911731" cy="250673"/>
                <a:chOff x="3040378" y="1358317"/>
                <a:chExt cx="2657389" cy="653822"/>
              </a:xfrm>
            </p:grpSpPr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1BBF52E-E9C1-45CB-A241-7BADAA7F7B1B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92" name="Прямоугольник 91">
                  <a:extLst>
                    <a:ext uri="{FF2B5EF4-FFF2-40B4-BE49-F238E27FC236}">
                      <a16:creationId xmlns:a16="http://schemas.microsoft.com/office/drawing/2014/main" id="{41E565E2-85CC-4E37-B28F-48EE4C063458}"/>
                    </a:ext>
                  </a:extLst>
                </p:cNvPr>
                <p:cNvSpPr/>
                <p:nvPr/>
              </p:nvSpPr>
              <p:spPr>
                <a:xfrm>
                  <a:off x="3249717" y="1358317"/>
                  <a:ext cx="2190669" cy="38850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Во время экзаменов </a:t>
                  </a:r>
                </a:p>
              </p:txBody>
            </p:sp>
          </p:grpSp>
          <p:sp>
            <p:nvSpPr>
              <p:cNvPr id="124" name="Стрелка: вниз 123">
                <a:extLst>
                  <a:ext uri="{FF2B5EF4-FFF2-40B4-BE49-F238E27FC236}">
                    <a16:creationId xmlns:a16="http://schemas.microsoft.com/office/drawing/2014/main" id="{E4D6A367-4B3E-42B8-BC90-E6BD67595CBD}"/>
                  </a:ext>
                </a:extLst>
              </p:cNvPr>
              <p:cNvSpPr/>
              <p:nvPr/>
            </p:nvSpPr>
            <p:spPr>
              <a:xfrm rot="5400000">
                <a:off x="2751121" y="26063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Стрелка: вниз 130">
                <a:extLst>
                  <a:ext uri="{FF2B5EF4-FFF2-40B4-BE49-F238E27FC236}">
                    <a16:creationId xmlns:a16="http://schemas.microsoft.com/office/drawing/2014/main" id="{C633F7A3-139B-48F8-8F75-C2FB02ABE160}"/>
                  </a:ext>
                </a:extLst>
              </p:cNvPr>
              <p:cNvSpPr/>
              <p:nvPr/>
            </p:nvSpPr>
            <p:spPr>
              <a:xfrm rot="16200000" flipH="1">
                <a:off x="5865946" y="261575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48021A9-2FA2-40E6-AE75-F34F4C32D425}"/>
              </a:ext>
            </a:extLst>
          </p:cNvPr>
          <p:cNvGrpSpPr/>
          <p:nvPr/>
        </p:nvGrpSpPr>
        <p:grpSpPr>
          <a:xfrm>
            <a:off x="2328932" y="2765674"/>
            <a:ext cx="4217836" cy="544618"/>
            <a:chOff x="2328932" y="2765674"/>
            <a:chExt cx="4217836" cy="544618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AC98832-9A85-4EFD-8950-C219D600F86C}"/>
                </a:ext>
              </a:extLst>
            </p:cNvPr>
            <p:cNvSpPr/>
            <p:nvPr/>
          </p:nvSpPr>
          <p:spPr>
            <a:xfrm>
              <a:off x="5994707" y="2787072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768EE4F-5F77-4E64-B3FA-4428204F6362}"/>
                </a:ext>
              </a:extLst>
            </p:cNvPr>
            <p:cNvSpPr/>
            <p:nvPr/>
          </p:nvSpPr>
          <p:spPr>
            <a:xfrm>
              <a:off x="2328932" y="2765674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4B6E5447-F3FB-4E5C-A19B-D1D4DDF6A3D4}"/>
                </a:ext>
              </a:extLst>
            </p:cNvPr>
            <p:cNvGrpSpPr/>
            <p:nvPr/>
          </p:nvGrpSpPr>
          <p:grpSpPr>
            <a:xfrm>
              <a:off x="2776925" y="2841916"/>
              <a:ext cx="3277040" cy="323030"/>
              <a:chOff x="2776925" y="2841916"/>
              <a:chExt cx="3277040" cy="323030"/>
            </a:xfrm>
          </p:grpSpPr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08CEF5A3-5400-4666-8F85-159FC653971D}"/>
                  </a:ext>
                </a:extLst>
              </p:cNvPr>
              <p:cNvGrpSpPr/>
              <p:nvPr/>
            </p:nvGrpSpPr>
            <p:grpSpPr>
              <a:xfrm>
                <a:off x="2967510" y="2841916"/>
                <a:ext cx="2911731" cy="323030"/>
                <a:chOff x="3040378" y="1285336"/>
                <a:chExt cx="2657389" cy="726803"/>
              </a:xfrm>
            </p:grpSpPr>
            <p:sp>
              <p:nvSpPr>
                <p:cNvPr id="111" name="Овал 110">
                  <a:extLst>
                    <a:ext uri="{FF2B5EF4-FFF2-40B4-BE49-F238E27FC236}">
                      <a16:creationId xmlns:a16="http://schemas.microsoft.com/office/drawing/2014/main" id="{E1298DC6-D877-4042-831A-21897DDF78B6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117" name="Прямоугольник 116">
                  <a:extLst>
                    <a:ext uri="{FF2B5EF4-FFF2-40B4-BE49-F238E27FC236}">
                      <a16:creationId xmlns:a16="http://schemas.microsoft.com/office/drawing/2014/main" id="{8DEB3FA5-6A01-4CAB-8AE5-65835A43A369}"/>
                    </a:ext>
                  </a:extLst>
                </p:cNvPr>
                <p:cNvSpPr/>
                <p:nvPr/>
              </p:nvSpPr>
              <p:spPr>
                <a:xfrm>
                  <a:off x="3290707" y="1285336"/>
                  <a:ext cx="2130706" cy="70896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зонам риска </a:t>
                  </a:r>
                </a:p>
              </p:txBody>
            </p:sp>
          </p:grpSp>
          <p:sp>
            <p:nvSpPr>
              <p:cNvPr id="125" name="Стрелка: вниз 124">
                <a:extLst>
                  <a:ext uri="{FF2B5EF4-FFF2-40B4-BE49-F238E27FC236}">
                    <a16:creationId xmlns:a16="http://schemas.microsoft.com/office/drawing/2014/main" id="{43B8430B-A2EB-4055-B14A-F5268947D493}"/>
                  </a:ext>
                </a:extLst>
              </p:cNvPr>
              <p:cNvSpPr/>
              <p:nvPr/>
            </p:nvSpPr>
            <p:spPr>
              <a:xfrm rot="5400000">
                <a:off x="2759726" y="292516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Стрелка: вниз 131">
                <a:extLst>
                  <a:ext uri="{FF2B5EF4-FFF2-40B4-BE49-F238E27FC236}">
                    <a16:creationId xmlns:a16="http://schemas.microsoft.com/office/drawing/2014/main" id="{45A5E87A-23B5-42B5-9B40-8A0A00B78EC2}"/>
                  </a:ext>
                </a:extLst>
              </p:cNvPr>
              <p:cNvSpPr/>
              <p:nvPr/>
            </p:nvSpPr>
            <p:spPr>
              <a:xfrm rot="16200000" flipH="1">
                <a:off x="5874697" y="294250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7664F67-7E41-4523-B84B-7D97A70677D6}"/>
              </a:ext>
            </a:extLst>
          </p:cNvPr>
          <p:cNvGrpSpPr/>
          <p:nvPr/>
        </p:nvGrpSpPr>
        <p:grpSpPr>
          <a:xfrm>
            <a:off x="2496363" y="3311406"/>
            <a:ext cx="3899631" cy="549266"/>
            <a:chOff x="2498335" y="3328574"/>
            <a:chExt cx="3899631" cy="549266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98335" y="3328574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3993F95-D306-4E5C-A925-813A6207CEA5}"/>
                </a:ext>
              </a:extLst>
            </p:cNvPr>
            <p:cNvGrpSpPr/>
            <p:nvPr/>
          </p:nvGrpSpPr>
          <p:grpSpPr>
            <a:xfrm>
              <a:off x="2999936" y="3359163"/>
              <a:ext cx="3398030" cy="518677"/>
              <a:chOff x="2999936" y="3359163"/>
              <a:chExt cx="3398030" cy="518677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2ED8EE-ABE5-419D-B5C8-AB8E9E9A39A4}"/>
                  </a:ext>
                </a:extLst>
              </p:cNvPr>
              <p:cNvSpPr/>
              <p:nvPr/>
            </p:nvSpPr>
            <p:spPr>
              <a:xfrm>
                <a:off x="5831462" y="3370009"/>
                <a:ext cx="566504" cy="507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9</a:t>
                </a:r>
              </a:p>
            </p:txBody>
          </p:sp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BD129058-E157-40F1-A0B2-D83CC5D91BB7}"/>
                  </a:ext>
                </a:extLst>
              </p:cNvPr>
              <p:cNvGrpSpPr/>
              <p:nvPr/>
            </p:nvGrpSpPr>
            <p:grpSpPr>
              <a:xfrm>
                <a:off x="3170899" y="3359163"/>
                <a:ext cx="2607019" cy="506710"/>
                <a:chOff x="3189335" y="2789605"/>
                <a:chExt cx="2140440" cy="602847"/>
              </a:xfrm>
            </p:grpSpPr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F4CA2B3A-D7C4-42AE-B5ED-FDE3326B6B31}"/>
                    </a:ext>
                  </a:extLst>
                </p:cNvPr>
                <p:cNvSpPr/>
                <p:nvPr/>
              </p:nvSpPr>
              <p:spPr>
                <a:xfrm>
                  <a:off x="3189335" y="2801881"/>
                  <a:ext cx="2140440" cy="59057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125D275E-26F4-4F05-8DC8-C7C8C4C12A72}"/>
                    </a:ext>
                  </a:extLst>
                </p:cNvPr>
                <p:cNvSpPr/>
                <p:nvPr/>
              </p:nvSpPr>
              <p:spPr>
                <a:xfrm>
                  <a:off x="3477300" y="2789605"/>
                  <a:ext cx="1852475" cy="523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письменной заметки</a:t>
                  </a:r>
                </a:p>
              </p:txBody>
            </p:sp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044FF1DC-9478-4479-82E7-30FEACE331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04" t="41894" r="74404" b="43476"/>
                <a:stretch/>
              </p:blipFill>
              <p:spPr bwMode="auto">
                <a:xfrm>
                  <a:off x="3289985" y="2865468"/>
                  <a:ext cx="256997" cy="3887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6" name="Стрелка: вниз 125">
                <a:extLst>
                  <a:ext uri="{FF2B5EF4-FFF2-40B4-BE49-F238E27FC236}">
                    <a16:creationId xmlns:a16="http://schemas.microsoft.com/office/drawing/2014/main" id="{3E599B00-A158-4B36-ABCB-578FB94B3A50}"/>
                  </a:ext>
                </a:extLst>
              </p:cNvPr>
              <p:cNvSpPr/>
              <p:nvPr/>
            </p:nvSpPr>
            <p:spPr>
              <a:xfrm rot="5400000">
                <a:off x="2982737" y="350188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Стрелка: вниз 132">
                <a:extLst>
                  <a:ext uri="{FF2B5EF4-FFF2-40B4-BE49-F238E27FC236}">
                    <a16:creationId xmlns:a16="http://schemas.microsoft.com/office/drawing/2014/main" id="{1A4698DA-BBD8-484A-AA23-F19C01C167E8}"/>
                  </a:ext>
                </a:extLst>
              </p:cNvPr>
              <p:cNvSpPr/>
              <p:nvPr/>
            </p:nvSpPr>
            <p:spPr>
              <a:xfrm rot="16200000" flipH="1">
                <a:off x="5778817" y="35034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5628D9D-5079-423C-8C2D-64690E2A3529}"/>
              </a:ext>
            </a:extLst>
          </p:cNvPr>
          <p:cNvGrpSpPr/>
          <p:nvPr/>
        </p:nvGrpSpPr>
        <p:grpSpPr>
          <a:xfrm>
            <a:off x="2655645" y="3875365"/>
            <a:ext cx="3688580" cy="553118"/>
            <a:chOff x="2655645" y="3875365"/>
            <a:chExt cx="3688580" cy="553118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655645" y="3882213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42048" y="3875365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95C1D3F-F551-48A5-BFFD-471A7E6A0B05}"/>
                </a:ext>
              </a:extLst>
            </p:cNvPr>
            <p:cNvGrpSpPr/>
            <p:nvPr/>
          </p:nvGrpSpPr>
          <p:grpSpPr>
            <a:xfrm>
              <a:off x="3025463" y="3950431"/>
              <a:ext cx="2948917" cy="478052"/>
              <a:chOff x="3025463" y="3950431"/>
              <a:chExt cx="2948917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98413" y="3950431"/>
                <a:ext cx="2595958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30553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3008264" y="405852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795112" y="404685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3F348F-ADE9-47B2-AB88-3F1E4C5906A9}"/>
              </a:ext>
            </a:extLst>
          </p:cNvPr>
          <p:cNvGrpSpPr/>
          <p:nvPr/>
        </p:nvGrpSpPr>
        <p:grpSpPr>
          <a:xfrm>
            <a:off x="2707204" y="5087158"/>
            <a:ext cx="3735703" cy="642231"/>
            <a:chOff x="2707204" y="5087158"/>
            <a:chExt cx="3735703" cy="642231"/>
          </a:xfrm>
        </p:grpSpPr>
        <p:sp>
          <p:nvSpPr>
            <p:cNvPr id="129" name="Стрелка: вниз 128">
              <a:extLst>
                <a:ext uri="{FF2B5EF4-FFF2-40B4-BE49-F238E27FC236}">
                  <a16:creationId xmlns:a16="http://schemas.microsoft.com/office/drawing/2014/main" id="{5F7F98E3-0C3C-4017-9702-ACF536435D14}"/>
                </a:ext>
              </a:extLst>
            </p:cNvPr>
            <p:cNvSpPr/>
            <p:nvPr/>
          </p:nvSpPr>
          <p:spPr>
            <a:xfrm rot="5400000">
              <a:off x="3008263" y="529306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1B407A2-5A55-4CF7-B4E5-BE2FB3A1A837}"/>
                </a:ext>
              </a:extLst>
            </p:cNvPr>
            <p:cNvGrpSpPr/>
            <p:nvPr/>
          </p:nvGrpSpPr>
          <p:grpSpPr>
            <a:xfrm>
              <a:off x="2707204" y="5087158"/>
              <a:ext cx="3735703" cy="642231"/>
              <a:chOff x="2707204" y="5087158"/>
              <a:chExt cx="3735703" cy="642231"/>
            </a:xfrm>
          </p:grpSpPr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3B02EC3E-7395-4AE7-B632-61D4694F5041}"/>
                  </a:ext>
                </a:extLst>
              </p:cNvPr>
              <p:cNvSpPr/>
              <p:nvPr/>
            </p:nvSpPr>
            <p:spPr>
              <a:xfrm>
                <a:off x="5861014" y="5146505"/>
                <a:ext cx="58189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0</a:t>
                </a:r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D39414DC-7C95-4814-907B-0DECCC53DD60}"/>
                  </a:ext>
                </a:extLst>
              </p:cNvPr>
              <p:cNvGrpSpPr/>
              <p:nvPr/>
            </p:nvGrpSpPr>
            <p:grpSpPr>
              <a:xfrm>
                <a:off x="2707204" y="5087158"/>
                <a:ext cx="3265726" cy="642231"/>
                <a:chOff x="2707204" y="5087158"/>
                <a:chExt cx="3265726" cy="642231"/>
              </a:xfrm>
            </p:grpSpPr>
            <p:sp>
              <p:nvSpPr>
                <p:cNvPr id="113" name="Прямоугольник 112">
                  <a:extLst>
                    <a:ext uri="{FF2B5EF4-FFF2-40B4-BE49-F238E27FC236}">
                      <a16:creationId xmlns:a16="http://schemas.microsoft.com/office/drawing/2014/main" id="{DFABFD71-BCF6-4558-AA79-329EFCF51105}"/>
                    </a:ext>
                  </a:extLst>
                </p:cNvPr>
                <p:cNvSpPr/>
                <p:nvPr/>
              </p:nvSpPr>
              <p:spPr>
                <a:xfrm>
                  <a:off x="2707204" y="5087158"/>
                  <a:ext cx="329925" cy="507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2700" b="1" dirty="0">
                      <a:ln w="10541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Perpetua" panose="020B0604020202020204" pitchFamily="18" charset="0"/>
                      <a:cs typeface="Arial" charset="0"/>
                    </a:rPr>
                    <a:t>4</a:t>
                  </a:r>
                </a:p>
              </p:txBody>
            </p:sp>
            <p:grpSp>
              <p:nvGrpSpPr>
                <p:cNvPr id="5" name="Группа 4">
                  <a:extLst>
                    <a:ext uri="{FF2B5EF4-FFF2-40B4-BE49-F238E27FC236}">
                      <a16:creationId xmlns:a16="http://schemas.microsoft.com/office/drawing/2014/main" id="{4AB8636A-A766-4FF8-8990-AC3FEDED11A9}"/>
                    </a:ext>
                  </a:extLst>
                </p:cNvPr>
                <p:cNvGrpSpPr/>
                <p:nvPr/>
              </p:nvGrpSpPr>
              <p:grpSpPr>
                <a:xfrm>
                  <a:off x="3198413" y="5152308"/>
                  <a:ext cx="2595958" cy="577081"/>
                  <a:chOff x="3171701" y="4864600"/>
                  <a:chExt cx="2105337" cy="577081"/>
                </a:xfrm>
              </p:grpSpPr>
              <p:sp>
                <p:nvSpPr>
                  <p:cNvPr id="115" name="Прямоугольник 114">
                    <a:extLst>
                      <a:ext uri="{FF2B5EF4-FFF2-40B4-BE49-F238E27FC236}">
                        <a16:creationId xmlns:a16="http://schemas.microsoft.com/office/drawing/2014/main" id="{E9E33184-102B-4E55-8DE5-A23288FAECB4}"/>
                      </a:ext>
                    </a:extLst>
                  </p:cNvPr>
                  <p:cNvSpPr/>
                  <p:nvPr/>
                </p:nvSpPr>
                <p:spPr>
                  <a:xfrm>
                    <a:off x="3171701" y="4864600"/>
                    <a:ext cx="2098975" cy="57708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3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Прямоугольник 117">
                    <a:extLst>
                      <a:ext uri="{FF2B5EF4-FFF2-40B4-BE49-F238E27FC236}">
                        <a16:creationId xmlns:a16="http://schemas.microsoft.com/office/drawing/2014/main" id="{517FF2E8-F2BE-4B4E-B58F-DC68434AB91D}"/>
                      </a:ext>
                    </a:extLst>
                  </p:cNvPr>
                  <p:cNvSpPr/>
                  <p:nvPr/>
                </p:nvSpPr>
                <p:spPr>
                  <a:xfrm>
                    <a:off x="3426773" y="4864601"/>
                    <a:ext cx="185026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Несоблюдение продолжительности экзамена</a:t>
                    </a:r>
                  </a:p>
                </p:txBody>
              </p:sp>
              <p:pic>
                <p:nvPicPr>
  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  <a:extLst>
                      <a:ext uri="{FF2B5EF4-FFF2-40B4-BE49-F238E27FC236}">
                        <a16:creationId xmlns:a16="http://schemas.microsoft.com/office/drawing/2014/main" id="{A82B4C56-8469-403C-AEDD-1FF27D80DB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31080" y="4938237"/>
                    <a:ext cx="283290" cy="2948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6" name="Стрелка: вниз 135">
                  <a:extLst>
                    <a:ext uri="{FF2B5EF4-FFF2-40B4-BE49-F238E27FC236}">
                      <a16:creationId xmlns:a16="http://schemas.microsoft.com/office/drawing/2014/main" id="{3E80EEDE-4E0B-4059-95FB-5C5EE9B93AF9}"/>
                    </a:ext>
                  </a:extLst>
                </p:cNvPr>
                <p:cNvSpPr/>
                <p:nvPr/>
              </p:nvSpPr>
              <p:spPr>
                <a:xfrm rot="16200000" flipH="1">
                  <a:off x="5793662" y="5294157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F6F56AE-DF46-459B-8D88-90D99B265D24}"/>
              </a:ext>
            </a:extLst>
          </p:cNvPr>
          <p:cNvGrpSpPr/>
          <p:nvPr/>
        </p:nvGrpSpPr>
        <p:grpSpPr>
          <a:xfrm>
            <a:off x="2192069" y="1510235"/>
            <a:ext cx="4455569" cy="986934"/>
            <a:chOff x="2192069" y="1510235"/>
            <a:chExt cx="4455569" cy="986934"/>
          </a:xfrm>
        </p:grpSpPr>
        <p:sp>
          <p:nvSpPr>
            <p:cNvPr id="40" name="Стрелка вниз 39">
              <a:extLst>
                <a:ext uri="{FF2B5EF4-FFF2-40B4-BE49-F238E27FC236}">
                  <a16:creationId xmlns:a16="http://schemas.microsoft.com/office/drawing/2014/main" id="{A287517E-7FB8-476E-B129-7F6037FE0BD7}"/>
                </a:ext>
              </a:extLst>
            </p:cNvPr>
            <p:cNvSpPr/>
            <p:nvPr/>
          </p:nvSpPr>
          <p:spPr>
            <a:xfrm>
              <a:off x="3843359" y="2145048"/>
              <a:ext cx="1060265" cy="352121"/>
            </a:xfrm>
            <a:prstGeom prst="downArrow">
              <a:avLst>
                <a:gd name="adj1" fmla="val 67900"/>
                <a:gd name="adj2" fmla="val 7204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них:</a:t>
              </a:r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64AC9E6-428F-4C7C-B4A2-CB597E4EA317}"/>
                </a:ext>
              </a:extLst>
            </p:cNvPr>
            <p:cNvGrpSpPr/>
            <p:nvPr/>
          </p:nvGrpSpPr>
          <p:grpSpPr>
            <a:xfrm>
              <a:off x="2192069" y="1510235"/>
              <a:ext cx="4455569" cy="623020"/>
              <a:chOff x="2192069" y="1510235"/>
              <a:chExt cx="4455569" cy="623020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6FB8D520-2D9C-4D1F-A8AC-6E99C9C9C86D}"/>
                  </a:ext>
                </a:extLst>
              </p:cNvPr>
              <p:cNvSpPr/>
              <p:nvPr/>
            </p:nvSpPr>
            <p:spPr>
              <a:xfrm>
                <a:off x="2192069" y="1516786"/>
                <a:ext cx="803752" cy="600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14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CD7929D1-1446-4118-99C4-422DADE36858}"/>
                  </a:ext>
                </a:extLst>
              </p:cNvPr>
              <p:cNvSpPr/>
              <p:nvPr/>
            </p:nvSpPr>
            <p:spPr>
              <a:xfrm>
                <a:off x="5788611" y="1533091"/>
                <a:ext cx="85902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16</a:t>
                </a:r>
              </a:p>
            </p:txBody>
          </p: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F2DF6B95-811B-4977-99A6-3A6A4610F91A}"/>
                  </a:ext>
                </a:extLst>
              </p:cNvPr>
              <p:cNvGrpSpPr/>
              <p:nvPr/>
            </p:nvGrpSpPr>
            <p:grpSpPr>
              <a:xfrm>
                <a:off x="2792363" y="1510235"/>
                <a:ext cx="3180566" cy="600164"/>
                <a:chOff x="2792363" y="1510235"/>
                <a:chExt cx="3180566" cy="600164"/>
              </a:xfrm>
            </p:grpSpPr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91599909-85E1-4074-985C-76B2EC23F6C2}"/>
                    </a:ext>
                  </a:extLst>
                </p:cNvPr>
                <p:cNvGrpSpPr/>
                <p:nvPr/>
              </p:nvGrpSpPr>
              <p:grpSpPr>
                <a:xfrm>
                  <a:off x="2954432" y="1510235"/>
                  <a:ext cx="2874425" cy="600164"/>
                  <a:chOff x="3040378" y="1389644"/>
                  <a:chExt cx="2657389" cy="622495"/>
                </a:xfrm>
              </p:grpSpPr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id="{B9B2286D-2476-4000-9280-10FA7260CECD}"/>
                      </a:ext>
                    </a:extLst>
                  </p:cNvPr>
                  <p:cNvSpPr/>
                  <p:nvPr/>
                </p:nvSpPr>
                <p:spPr>
                  <a:xfrm>
                    <a:off x="3040378" y="1389644"/>
                    <a:ext cx="2657389" cy="622495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400"/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id="{9A37A90C-B9ED-43A3-832D-9FE505BC8BDE}"/>
                      </a:ext>
                    </a:extLst>
                  </p:cNvPr>
                  <p:cNvSpPr/>
                  <p:nvPr/>
                </p:nvSpPr>
                <p:spPr>
                  <a:xfrm>
                    <a:off x="3273737" y="1546377"/>
                    <a:ext cx="219066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1600" b="1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Perpetua" panose="020B0604020202020204" pitchFamily="18" charset="0"/>
                        <a:cs typeface="Arial" charset="0"/>
                      </a:rPr>
                      <a:t>Всего нарушений:</a:t>
                    </a:r>
                  </a:p>
                </p:txBody>
              </p:sp>
            </p:grpSp>
            <p:sp>
              <p:nvSpPr>
                <p:cNvPr id="13" name="Стрелка: вниз 12">
                  <a:extLst>
                    <a:ext uri="{FF2B5EF4-FFF2-40B4-BE49-F238E27FC236}">
                      <a16:creationId xmlns:a16="http://schemas.microsoft.com/office/drawing/2014/main" id="{BD789D4E-7737-446E-9F9F-2E7975DC3D35}"/>
                    </a:ext>
                  </a:extLst>
                </p:cNvPr>
                <p:cNvSpPr/>
                <p:nvPr/>
              </p:nvSpPr>
              <p:spPr>
                <a:xfrm rot="5400000">
                  <a:off x="2775164" y="1743514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Стрелка: вниз 139">
                  <a:extLst>
                    <a:ext uri="{FF2B5EF4-FFF2-40B4-BE49-F238E27FC236}">
                      <a16:creationId xmlns:a16="http://schemas.microsoft.com/office/drawing/2014/main" id="{57F27928-9CBD-4BE4-8F7A-63212F622C0C}"/>
                    </a:ext>
                  </a:extLst>
                </p:cNvPr>
                <p:cNvSpPr/>
                <p:nvPr/>
              </p:nvSpPr>
              <p:spPr>
                <a:xfrm rot="16200000" flipH="1">
                  <a:off x="5793661" y="1735561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40946" y="5758089"/>
            <a:ext cx="204929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0 </a:t>
            </a:r>
            <a:endParaRPr lang="ru-RU" sz="1400" b="1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999467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959746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протоколов: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B676BD2-3908-4B0B-B936-A4DF56E34928}"/>
              </a:ext>
            </a:extLst>
          </p:cNvPr>
          <p:cNvGrpSpPr/>
          <p:nvPr/>
        </p:nvGrpSpPr>
        <p:grpSpPr>
          <a:xfrm>
            <a:off x="2608339" y="5837654"/>
            <a:ext cx="3715233" cy="605598"/>
            <a:chOff x="2608339" y="5837654"/>
            <a:chExt cx="3715233" cy="605598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BC433452-B2DC-47A0-8DFE-13B3BC4FBA0D}"/>
                </a:ext>
              </a:extLst>
            </p:cNvPr>
            <p:cNvSpPr/>
            <p:nvPr/>
          </p:nvSpPr>
          <p:spPr>
            <a:xfrm>
              <a:off x="5980347" y="5837654"/>
              <a:ext cx="3432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EB0F41A-F6FB-4BF4-B720-69FF90D0C540}"/>
                </a:ext>
              </a:extLst>
            </p:cNvPr>
            <p:cNvSpPr/>
            <p:nvPr/>
          </p:nvSpPr>
          <p:spPr>
            <a:xfrm>
              <a:off x="2608339" y="5841303"/>
              <a:ext cx="53416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F75BF3D-201E-41B9-9075-9DF58A189584}"/>
                </a:ext>
              </a:extLst>
            </p:cNvPr>
            <p:cNvGrpSpPr/>
            <p:nvPr/>
          </p:nvGrpSpPr>
          <p:grpSpPr>
            <a:xfrm>
              <a:off x="3025462" y="5857316"/>
              <a:ext cx="2916633" cy="585936"/>
              <a:chOff x="3025462" y="5857316"/>
              <a:chExt cx="2916633" cy="58593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73F417E4-654F-402A-954B-F3B98C81639E}"/>
                  </a:ext>
                </a:extLst>
              </p:cNvPr>
              <p:cNvGrpSpPr/>
              <p:nvPr/>
            </p:nvGrpSpPr>
            <p:grpSpPr>
              <a:xfrm>
                <a:off x="3217168" y="5857316"/>
                <a:ext cx="2542698" cy="585936"/>
                <a:chOff x="3171701" y="5717229"/>
                <a:chExt cx="2121272" cy="744911"/>
              </a:xfrm>
            </p:grpSpPr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33C6EA6D-CF47-45B8-8C74-7BA9F815F98F}"/>
                    </a:ext>
                  </a:extLst>
                </p:cNvPr>
                <p:cNvSpPr/>
                <p:nvPr/>
              </p:nvSpPr>
              <p:spPr>
                <a:xfrm>
                  <a:off x="3171701" y="5717229"/>
                  <a:ext cx="2121272" cy="7192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1247D416-3C15-49CF-BA4D-88503C95B8D5}"/>
                    </a:ext>
                  </a:extLst>
                </p:cNvPr>
                <p:cNvSpPr/>
                <p:nvPr/>
              </p:nvSpPr>
              <p:spPr>
                <a:xfrm>
                  <a:off x="3403550" y="5796961"/>
                  <a:ext cx="1830713" cy="6651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Размещение КИМ в сети Интернет!</a:t>
                  </a:r>
                </a:p>
              </p:txBody>
            </p:sp>
          </p:grpSp>
          <p:sp>
            <p:nvSpPr>
              <p:cNvPr id="130" name="Стрелка: вниз 129">
                <a:extLst>
                  <a:ext uri="{FF2B5EF4-FFF2-40B4-BE49-F238E27FC236}">
                    <a16:creationId xmlns:a16="http://schemas.microsoft.com/office/drawing/2014/main" id="{F1A8349B-1051-4CB0-B1CA-6048E5207E17}"/>
                  </a:ext>
                </a:extLst>
              </p:cNvPr>
              <p:cNvSpPr/>
              <p:nvPr/>
            </p:nvSpPr>
            <p:spPr>
              <a:xfrm rot="5400000">
                <a:off x="3008263" y="601418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Стрелка: вниз 136">
                <a:extLst>
                  <a:ext uri="{FF2B5EF4-FFF2-40B4-BE49-F238E27FC236}">
                    <a16:creationId xmlns:a16="http://schemas.microsoft.com/office/drawing/2014/main" id="{CA6C8E99-5AC2-4208-A963-C8A8AABA13EB}"/>
                  </a:ext>
                </a:extLst>
              </p:cNvPr>
              <p:cNvSpPr/>
              <p:nvPr/>
            </p:nvSpPr>
            <p:spPr>
              <a:xfrm rot="16200000" flipH="1">
                <a:off x="5762827" y="6007640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pic>
            <p:nvPicPr>
              <p:cNvPr id="147" name="Picture 2" descr="Всемирная веб-концепция глобус значок набор. Набор веб-символов планеты. Значки глобуса для вебсайтов. - Векторная графика Иконка роялти-фри">
                <a:extLst>
                  <a:ext uri="{FF2B5EF4-FFF2-40B4-BE49-F238E27FC236}">
                    <a16:creationId xmlns:a16="http://schemas.microsoft.com/office/drawing/2014/main" id="{89DCA72E-7DD9-410E-96B5-941503638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1" t="36089" r="15326" b="36226"/>
              <a:stretch/>
            </p:blipFill>
            <p:spPr bwMode="auto">
              <a:xfrm>
                <a:off x="3270947" y="5981007"/>
                <a:ext cx="350670" cy="30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BDF9BD1-E10F-4A2B-9EF8-858041244AC8}"/>
              </a:ext>
            </a:extLst>
          </p:cNvPr>
          <p:cNvGrpSpPr/>
          <p:nvPr/>
        </p:nvGrpSpPr>
        <p:grpSpPr>
          <a:xfrm>
            <a:off x="2668235" y="4431351"/>
            <a:ext cx="3740154" cy="604454"/>
            <a:chOff x="2668235" y="4431351"/>
            <a:chExt cx="3740154" cy="6044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A70F1C5-23C6-498B-BD9C-409571FD553F}"/>
                </a:ext>
              </a:extLst>
            </p:cNvPr>
            <p:cNvGrpSpPr/>
            <p:nvPr/>
          </p:nvGrpSpPr>
          <p:grpSpPr>
            <a:xfrm>
              <a:off x="2668235" y="4431351"/>
              <a:ext cx="3740154" cy="604454"/>
              <a:chOff x="2692844" y="4458253"/>
              <a:chExt cx="3740154" cy="604454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0B8E9B8E-13DD-48A1-974F-0F3805C8E889}"/>
                  </a:ext>
                </a:extLst>
              </p:cNvPr>
              <p:cNvSpPr/>
              <p:nvPr/>
            </p:nvSpPr>
            <p:spPr>
              <a:xfrm>
                <a:off x="2692844" y="4458253"/>
                <a:ext cx="32992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C489CAD2-29DF-4FE7-84A6-62556ECF2E07}"/>
                  </a:ext>
                </a:extLst>
              </p:cNvPr>
              <p:cNvSpPr/>
              <p:nvPr/>
            </p:nvSpPr>
            <p:spPr>
              <a:xfrm>
                <a:off x="5851105" y="4469448"/>
                <a:ext cx="58189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2</a:t>
                </a:r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C0F53D17-D251-4E28-BAA8-D786E310C1BE}"/>
                  </a:ext>
                </a:extLst>
              </p:cNvPr>
              <p:cNvGrpSpPr/>
              <p:nvPr/>
            </p:nvGrpSpPr>
            <p:grpSpPr>
              <a:xfrm>
                <a:off x="3025462" y="4531652"/>
                <a:ext cx="2948918" cy="531055"/>
                <a:chOff x="3025462" y="4531652"/>
                <a:chExt cx="2948918" cy="531055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D99F4D1C-1135-44C3-8934-5F57B4DDE048}"/>
                    </a:ext>
                  </a:extLst>
                </p:cNvPr>
                <p:cNvGrpSpPr/>
                <p:nvPr/>
              </p:nvGrpSpPr>
              <p:grpSpPr>
                <a:xfrm>
                  <a:off x="3220218" y="4531652"/>
                  <a:ext cx="2568338" cy="531055"/>
                  <a:chOff x="3198469" y="4082799"/>
                  <a:chExt cx="2109641" cy="713490"/>
                </a:xfrm>
              </p:grpSpPr>
              <p:sp>
                <p:nvSpPr>
                  <p:cNvPr id="71" name="Прямоугольник 70">
                    <a:extLst>
                      <a:ext uri="{FF2B5EF4-FFF2-40B4-BE49-F238E27FC236}">
                        <a16:creationId xmlns:a16="http://schemas.microsoft.com/office/drawing/2014/main" id="{ADA828DC-741D-46A8-9C96-E2DBA35A1642}"/>
                      </a:ext>
                    </a:extLst>
                  </p:cNvPr>
                  <p:cNvSpPr/>
                  <p:nvPr/>
                </p:nvSpPr>
                <p:spPr>
                  <a:xfrm>
                    <a:off x="3198469" y="4082799"/>
                    <a:ext cx="2109641" cy="6952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3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Прямоугольник 74">
                    <a:extLst>
                      <a:ext uri="{FF2B5EF4-FFF2-40B4-BE49-F238E27FC236}">
                        <a16:creationId xmlns:a16="http://schemas.microsoft.com/office/drawing/2014/main" id="{B5CEAF19-C4A3-403E-B825-28F2561D0912}"/>
                      </a:ext>
                    </a:extLst>
                  </p:cNvPr>
                  <p:cNvSpPr/>
                  <p:nvPr/>
                </p:nvSpPr>
                <p:spPr>
                  <a:xfrm>
                    <a:off x="3417548" y="4093326"/>
                    <a:ext cx="1849094" cy="7029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Пометки на ладони - вынос КИМ</a:t>
                    </a:r>
                  </a:p>
                </p:txBody>
              </p:sp>
            </p:grpSp>
            <p:sp>
              <p:nvSpPr>
                <p:cNvPr id="128" name="Стрелка: вниз 127">
                  <a:extLst>
                    <a:ext uri="{FF2B5EF4-FFF2-40B4-BE49-F238E27FC236}">
                      <a16:creationId xmlns:a16="http://schemas.microsoft.com/office/drawing/2014/main" id="{5A0C6394-E255-4A83-AED8-7A51FA46FFF6}"/>
                    </a:ext>
                  </a:extLst>
                </p:cNvPr>
                <p:cNvSpPr/>
                <p:nvPr/>
              </p:nvSpPr>
              <p:spPr>
                <a:xfrm rot="5400000">
                  <a:off x="3008263" y="4672535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Стрелка: вниз 134">
                  <a:extLst>
                    <a:ext uri="{FF2B5EF4-FFF2-40B4-BE49-F238E27FC236}">
                      <a16:creationId xmlns:a16="http://schemas.microsoft.com/office/drawing/2014/main" id="{785C7D56-20DF-43C2-8B8E-FD264E776770}"/>
                    </a:ext>
                  </a:extLst>
                </p:cNvPr>
                <p:cNvSpPr/>
                <p:nvPr/>
              </p:nvSpPr>
              <p:spPr>
                <a:xfrm rot="16200000" flipH="1">
                  <a:off x="5795112" y="463113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48" name="Picture 6">
              <a:extLst>
                <a:ext uri="{FF2B5EF4-FFF2-40B4-BE49-F238E27FC236}">
                  <a16:creationId xmlns:a16="http://schemas.microsoft.com/office/drawing/2014/main" id="{7F699079-8F26-4975-A74F-05BF9CEE47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16" t="41177" r="3098" b="43652"/>
            <a:stretch/>
          </p:blipFill>
          <p:spPr bwMode="auto">
            <a:xfrm>
              <a:off x="3289482" y="4580490"/>
              <a:ext cx="328532" cy="32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14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0" y="20620"/>
            <a:ext cx="9140925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783132" y="1126927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25530" y="3579054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5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8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работниками ППЭ</a:t>
            </a:r>
          </a:p>
        </p:txBody>
      </p:sp>
      <p:pic>
        <p:nvPicPr>
          <p:cNvPr id="70" name="Picture 6" descr="ЕГЭ 2022">
            <a:extLst>
              <a:ext uri="{FF2B5EF4-FFF2-40B4-BE49-F238E27FC236}">
                <a16:creationId xmlns:a16="http://schemas.microsoft.com/office/drawing/2014/main" id="{7A509465-8BD3-42A9-926C-432D3A8A7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-12837" y="494954"/>
            <a:ext cx="984589" cy="7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14332" y="415900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73986" y="4100114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136309" y="4446698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131272" y="5118416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115727" y="5574690"/>
            <a:ext cx="212038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67216" y="4513397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3 до 20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-27%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B5DEB5A-6759-4159-AA59-C7E1F0CA8983}"/>
              </a:ext>
            </a:extLst>
          </p:cNvPr>
          <p:cNvGrpSpPr/>
          <p:nvPr/>
        </p:nvGrpSpPr>
        <p:grpSpPr>
          <a:xfrm>
            <a:off x="2297293" y="2425781"/>
            <a:ext cx="4174942" cy="544864"/>
            <a:chOff x="2297293" y="2425781"/>
            <a:chExt cx="4174942" cy="544864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E3965342-9F15-4CFC-A91C-CBF32E3B0AE1}"/>
                </a:ext>
              </a:extLst>
            </p:cNvPr>
            <p:cNvSpPr/>
            <p:nvPr/>
          </p:nvSpPr>
          <p:spPr>
            <a:xfrm>
              <a:off x="5920174" y="2425781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 2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E03F6AA-3BE3-4B8B-8E02-0ECF304EA62C}"/>
                </a:ext>
              </a:extLst>
            </p:cNvPr>
            <p:cNvSpPr/>
            <p:nvPr/>
          </p:nvSpPr>
          <p:spPr>
            <a:xfrm>
              <a:off x="2297293" y="244742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D02BE5FC-13E0-4AA9-886A-95C215089E63}"/>
                </a:ext>
              </a:extLst>
            </p:cNvPr>
            <p:cNvGrpSpPr/>
            <p:nvPr/>
          </p:nvGrpSpPr>
          <p:grpSpPr>
            <a:xfrm>
              <a:off x="2768320" y="2498086"/>
              <a:ext cx="3276894" cy="315102"/>
              <a:chOff x="2768320" y="2498086"/>
              <a:chExt cx="3276894" cy="315102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86E92D80-1F75-46E1-9C87-050D97C8E356}"/>
                  </a:ext>
                </a:extLst>
              </p:cNvPr>
              <p:cNvGrpSpPr/>
              <p:nvPr/>
            </p:nvGrpSpPr>
            <p:grpSpPr>
              <a:xfrm>
                <a:off x="2954432" y="2498086"/>
                <a:ext cx="2911731" cy="315102"/>
                <a:chOff x="3040378" y="1190268"/>
                <a:chExt cx="2657389" cy="821871"/>
              </a:xfrm>
            </p:grpSpPr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1BBF52E-E9C1-45CB-A241-7BADAA7F7B1B}"/>
                    </a:ext>
                  </a:extLst>
                </p:cNvPr>
                <p:cNvSpPr/>
                <p:nvPr/>
              </p:nvSpPr>
              <p:spPr>
                <a:xfrm>
                  <a:off x="3040378" y="1190268"/>
                  <a:ext cx="2657389" cy="821871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92" name="Прямоугольник 91">
                  <a:extLst>
                    <a:ext uri="{FF2B5EF4-FFF2-40B4-BE49-F238E27FC236}">
                      <a16:creationId xmlns:a16="http://schemas.microsoft.com/office/drawing/2014/main" id="{41E565E2-85CC-4E37-B28F-48EE4C063458}"/>
                    </a:ext>
                  </a:extLst>
                </p:cNvPr>
                <p:cNvSpPr/>
                <p:nvPr/>
              </p:nvSpPr>
              <p:spPr>
                <a:xfrm>
                  <a:off x="3266606" y="1232287"/>
                  <a:ext cx="2190669" cy="388507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Во время экзаменов </a:t>
                  </a:r>
                </a:p>
              </p:txBody>
            </p:sp>
          </p:grpSp>
          <p:sp>
            <p:nvSpPr>
              <p:cNvPr id="124" name="Стрелка: вниз 123">
                <a:extLst>
                  <a:ext uri="{FF2B5EF4-FFF2-40B4-BE49-F238E27FC236}">
                    <a16:creationId xmlns:a16="http://schemas.microsoft.com/office/drawing/2014/main" id="{E4D6A367-4B3E-42B8-BC90-E6BD67595CBD}"/>
                  </a:ext>
                </a:extLst>
              </p:cNvPr>
              <p:cNvSpPr/>
              <p:nvPr/>
            </p:nvSpPr>
            <p:spPr>
              <a:xfrm rot="5400000">
                <a:off x="2751121" y="26063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Стрелка: вниз 130">
                <a:extLst>
                  <a:ext uri="{FF2B5EF4-FFF2-40B4-BE49-F238E27FC236}">
                    <a16:creationId xmlns:a16="http://schemas.microsoft.com/office/drawing/2014/main" id="{C633F7A3-139B-48F8-8F75-C2FB02ABE160}"/>
                  </a:ext>
                </a:extLst>
              </p:cNvPr>
              <p:cNvSpPr/>
              <p:nvPr/>
            </p:nvSpPr>
            <p:spPr>
              <a:xfrm rot="16200000" flipH="1">
                <a:off x="5865946" y="261575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281F3DE-5E0A-462A-BBCB-7054F60F38F0}"/>
              </a:ext>
            </a:extLst>
          </p:cNvPr>
          <p:cNvGrpSpPr/>
          <p:nvPr/>
        </p:nvGrpSpPr>
        <p:grpSpPr>
          <a:xfrm>
            <a:off x="2304673" y="2775065"/>
            <a:ext cx="4208889" cy="543174"/>
            <a:chOff x="2304673" y="2775065"/>
            <a:chExt cx="4208889" cy="543174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AC98832-9A85-4EFD-8950-C219D600F86C}"/>
                </a:ext>
              </a:extLst>
            </p:cNvPr>
            <p:cNvSpPr/>
            <p:nvPr/>
          </p:nvSpPr>
          <p:spPr>
            <a:xfrm>
              <a:off x="5961501" y="2795019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768EE4F-5F77-4E64-B3FA-4428204F6362}"/>
                </a:ext>
              </a:extLst>
            </p:cNvPr>
            <p:cNvSpPr/>
            <p:nvPr/>
          </p:nvSpPr>
          <p:spPr>
            <a:xfrm>
              <a:off x="2304673" y="277506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8A7843C-3649-4F32-A934-9EE00A779B81}"/>
                </a:ext>
              </a:extLst>
            </p:cNvPr>
            <p:cNvGrpSpPr/>
            <p:nvPr/>
          </p:nvGrpSpPr>
          <p:grpSpPr>
            <a:xfrm>
              <a:off x="2776925" y="2841916"/>
              <a:ext cx="3277040" cy="323030"/>
              <a:chOff x="2776925" y="2841916"/>
              <a:chExt cx="3277040" cy="323030"/>
            </a:xfrm>
          </p:grpSpPr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08CEF5A3-5400-4666-8F85-159FC653971D}"/>
                  </a:ext>
                </a:extLst>
              </p:cNvPr>
              <p:cNvGrpSpPr/>
              <p:nvPr/>
            </p:nvGrpSpPr>
            <p:grpSpPr>
              <a:xfrm>
                <a:off x="2967510" y="2841916"/>
                <a:ext cx="2911731" cy="323030"/>
                <a:chOff x="3040378" y="1285336"/>
                <a:chExt cx="2657389" cy="726803"/>
              </a:xfrm>
            </p:grpSpPr>
            <p:sp>
              <p:nvSpPr>
                <p:cNvPr id="111" name="Овал 110">
                  <a:extLst>
                    <a:ext uri="{FF2B5EF4-FFF2-40B4-BE49-F238E27FC236}">
                      <a16:creationId xmlns:a16="http://schemas.microsoft.com/office/drawing/2014/main" id="{E1298DC6-D877-4042-831A-21897DDF78B6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117" name="Прямоугольник 116">
                  <a:extLst>
                    <a:ext uri="{FF2B5EF4-FFF2-40B4-BE49-F238E27FC236}">
                      <a16:creationId xmlns:a16="http://schemas.microsoft.com/office/drawing/2014/main" id="{8DEB3FA5-6A01-4CAB-8AE5-65835A43A369}"/>
                    </a:ext>
                  </a:extLst>
                </p:cNvPr>
                <p:cNvSpPr/>
                <p:nvPr/>
              </p:nvSpPr>
              <p:spPr>
                <a:xfrm>
                  <a:off x="3290707" y="1285336"/>
                  <a:ext cx="2130706" cy="70896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зонам риска </a:t>
                  </a:r>
                </a:p>
              </p:txBody>
            </p:sp>
          </p:grpSp>
          <p:sp>
            <p:nvSpPr>
              <p:cNvPr id="125" name="Стрелка: вниз 124">
                <a:extLst>
                  <a:ext uri="{FF2B5EF4-FFF2-40B4-BE49-F238E27FC236}">
                    <a16:creationId xmlns:a16="http://schemas.microsoft.com/office/drawing/2014/main" id="{43B8430B-A2EB-4055-B14A-F5268947D493}"/>
                  </a:ext>
                </a:extLst>
              </p:cNvPr>
              <p:cNvSpPr/>
              <p:nvPr/>
            </p:nvSpPr>
            <p:spPr>
              <a:xfrm rot="5400000">
                <a:off x="2759726" y="292516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Стрелка: вниз 131">
                <a:extLst>
                  <a:ext uri="{FF2B5EF4-FFF2-40B4-BE49-F238E27FC236}">
                    <a16:creationId xmlns:a16="http://schemas.microsoft.com/office/drawing/2014/main" id="{45A5E87A-23B5-42B5-9B40-8A0A00B78EC2}"/>
                  </a:ext>
                </a:extLst>
              </p:cNvPr>
              <p:cNvSpPr/>
              <p:nvPr/>
            </p:nvSpPr>
            <p:spPr>
              <a:xfrm rot="16200000" flipH="1">
                <a:off x="5874697" y="294250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42D7A64-2751-4625-9A81-6424F7EB6C6D}"/>
              </a:ext>
            </a:extLst>
          </p:cNvPr>
          <p:cNvGrpSpPr/>
          <p:nvPr/>
        </p:nvGrpSpPr>
        <p:grpSpPr>
          <a:xfrm>
            <a:off x="2562930" y="4238769"/>
            <a:ext cx="3825412" cy="517533"/>
            <a:chOff x="2562930" y="4238769"/>
            <a:chExt cx="3825412" cy="517533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562930" y="4238815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86165" y="4238769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D1CB2BDC-C557-446A-AB92-9CDC086DC004}"/>
                </a:ext>
              </a:extLst>
            </p:cNvPr>
            <p:cNvGrpSpPr/>
            <p:nvPr/>
          </p:nvGrpSpPr>
          <p:grpSpPr>
            <a:xfrm>
              <a:off x="2913195" y="4269733"/>
              <a:ext cx="3078080" cy="478052"/>
              <a:chOff x="2913195" y="4269733"/>
              <a:chExt cx="3078080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06496" y="4269733"/>
                <a:ext cx="2695343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26540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53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2895996" y="441953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812007" y="445160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DD1EB94-DE58-4055-BB07-FF296B108C37}"/>
              </a:ext>
            </a:extLst>
          </p:cNvPr>
          <p:cNvGrpSpPr/>
          <p:nvPr/>
        </p:nvGrpSpPr>
        <p:grpSpPr>
          <a:xfrm>
            <a:off x="2605573" y="5435968"/>
            <a:ext cx="3872628" cy="741064"/>
            <a:chOff x="2605573" y="5435968"/>
            <a:chExt cx="3872628" cy="741064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05573" y="546666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96308" y="5496093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B12E1063-8DEB-45C7-98F7-198D896642AC}"/>
                </a:ext>
              </a:extLst>
            </p:cNvPr>
            <p:cNvGrpSpPr/>
            <p:nvPr/>
          </p:nvGrpSpPr>
          <p:grpSpPr>
            <a:xfrm>
              <a:off x="2913195" y="5435968"/>
              <a:ext cx="3082168" cy="741064"/>
              <a:chOff x="2913195" y="5435968"/>
              <a:chExt cx="3082168" cy="74106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085129" y="5435968"/>
                <a:ext cx="2724745" cy="741064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551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Arial" charset="0"/>
                    </a:rPr>
                    <a:t>оказание содействия участникам </a:t>
                  </a: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(передача письменных заметок)</a:t>
                  </a:r>
                </a:p>
              </p:txBody>
            </p:sp>
            <p:pic>
              <p:nvPicPr>
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<a:extLst>
                    <a:ext uri="{FF2B5EF4-FFF2-40B4-BE49-F238E27FC236}">
                      <a16:creationId xmlns:a16="http://schemas.microsoft.com/office/drawing/2014/main" id="{A82B4C56-8469-403C-AEDD-1FF27D80DB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1080" y="4972626"/>
                  <a:ext cx="250250" cy="2604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2895996" y="563539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816095" y="56689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E2855ED-AE12-4EC9-B8BE-5DF257B0AE92}"/>
              </a:ext>
            </a:extLst>
          </p:cNvPr>
          <p:cNvGrpSpPr/>
          <p:nvPr/>
        </p:nvGrpSpPr>
        <p:grpSpPr>
          <a:xfrm>
            <a:off x="2192069" y="1510235"/>
            <a:ext cx="4455569" cy="968190"/>
            <a:chOff x="2192069" y="1510235"/>
            <a:chExt cx="4455569" cy="968190"/>
          </a:xfrm>
        </p:grpSpPr>
        <p:sp>
          <p:nvSpPr>
            <p:cNvPr id="40" name="Стрелка вниз 39">
              <a:extLst>
                <a:ext uri="{FF2B5EF4-FFF2-40B4-BE49-F238E27FC236}">
                  <a16:creationId xmlns:a16="http://schemas.microsoft.com/office/drawing/2014/main" id="{A287517E-7FB8-476E-B129-7F6037FE0BD7}"/>
                </a:ext>
              </a:extLst>
            </p:cNvPr>
            <p:cNvSpPr/>
            <p:nvPr/>
          </p:nvSpPr>
          <p:spPr>
            <a:xfrm>
              <a:off x="3799767" y="2127088"/>
              <a:ext cx="1183751" cy="351337"/>
            </a:xfrm>
            <a:prstGeom prst="downArrow">
              <a:avLst>
                <a:gd name="adj1" fmla="val 64575"/>
                <a:gd name="adj2" fmla="val 79464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них: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A568369-EDDD-4F5F-A282-14C5A2242DD4}"/>
                </a:ext>
              </a:extLst>
            </p:cNvPr>
            <p:cNvGrpSpPr/>
            <p:nvPr/>
          </p:nvGrpSpPr>
          <p:grpSpPr>
            <a:xfrm>
              <a:off x="2192069" y="1510235"/>
              <a:ext cx="4455569" cy="623020"/>
              <a:chOff x="2192069" y="1510235"/>
              <a:chExt cx="4455569" cy="623020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6FB8D520-2D9C-4D1F-A8AC-6E99C9C9C86D}"/>
                  </a:ext>
                </a:extLst>
              </p:cNvPr>
              <p:cNvSpPr/>
              <p:nvPr/>
            </p:nvSpPr>
            <p:spPr>
              <a:xfrm>
                <a:off x="2192069" y="1516786"/>
                <a:ext cx="803752" cy="600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11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CD7929D1-1446-4118-99C4-422DADE36858}"/>
                  </a:ext>
                </a:extLst>
              </p:cNvPr>
              <p:cNvSpPr/>
              <p:nvPr/>
            </p:nvSpPr>
            <p:spPr>
              <a:xfrm>
                <a:off x="5788611" y="1533091"/>
                <a:ext cx="85902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8</a:t>
                </a: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646C02D8-B5CB-439A-92C9-CAC468428899}"/>
                  </a:ext>
                </a:extLst>
              </p:cNvPr>
              <p:cNvGrpSpPr/>
              <p:nvPr/>
            </p:nvGrpSpPr>
            <p:grpSpPr>
              <a:xfrm>
                <a:off x="2792363" y="1510235"/>
                <a:ext cx="3230720" cy="600164"/>
                <a:chOff x="2792363" y="1510235"/>
                <a:chExt cx="3230720" cy="600164"/>
              </a:xfrm>
            </p:grpSpPr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91599909-85E1-4074-985C-76B2EC23F6C2}"/>
                    </a:ext>
                  </a:extLst>
                </p:cNvPr>
                <p:cNvGrpSpPr/>
                <p:nvPr/>
              </p:nvGrpSpPr>
              <p:grpSpPr>
                <a:xfrm>
                  <a:off x="2954432" y="1510235"/>
                  <a:ext cx="2874425" cy="600164"/>
                  <a:chOff x="3040378" y="1389644"/>
                  <a:chExt cx="2657389" cy="622495"/>
                </a:xfrm>
              </p:grpSpPr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id="{B9B2286D-2476-4000-9280-10FA7260CECD}"/>
                      </a:ext>
                    </a:extLst>
                  </p:cNvPr>
                  <p:cNvSpPr/>
                  <p:nvPr/>
                </p:nvSpPr>
                <p:spPr>
                  <a:xfrm>
                    <a:off x="3040378" y="1389644"/>
                    <a:ext cx="2657389" cy="622495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400"/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id="{9A37A90C-B9ED-43A3-832D-9FE505BC8BDE}"/>
                      </a:ext>
                    </a:extLst>
                  </p:cNvPr>
                  <p:cNvSpPr/>
                  <p:nvPr/>
                </p:nvSpPr>
                <p:spPr>
                  <a:xfrm>
                    <a:off x="3273737" y="1546377"/>
                    <a:ext cx="219066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1600" b="1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Perpetua" panose="020B0604020202020204" pitchFamily="18" charset="0"/>
                        <a:cs typeface="Arial" charset="0"/>
                      </a:rPr>
                      <a:t>Всего нарушений:</a:t>
                    </a:r>
                  </a:p>
                </p:txBody>
              </p:sp>
            </p:grpSp>
            <p:sp>
              <p:nvSpPr>
                <p:cNvPr id="13" name="Стрелка: вниз 12">
                  <a:extLst>
                    <a:ext uri="{FF2B5EF4-FFF2-40B4-BE49-F238E27FC236}">
                      <a16:creationId xmlns:a16="http://schemas.microsoft.com/office/drawing/2014/main" id="{BD789D4E-7737-446E-9F9F-2E7975DC3D35}"/>
                    </a:ext>
                  </a:extLst>
                </p:cNvPr>
                <p:cNvSpPr/>
                <p:nvPr/>
              </p:nvSpPr>
              <p:spPr>
                <a:xfrm rot="5400000">
                  <a:off x="2775164" y="1743514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Стрелка: вниз 139">
                  <a:extLst>
                    <a:ext uri="{FF2B5EF4-FFF2-40B4-BE49-F238E27FC236}">
                      <a16:creationId xmlns:a16="http://schemas.microsoft.com/office/drawing/2014/main" id="{57F27928-9CBD-4BE4-8F7A-63212F622C0C}"/>
                    </a:ext>
                  </a:extLst>
                </p:cNvPr>
                <p:cNvSpPr/>
                <p:nvPr/>
              </p:nvSpPr>
              <p:spPr>
                <a:xfrm rot="16200000" flipH="1">
                  <a:off x="5843815" y="170872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65193" y="5205380"/>
            <a:ext cx="204929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0</a:t>
            </a:r>
            <a:endParaRPr lang="ru-RU" sz="14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999467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959746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протоколов: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1B1D7EA4-7E3D-4948-85DA-DF5B29AEED4D}"/>
              </a:ext>
            </a:extLst>
          </p:cNvPr>
          <p:cNvSpPr/>
          <p:nvPr/>
        </p:nvSpPr>
        <p:spPr>
          <a:xfrm>
            <a:off x="6757498" y="5681606"/>
            <a:ext cx="206468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200A68-53E5-41C3-ACD8-C5A4F74901EF}"/>
              </a:ext>
            </a:extLst>
          </p:cNvPr>
          <p:cNvGrpSpPr/>
          <p:nvPr/>
        </p:nvGrpSpPr>
        <p:grpSpPr>
          <a:xfrm>
            <a:off x="2615637" y="4806943"/>
            <a:ext cx="3836018" cy="565388"/>
            <a:chOff x="2615637" y="4806943"/>
            <a:chExt cx="3836018" cy="565388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15637" y="4822332"/>
              <a:ext cx="251825" cy="524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69762" y="4864500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7ADF1268-C0E4-431D-9530-3C50BE295435}"/>
                </a:ext>
              </a:extLst>
            </p:cNvPr>
            <p:cNvGrpSpPr/>
            <p:nvPr/>
          </p:nvGrpSpPr>
          <p:grpSpPr>
            <a:xfrm>
              <a:off x="2913430" y="4806943"/>
              <a:ext cx="3096931" cy="539480"/>
              <a:chOff x="2913430" y="4806943"/>
              <a:chExt cx="3096931" cy="539480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D99F4D1C-1135-44C3-8934-5F57B4DDE048}"/>
                  </a:ext>
                </a:extLst>
              </p:cNvPr>
              <p:cNvGrpSpPr/>
              <p:nvPr/>
            </p:nvGrpSpPr>
            <p:grpSpPr>
              <a:xfrm>
                <a:off x="3085129" y="4828935"/>
                <a:ext cx="2743728" cy="517488"/>
                <a:chOff x="3198469" y="4082799"/>
                <a:chExt cx="2109641" cy="695262"/>
              </a:xfrm>
            </p:grpSpPr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ADA828DC-741D-46A8-9C96-E2DBA35A1642}"/>
                    </a:ext>
                  </a:extLst>
                </p:cNvPr>
                <p:cNvSpPr/>
                <p:nvPr/>
              </p:nvSpPr>
              <p:spPr>
                <a:xfrm>
                  <a:off x="3198469" y="4082799"/>
                  <a:ext cx="2109641" cy="6952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B5CEAF19-C4A3-403E-B825-28F2561D0912}"/>
                    </a:ext>
                  </a:extLst>
                </p:cNvPr>
                <p:cNvSpPr/>
                <p:nvPr/>
              </p:nvSpPr>
              <p:spPr>
                <a:xfrm>
                  <a:off x="3417548" y="4093326"/>
                  <a:ext cx="1849094" cy="4135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Стрелка: вниз 127">
                <a:extLst>
                  <a:ext uri="{FF2B5EF4-FFF2-40B4-BE49-F238E27FC236}">
                    <a16:creationId xmlns:a16="http://schemas.microsoft.com/office/drawing/2014/main" id="{5A0C6394-E255-4A83-AED8-7A51FA46FFF6}"/>
                  </a:ext>
                </a:extLst>
              </p:cNvPr>
              <p:cNvSpPr/>
              <p:nvPr/>
            </p:nvSpPr>
            <p:spPr>
              <a:xfrm rot="5400000">
                <a:off x="2896231" y="501683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Стрелка: вниз 134">
                <a:extLst>
                  <a:ext uri="{FF2B5EF4-FFF2-40B4-BE49-F238E27FC236}">
                    <a16:creationId xmlns:a16="http://schemas.microsoft.com/office/drawing/2014/main" id="{785C7D56-20DF-43C2-8B8E-FD264E776770}"/>
                  </a:ext>
                </a:extLst>
              </p:cNvPr>
              <p:cNvSpPr/>
              <p:nvPr/>
            </p:nvSpPr>
            <p:spPr>
              <a:xfrm rot="16200000" flipH="1">
                <a:off x="5831093" y="500664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D202A37-B157-4376-818C-731F736A6EE4}"/>
                  </a:ext>
                </a:extLst>
              </p:cNvPr>
              <p:cNvSpPr/>
              <p:nvPr/>
            </p:nvSpPr>
            <p:spPr>
              <a:xfrm>
                <a:off x="3391427" y="4806943"/>
                <a:ext cx="24346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ненадлежащий </a:t>
                </a:r>
              </a:p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контроль за участниками</a:t>
                </a:r>
                <a:endParaRPr lang="ru-RU" sz="1400" dirty="0"/>
              </a:p>
            </p:txBody>
          </p:sp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02F91B0F-B72E-4247-BA9C-81CFE0F9F6BE}"/>
                  </a:ext>
                </a:extLst>
              </p:cNvPr>
              <p:cNvPicPr/>
              <p:nvPr/>
            </p:nvPicPr>
            <p:blipFill rotWithShape="1">
              <a:blip r:embed="rId5"/>
              <a:srcRect l="41435" t="56438" r="49771" b="26074"/>
              <a:stretch/>
            </p:blipFill>
            <p:spPr bwMode="auto">
              <a:xfrm>
                <a:off x="3173760" y="4930779"/>
                <a:ext cx="322165" cy="28556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0C2E4A9-52E6-44AD-9682-70061ECEB5CF}"/>
              </a:ext>
            </a:extLst>
          </p:cNvPr>
          <p:cNvGrpSpPr/>
          <p:nvPr/>
        </p:nvGrpSpPr>
        <p:grpSpPr>
          <a:xfrm>
            <a:off x="2403560" y="3359163"/>
            <a:ext cx="4045669" cy="737436"/>
            <a:chOff x="2403560" y="3359163"/>
            <a:chExt cx="4045669" cy="737436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03560" y="3493667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C22ED8EE-ABE5-419D-B5C8-AB8E9E9A39A4}"/>
                </a:ext>
              </a:extLst>
            </p:cNvPr>
            <p:cNvSpPr/>
            <p:nvPr/>
          </p:nvSpPr>
          <p:spPr>
            <a:xfrm>
              <a:off x="5882725" y="3482314"/>
              <a:ext cx="566504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57464F11-7285-45D2-86BE-7C119726CEF6}"/>
                </a:ext>
              </a:extLst>
            </p:cNvPr>
            <p:cNvGrpSpPr/>
            <p:nvPr/>
          </p:nvGrpSpPr>
          <p:grpSpPr>
            <a:xfrm>
              <a:off x="2923060" y="3359163"/>
              <a:ext cx="3082488" cy="737436"/>
              <a:chOff x="2923060" y="3359163"/>
              <a:chExt cx="3082488" cy="737436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BD129058-E157-40F1-A0B2-D83CC5D91BB7}"/>
                  </a:ext>
                </a:extLst>
              </p:cNvPr>
              <p:cNvGrpSpPr/>
              <p:nvPr/>
            </p:nvGrpSpPr>
            <p:grpSpPr>
              <a:xfrm>
                <a:off x="3117557" y="3359163"/>
                <a:ext cx="2692317" cy="737436"/>
                <a:chOff x="3189335" y="2789603"/>
                <a:chExt cx="2140440" cy="602849"/>
              </a:xfrm>
            </p:grpSpPr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F4CA2B3A-D7C4-42AE-B5ED-FDE3326B6B31}"/>
                    </a:ext>
                  </a:extLst>
                </p:cNvPr>
                <p:cNvSpPr/>
                <p:nvPr/>
              </p:nvSpPr>
              <p:spPr>
                <a:xfrm>
                  <a:off x="3189335" y="2801881"/>
                  <a:ext cx="2140440" cy="59057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125D275E-26F4-4F05-8DC8-C7C8C4C12A72}"/>
                    </a:ext>
                  </a:extLst>
                </p:cNvPr>
                <p:cNvSpPr/>
                <p:nvPr/>
              </p:nvSpPr>
              <p:spPr>
                <a:xfrm>
                  <a:off x="3477300" y="2789605"/>
                  <a:ext cx="1852475" cy="3661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Стрелка: вниз 125">
                <a:extLst>
                  <a:ext uri="{FF2B5EF4-FFF2-40B4-BE49-F238E27FC236}">
                    <a16:creationId xmlns:a16="http://schemas.microsoft.com/office/drawing/2014/main" id="{3E599B00-A158-4B36-ABCB-578FB94B3A50}"/>
                  </a:ext>
                </a:extLst>
              </p:cNvPr>
              <p:cNvSpPr/>
              <p:nvPr/>
            </p:nvSpPr>
            <p:spPr>
              <a:xfrm rot="5400000">
                <a:off x="2905861" y="365045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Стрелка: вниз 132">
                <a:extLst>
                  <a:ext uri="{FF2B5EF4-FFF2-40B4-BE49-F238E27FC236}">
                    <a16:creationId xmlns:a16="http://schemas.microsoft.com/office/drawing/2014/main" id="{1A4698DA-BBD8-484A-AA23-F19C01C167E8}"/>
                  </a:ext>
                </a:extLst>
              </p:cNvPr>
              <p:cNvSpPr/>
              <p:nvPr/>
            </p:nvSpPr>
            <p:spPr>
              <a:xfrm rot="16200000" flipH="1">
                <a:off x="5826280" y="363284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pic>
            <p:nvPicPr>
              <p:cNvPr id="156" name="Рисунок 155">
                <a:extLst>
                  <a:ext uri="{FF2B5EF4-FFF2-40B4-BE49-F238E27FC236}">
                    <a16:creationId xmlns:a16="http://schemas.microsoft.com/office/drawing/2014/main" id="{70ABE637-4367-4119-A7D0-055A639F16BB}"/>
                  </a:ext>
                </a:extLst>
              </p:cNvPr>
              <p:cNvPicPr/>
              <p:nvPr/>
            </p:nvPicPr>
            <p:blipFill rotWithShape="1">
              <a:blip r:embed="rId5"/>
              <a:srcRect l="41435" t="56438" r="49771" b="26074"/>
              <a:stretch/>
            </p:blipFill>
            <p:spPr bwMode="auto">
              <a:xfrm>
                <a:off x="3160553" y="3484568"/>
                <a:ext cx="322165" cy="28556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03B24E03-D123-4D92-8B3A-027496C82055}"/>
                  </a:ext>
                </a:extLst>
              </p:cNvPr>
              <p:cNvSpPr/>
              <p:nvPr/>
            </p:nvSpPr>
            <p:spPr>
              <a:xfrm>
                <a:off x="3286248" y="3372310"/>
                <a:ext cx="26407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по процедуре проведения </a:t>
                </a:r>
              </a:p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ЕГЭ </a:t>
                </a:r>
                <a:r>
                  <a: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(нарушение рассадки, </a:t>
                </a:r>
              </a:p>
              <a:p>
                <a:pPr algn="ctr" eaLnBrk="1" hangingPunct="1">
                  <a:defRPr/>
                </a:pPr>
                <a:r>
                  <a: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 проверяет комплектность КИМ)</a:t>
                </a:r>
                <a:endPara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erpetua" panose="020B0604020202020204" pitchFamily="18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3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ЕГЭ 2022">
            <a:extLst>
              <a:ext uri="{FF2B5EF4-FFF2-40B4-BE49-F238E27FC236}">
                <a16:creationId xmlns:a16="http://schemas.microsoft.com/office/drawing/2014/main" id="{BDA76224-F3BA-4ECE-875C-05E47C12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0" y="16020"/>
            <a:ext cx="1115616" cy="8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21FF5217-31B8-4BE1-A4E3-326FC2DE881A}"/>
              </a:ext>
            </a:extLst>
          </p:cNvPr>
          <p:cNvSpPr/>
          <p:nvPr/>
        </p:nvSpPr>
        <p:spPr>
          <a:xfrm>
            <a:off x="681215" y="40920"/>
            <a:ext cx="8433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Нарушения порядка проведения ГИА в разрезе муниципалитетов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35F7909-62D1-429D-B272-41FE7F0A3115}"/>
              </a:ext>
            </a:extLst>
          </p:cNvPr>
          <p:cNvGraphicFramePr>
            <a:graphicFrameLocks/>
          </p:cNvGraphicFramePr>
          <p:nvPr/>
        </p:nvGraphicFramePr>
        <p:xfrm>
          <a:off x="179512" y="1340768"/>
          <a:ext cx="8883525" cy="4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70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-36511" y="11901"/>
            <a:ext cx="9180512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681711" y="1044402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8FD60C4-EBB3-433D-AAA3-55F3ED0B299A}"/>
              </a:ext>
            </a:extLst>
          </p:cNvPr>
          <p:cNvSpPr/>
          <p:nvPr/>
        </p:nvSpPr>
        <p:spPr>
          <a:xfrm>
            <a:off x="7651192" y="4217435"/>
            <a:ext cx="117689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sz="1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054EFE94-21E5-4313-9BF2-51898F870F43}"/>
              </a:ext>
            </a:extLst>
          </p:cNvPr>
          <p:cNvSpPr/>
          <p:nvPr/>
        </p:nvSpPr>
        <p:spPr>
          <a:xfrm>
            <a:off x="6702980" y="4212336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268164" y="3553136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B1691CC0-F05A-4AF0-9446-F11598C0B514}"/>
              </a:ext>
            </a:extLst>
          </p:cNvPr>
          <p:cNvCxnSpPr>
            <a:cxnSpLocks/>
          </p:cNvCxnSpPr>
          <p:nvPr/>
        </p:nvCxnSpPr>
        <p:spPr>
          <a:xfrm>
            <a:off x="7796140" y="3944542"/>
            <a:ext cx="227222" cy="2352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6AA108F0-E6E2-4722-9FF3-9EE7FD2AA2CC}"/>
              </a:ext>
            </a:extLst>
          </p:cNvPr>
          <p:cNvCxnSpPr>
            <a:cxnSpLocks/>
          </p:cNvCxnSpPr>
          <p:nvPr/>
        </p:nvCxnSpPr>
        <p:spPr>
          <a:xfrm flipH="1">
            <a:off x="7164289" y="3953414"/>
            <a:ext cx="207624" cy="2294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3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3851DFAC-F20D-477E-A6B3-ABBFE72DB4CB}"/>
              </a:ext>
            </a:extLst>
          </p:cNvPr>
          <p:cNvCxnSpPr>
            <a:cxnSpLocks/>
          </p:cNvCxnSpPr>
          <p:nvPr/>
        </p:nvCxnSpPr>
        <p:spPr>
          <a:xfrm>
            <a:off x="1389950" y="3971630"/>
            <a:ext cx="273924" cy="240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8A7ECAF4-87AA-40FE-9BF1-1360F4C64DB2}"/>
              </a:ext>
            </a:extLst>
          </p:cNvPr>
          <p:cNvCxnSpPr>
            <a:cxnSpLocks/>
          </p:cNvCxnSpPr>
          <p:nvPr/>
        </p:nvCxnSpPr>
        <p:spPr>
          <a:xfrm flipH="1">
            <a:off x="555237" y="3989426"/>
            <a:ext cx="366643" cy="2204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участниками ГИА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02980" y="4585857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КДН: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86565" y="461878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КДН: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0E3B92EE-9B6F-4C2A-810A-6C4A1647CBA4}"/>
              </a:ext>
            </a:extLst>
          </p:cNvPr>
          <p:cNvCxnSpPr>
            <a:cxnSpLocks/>
          </p:cNvCxnSpPr>
          <p:nvPr/>
        </p:nvCxnSpPr>
        <p:spPr>
          <a:xfrm flipH="1">
            <a:off x="7753517" y="4826981"/>
            <a:ext cx="12078" cy="2474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D80F1A79-7274-44E2-B79D-2E28AA6AAB20}"/>
              </a:ext>
            </a:extLst>
          </p:cNvPr>
          <p:cNvCxnSpPr>
            <a:cxnSpLocks/>
          </p:cNvCxnSpPr>
          <p:nvPr/>
        </p:nvCxnSpPr>
        <p:spPr>
          <a:xfrm flipH="1">
            <a:off x="1136244" y="4899775"/>
            <a:ext cx="1" cy="2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205822" y="5168486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172930" y="5851229"/>
            <a:ext cx="21203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698353" y="5134255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F80EE2C-0D23-4DE8-B8AA-E162E310D37E}"/>
              </a:ext>
            </a:extLst>
          </p:cNvPr>
          <p:cNvSpPr/>
          <p:nvPr/>
        </p:nvSpPr>
        <p:spPr>
          <a:xfrm>
            <a:off x="6702980" y="5780078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- 47%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0D77C36-4911-477D-AAF8-3504DB7492D3}"/>
              </a:ext>
            </a:extLst>
          </p:cNvPr>
          <p:cNvSpPr/>
          <p:nvPr/>
        </p:nvSpPr>
        <p:spPr>
          <a:xfrm>
            <a:off x="199779" y="4254542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BD070CC-5BEC-41EE-8990-F5E97CDEE68F}"/>
              </a:ext>
            </a:extLst>
          </p:cNvPr>
          <p:cNvSpPr/>
          <p:nvPr/>
        </p:nvSpPr>
        <p:spPr>
          <a:xfrm>
            <a:off x="1152492" y="4256801"/>
            <a:ext cx="106107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5C5D97-B08D-48C8-B859-21697786ADE3}"/>
              </a:ext>
            </a:extLst>
          </p:cNvPr>
          <p:cNvGrpSpPr/>
          <p:nvPr/>
        </p:nvGrpSpPr>
        <p:grpSpPr>
          <a:xfrm>
            <a:off x="2419795" y="2652393"/>
            <a:ext cx="3951098" cy="527931"/>
            <a:chOff x="2446868" y="3359165"/>
            <a:chExt cx="3951098" cy="527931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46868" y="3379265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C22ED8EE-ABE5-419D-B5C8-AB8E9E9A39A4}"/>
                </a:ext>
              </a:extLst>
            </p:cNvPr>
            <p:cNvSpPr/>
            <p:nvPr/>
          </p:nvSpPr>
          <p:spPr>
            <a:xfrm>
              <a:off x="5831462" y="3370009"/>
              <a:ext cx="566504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D129058-E157-40F1-A0B2-D83CC5D91BB7}"/>
                </a:ext>
              </a:extLst>
            </p:cNvPr>
            <p:cNvGrpSpPr/>
            <p:nvPr/>
          </p:nvGrpSpPr>
          <p:grpSpPr>
            <a:xfrm>
              <a:off x="3170899" y="3359165"/>
              <a:ext cx="2607019" cy="523220"/>
              <a:chOff x="3189335" y="2789605"/>
              <a:chExt cx="2140440" cy="622489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F4CA2B3A-D7C4-42AE-B5ED-FDE3326B6B31}"/>
                  </a:ext>
                </a:extLst>
              </p:cNvPr>
              <p:cNvSpPr/>
              <p:nvPr/>
            </p:nvSpPr>
            <p:spPr>
              <a:xfrm>
                <a:off x="3189335" y="2801881"/>
                <a:ext cx="2140440" cy="5905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125D275E-26F4-4F05-8DC8-C7C8C4C12A72}"/>
                  </a:ext>
                </a:extLst>
              </p:cNvPr>
              <p:cNvSpPr/>
              <p:nvPr/>
            </p:nvSpPr>
            <p:spPr>
              <a:xfrm>
                <a:off x="3477300" y="2789605"/>
                <a:ext cx="1852475" cy="62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письменной заметки </a:t>
                </a:r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44FF1DC-9478-4479-82E7-30FEACE33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" t="41894" r="74404" b="43476"/>
              <a:stretch/>
            </p:blipFill>
            <p:spPr bwMode="auto">
              <a:xfrm>
                <a:off x="3258522" y="2865157"/>
                <a:ext cx="256997" cy="388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6" name="Стрелка: вниз 125">
              <a:extLst>
                <a:ext uri="{FF2B5EF4-FFF2-40B4-BE49-F238E27FC236}">
                  <a16:creationId xmlns:a16="http://schemas.microsoft.com/office/drawing/2014/main" id="{3E599B00-A158-4B36-ABCB-578FB94B3A50}"/>
                </a:ext>
              </a:extLst>
            </p:cNvPr>
            <p:cNvSpPr/>
            <p:nvPr/>
          </p:nvSpPr>
          <p:spPr>
            <a:xfrm rot="5400000">
              <a:off x="2982737" y="3501882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3" name="Стрелка: вниз 132">
              <a:extLst>
                <a:ext uri="{FF2B5EF4-FFF2-40B4-BE49-F238E27FC236}">
                  <a16:creationId xmlns:a16="http://schemas.microsoft.com/office/drawing/2014/main" id="{1A4698DA-BBD8-484A-AA23-F19C01C167E8}"/>
                </a:ext>
              </a:extLst>
            </p:cNvPr>
            <p:cNvSpPr/>
            <p:nvPr/>
          </p:nvSpPr>
          <p:spPr>
            <a:xfrm rot="16200000" flipH="1">
              <a:off x="5778817" y="3503475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3B03172-0C62-43D0-B9FD-645A80B85A10}"/>
              </a:ext>
            </a:extLst>
          </p:cNvPr>
          <p:cNvGrpSpPr/>
          <p:nvPr/>
        </p:nvGrpSpPr>
        <p:grpSpPr>
          <a:xfrm>
            <a:off x="2603045" y="3201304"/>
            <a:ext cx="3688580" cy="553118"/>
            <a:chOff x="2655645" y="3875365"/>
            <a:chExt cx="3688580" cy="553118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655645" y="3882213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42048" y="3875365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199616E-7283-4D0F-A435-625F211057F4}"/>
                </a:ext>
              </a:extLst>
            </p:cNvPr>
            <p:cNvGrpSpPr/>
            <p:nvPr/>
          </p:nvGrpSpPr>
          <p:grpSpPr>
            <a:xfrm>
              <a:off x="3198413" y="3950431"/>
              <a:ext cx="2595958" cy="478052"/>
              <a:chOff x="3145280" y="4062400"/>
              <a:chExt cx="2109641" cy="548979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E667845F-8662-4295-AE79-53B62894E041}"/>
                  </a:ext>
                </a:extLst>
              </p:cNvPr>
              <p:cNvSpPr/>
              <p:nvPr/>
            </p:nvSpPr>
            <p:spPr>
              <a:xfrm>
                <a:off x="3145280" y="4062400"/>
                <a:ext cx="2109641" cy="5489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377" name="Picture 3" descr="C:\Users\admin\Downloads\На сайт\Zapreshchaetsya-2018-001.jpg">
                <a:extLst>
                  <a:ext uri="{FF2B5EF4-FFF2-40B4-BE49-F238E27FC236}">
                    <a16:creationId xmlns:a16="http://schemas.microsoft.com/office/drawing/2014/main" id="{B05A3CDD-E259-4BE4-AFF2-DBF7826C1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2" t="19055" r="73859" b="64995"/>
              <a:stretch>
                <a:fillRect/>
              </a:stretch>
            </p:blipFill>
            <p:spPr bwMode="auto">
              <a:xfrm>
                <a:off x="3202214" y="4126026"/>
                <a:ext cx="305537" cy="39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75E81109-3EB8-4A0F-96E2-337EE04D5057}"/>
                  </a:ext>
                </a:extLst>
              </p:cNvPr>
              <p:cNvSpPr/>
              <p:nvPr/>
            </p:nvSpPr>
            <p:spPr>
              <a:xfrm>
                <a:off x="3484939" y="4101505"/>
                <a:ext cx="16094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средств связи</a:t>
                </a:r>
              </a:p>
            </p:txBody>
          </p:sp>
        </p:grpSp>
        <p:sp>
          <p:nvSpPr>
            <p:cNvPr id="127" name="Стрелка: вниз 126">
              <a:extLst>
                <a:ext uri="{FF2B5EF4-FFF2-40B4-BE49-F238E27FC236}">
                  <a16:creationId xmlns:a16="http://schemas.microsoft.com/office/drawing/2014/main" id="{78E6E710-2CB0-4543-BAAF-8B6CC2442145}"/>
                </a:ext>
              </a:extLst>
            </p:cNvPr>
            <p:cNvSpPr/>
            <p:nvPr/>
          </p:nvSpPr>
          <p:spPr>
            <a:xfrm rot="5400000">
              <a:off x="3008264" y="405852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Стрелка: вниз 133">
              <a:extLst>
                <a:ext uri="{FF2B5EF4-FFF2-40B4-BE49-F238E27FC236}">
                  <a16:creationId xmlns:a16="http://schemas.microsoft.com/office/drawing/2014/main" id="{C540C0B4-A090-4B1D-9F43-088F182506DD}"/>
                </a:ext>
              </a:extLst>
            </p:cNvPr>
            <p:cNvSpPr/>
            <p:nvPr/>
          </p:nvSpPr>
          <p:spPr>
            <a:xfrm rot="16200000" flipH="1">
              <a:off x="5795112" y="404685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BF8139-97B5-45B9-AFF5-0E9555CE4795}"/>
              </a:ext>
            </a:extLst>
          </p:cNvPr>
          <p:cNvGrpSpPr/>
          <p:nvPr/>
        </p:nvGrpSpPr>
        <p:grpSpPr>
          <a:xfrm>
            <a:off x="2656248" y="4433139"/>
            <a:ext cx="3759438" cy="631315"/>
            <a:chOff x="2683469" y="5098074"/>
            <a:chExt cx="3759438" cy="631315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83469" y="5098074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61014" y="5146505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B1D9B0-3297-41DD-981B-CB1B98515035}"/>
                </a:ext>
              </a:extLst>
            </p:cNvPr>
            <p:cNvGrpSpPr/>
            <p:nvPr/>
          </p:nvGrpSpPr>
          <p:grpSpPr>
            <a:xfrm>
              <a:off x="3025462" y="5152308"/>
              <a:ext cx="2947468" cy="577081"/>
              <a:chOff x="3025462" y="5152308"/>
              <a:chExt cx="2947468" cy="57708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198413" y="5152308"/>
                <a:ext cx="2595958" cy="577081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Несоблюдение продолжительности экзамена</a:t>
                  </a:r>
                </a:p>
              </p:txBody>
            </p:sp>
            <p:pic>
              <p:nvPicPr>
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<a:extLst>
                    <a:ext uri="{FF2B5EF4-FFF2-40B4-BE49-F238E27FC236}">
                      <a16:creationId xmlns:a16="http://schemas.microsoft.com/office/drawing/2014/main" id="{A82B4C56-8469-403C-AEDD-1FF27D80DB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1080" y="4938237"/>
                  <a:ext cx="265930" cy="294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3008263" y="529306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793662" y="52941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EA79CE9-AF04-4D10-A9EB-38136FEF7EE8}"/>
              </a:ext>
            </a:extLst>
          </p:cNvPr>
          <p:cNvGrpSpPr/>
          <p:nvPr/>
        </p:nvGrpSpPr>
        <p:grpSpPr>
          <a:xfrm>
            <a:off x="2192069" y="1552106"/>
            <a:ext cx="4455569" cy="989184"/>
            <a:chOff x="2192069" y="1510235"/>
            <a:chExt cx="4455569" cy="1031055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FB8D520-2D9C-4D1F-A8AC-6E99C9C9C86D}"/>
                </a:ext>
              </a:extLst>
            </p:cNvPr>
            <p:cNvSpPr/>
            <p:nvPr/>
          </p:nvSpPr>
          <p:spPr>
            <a:xfrm>
              <a:off x="2192069" y="1516786"/>
              <a:ext cx="803752" cy="600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17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D7929D1-1446-4118-99C4-422DADE36858}"/>
                </a:ext>
              </a:extLst>
            </p:cNvPr>
            <p:cNvSpPr/>
            <p:nvPr/>
          </p:nvSpPr>
          <p:spPr>
            <a:xfrm>
              <a:off x="5788611" y="1533091"/>
              <a:ext cx="85902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9</a:t>
              </a: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650DE0A-7AB0-42BE-A3CD-9064F4DA2E14}"/>
                </a:ext>
              </a:extLst>
            </p:cNvPr>
            <p:cNvGrpSpPr/>
            <p:nvPr/>
          </p:nvGrpSpPr>
          <p:grpSpPr>
            <a:xfrm>
              <a:off x="2792363" y="1510235"/>
              <a:ext cx="3230720" cy="1031055"/>
              <a:chOff x="2792363" y="1510235"/>
              <a:chExt cx="3230720" cy="1031055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1599909-85E1-4074-985C-76B2EC23F6C2}"/>
                  </a:ext>
                </a:extLst>
              </p:cNvPr>
              <p:cNvGrpSpPr/>
              <p:nvPr/>
            </p:nvGrpSpPr>
            <p:grpSpPr>
              <a:xfrm>
                <a:off x="2954432" y="1510235"/>
                <a:ext cx="2874425" cy="600164"/>
                <a:chOff x="3040378" y="1389644"/>
                <a:chExt cx="2657389" cy="622495"/>
              </a:xfrm>
            </p:grpSpPr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B9B2286D-2476-4000-9280-10FA7260CECD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9A37A90C-B9ED-43A3-832D-9FE505BC8BDE}"/>
                    </a:ext>
                  </a:extLst>
                </p:cNvPr>
                <p:cNvSpPr/>
                <p:nvPr/>
              </p:nvSpPr>
              <p:spPr>
                <a:xfrm>
                  <a:off x="3273737" y="1546377"/>
                  <a:ext cx="219066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Всего нарушений:</a:t>
                  </a:r>
                </a:p>
              </p:txBody>
            </p:sp>
          </p:grpSp>
          <p:sp>
            <p:nvSpPr>
              <p:cNvPr id="40" name="Стрелка вниз 39">
                <a:extLst>
                  <a:ext uri="{FF2B5EF4-FFF2-40B4-BE49-F238E27FC236}">
                    <a16:creationId xmlns:a16="http://schemas.microsoft.com/office/drawing/2014/main" id="{A287517E-7FB8-476E-B129-7F6037FE0BD7}"/>
                  </a:ext>
                </a:extLst>
              </p:cNvPr>
              <p:cNvSpPr/>
              <p:nvPr/>
            </p:nvSpPr>
            <p:spPr>
              <a:xfrm>
                <a:off x="3799767" y="2127088"/>
                <a:ext cx="1183751" cy="414202"/>
              </a:xfrm>
              <a:prstGeom prst="downArrow">
                <a:avLst>
                  <a:gd name="adj1" fmla="val 74777"/>
                  <a:gd name="adj2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13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них:</a:t>
                </a:r>
              </a:p>
            </p:txBody>
          </p:sp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BD789D4E-7737-446E-9F9F-2E7975DC3D35}"/>
                  </a:ext>
                </a:extLst>
              </p:cNvPr>
              <p:cNvSpPr/>
              <p:nvPr/>
            </p:nvSpPr>
            <p:spPr>
              <a:xfrm rot="5400000">
                <a:off x="2775164" y="174351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Стрелка: вниз 139">
                <a:extLst>
                  <a:ext uri="{FF2B5EF4-FFF2-40B4-BE49-F238E27FC236}">
                    <a16:creationId xmlns:a16="http://schemas.microsoft.com/office/drawing/2014/main" id="{57F27928-9CBD-4BE4-8F7A-63212F622C0C}"/>
                  </a:ext>
                </a:extLst>
              </p:cNvPr>
              <p:cNvSpPr/>
              <p:nvPr/>
            </p:nvSpPr>
            <p:spPr>
              <a:xfrm rot="16200000" flipH="1">
                <a:off x="5843815" y="174351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999467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959746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протоколов: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0FE9A6-72E8-4DD1-A036-20FBF3D40E86}"/>
              </a:ext>
            </a:extLst>
          </p:cNvPr>
          <p:cNvGrpSpPr/>
          <p:nvPr/>
        </p:nvGrpSpPr>
        <p:grpSpPr>
          <a:xfrm>
            <a:off x="2593945" y="5157406"/>
            <a:ext cx="3729243" cy="573202"/>
            <a:chOff x="2582993" y="5156074"/>
            <a:chExt cx="3729243" cy="601055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BC433452-B2DC-47A0-8DFE-13B3BC4FBA0D}"/>
                </a:ext>
              </a:extLst>
            </p:cNvPr>
            <p:cNvSpPr/>
            <p:nvPr/>
          </p:nvSpPr>
          <p:spPr>
            <a:xfrm>
              <a:off x="5969011" y="5172506"/>
              <a:ext cx="3432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EB0F41A-F6FB-4BF4-B720-69FF90D0C540}"/>
                </a:ext>
              </a:extLst>
            </p:cNvPr>
            <p:cNvSpPr/>
            <p:nvPr/>
          </p:nvSpPr>
          <p:spPr>
            <a:xfrm>
              <a:off x="2582993" y="5156074"/>
              <a:ext cx="53416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7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cs typeface="Arial" charset="0"/>
                </a:rPr>
                <a:t>9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01940E1-7543-4072-9BA1-A0EBB63B304A}"/>
                </a:ext>
              </a:extLst>
            </p:cNvPr>
            <p:cNvGrpSpPr/>
            <p:nvPr/>
          </p:nvGrpSpPr>
          <p:grpSpPr>
            <a:xfrm>
              <a:off x="2995821" y="5191353"/>
              <a:ext cx="2916633" cy="565776"/>
              <a:chOff x="3025462" y="5857317"/>
              <a:chExt cx="2916633" cy="56577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73F417E4-654F-402A-954B-F3B98C81639E}"/>
                  </a:ext>
                </a:extLst>
              </p:cNvPr>
              <p:cNvGrpSpPr/>
              <p:nvPr/>
            </p:nvGrpSpPr>
            <p:grpSpPr>
              <a:xfrm>
                <a:off x="3217168" y="5857317"/>
                <a:ext cx="2542698" cy="565776"/>
                <a:chOff x="3171701" y="5717229"/>
                <a:chExt cx="2121272" cy="719281"/>
              </a:xfrm>
            </p:grpSpPr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33C6EA6D-CF47-45B8-8C74-7BA9F815F98F}"/>
                    </a:ext>
                  </a:extLst>
                </p:cNvPr>
                <p:cNvSpPr/>
                <p:nvPr/>
              </p:nvSpPr>
              <p:spPr>
                <a:xfrm>
                  <a:off x="3171701" y="5717229"/>
                  <a:ext cx="2121272" cy="7192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1247D416-3C15-49CF-BA4D-88503C95B8D5}"/>
                    </a:ext>
                  </a:extLst>
                </p:cNvPr>
                <p:cNvSpPr/>
                <p:nvPr/>
              </p:nvSpPr>
              <p:spPr>
                <a:xfrm>
                  <a:off x="3403550" y="5796961"/>
                  <a:ext cx="1830713" cy="3912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Подмена участника</a:t>
                  </a:r>
                </a:p>
              </p:txBody>
            </p:sp>
          </p:grpSp>
          <p:sp>
            <p:nvSpPr>
              <p:cNvPr id="130" name="Стрелка: вниз 129">
                <a:extLst>
                  <a:ext uri="{FF2B5EF4-FFF2-40B4-BE49-F238E27FC236}">
                    <a16:creationId xmlns:a16="http://schemas.microsoft.com/office/drawing/2014/main" id="{F1A8349B-1051-4CB0-B1CA-6048E5207E17}"/>
                  </a:ext>
                </a:extLst>
              </p:cNvPr>
              <p:cNvSpPr/>
              <p:nvPr/>
            </p:nvSpPr>
            <p:spPr>
              <a:xfrm rot="5400000">
                <a:off x="3008263" y="601418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Стрелка: вниз 136">
                <a:extLst>
                  <a:ext uri="{FF2B5EF4-FFF2-40B4-BE49-F238E27FC236}">
                    <a16:creationId xmlns:a16="http://schemas.microsoft.com/office/drawing/2014/main" id="{CA6C8E99-5AC2-4208-A963-C8A8AABA13EB}"/>
                  </a:ext>
                </a:extLst>
              </p:cNvPr>
              <p:cNvSpPr/>
              <p:nvPr/>
            </p:nvSpPr>
            <p:spPr>
              <a:xfrm rot="16200000" flipH="1">
                <a:off x="5762827" y="6007640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4D8CB3B-6A19-4ED0-8145-C0F4EB23D24C}"/>
              </a:ext>
            </a:extLst>
          </p:cNvPr>
          <p:cNvGrpSpPr/>
          <p:nvPr/>
        </p:nvGrpSpPr>
        <p:grpSpPr>
          <a:xfrm>
            <a:off x="2628178" y="3776965"/>
            <a:ext cx="3740154" cy="604454"/>
            <a:chOff x="2692844" y="4458253"/>
            <a:chExt cx="3740154" cy="604454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D99F4D1C-1135-44C3-8934-5F57B4DDE048}"/>
                </a:ext>
              </a:extLst>
            </p:cNvPr>
            <p:cNvGrpSpPr/>
            <p:nvPr/>
          </p:nvGrpSpPr>
          <p:grpSpPr>
            <a:xfrm>
              <a:off x="3220218" y="4531652"/>
              <a:ext cx="2568338" cy="531055"/>
              <a:chOff x="3198469" y="4082799"/>
              <a:chExt cx="2109641" cy="713490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ADA828DC-741D-46A8-9C96-E2DBA35A1642}"/>
                  </a:ext>
                </a:extLst>
              </p:cNvPr>
              <p:cNvSpPr/>
              <p:nvPr/>
            </p:nvSpPr>
            <p:spPr>
              <a:xfrm>
                <a:off x="3198469" y="4082799"/>
                <a:ext cx="2109641" cy="6952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B5CEAF19-C4A3-403E-B825-28F2561D0912}"/>
                  </a:ext>
                </a:extLst>
              </p:cNvPr>
              <p:cNvSpPr/>
              <p:nvPr/>
            </p:nvSpPr>
            <p:spPr>
              <a:xfrm>
                <a:off x="3417548" y="4093326"/>
                <a:ext cx="1849094" cy="702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чистого листа бумаги</a:t>
                </a:r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92844" y="445825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51105" y="4469448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28" name="Стрелка: вниз 127">
              <a:extLst>
                <a:ext uri="{FF2B5EF4-FFF2-40B4-BE49-F238E27FC236}">
                  <a16:creationId xmlns:a16="http://schemas.microsoft.com/office/drawing/2014/main" id="{5A0C6394-E255-4A83-AED8-7A51FA46FFF6}"/>
                </a:ext>
              </a:extLst>
            </p:cNvPr>
            <p:cNvSpPr/>
            <p:nvPr/>
          </p:nvSpPr>
          <p:spPr>
            <a:xfrm rot="5400000">
              <a:off x="3008263" y="4672535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5" name="Стрелка: вниз 134">
              <a:extLst>
                <a:ext uri="{FF2B5EF4-FFF2-40B4-BE49-F238E27FC236}">
                  <a16:creationId xmlns:a16="http://schemas.microsoft.com/office/drawing/2014/main" id="{785C7D56-20DF-43C2-8B8E-FD264E776770}"/>
                </a:ext>
              </a:extLst>
            </p:cNvPr>
            <p:cNvSpPr/>
            <p:nvPr/>
          </p:nvSpPr>
          <p:spPr>
            <a:xfrm rot="16200000" flipH="1">
              <a:off x="5795112" y="4631133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88F6443D-DE11-4D08-B06E-7B7CC5B6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86"/>
            <a:ext cx="868349" cy="6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>
            <a:extLst>
              <a:ext uri="{FF2B5EF4-FFF2-40B4-BE49-F238E27FC236}">
                <a16:creationId xmlns:a16="http://schemas.microsoft.com/office/drawing/2014/main" id="{DD203B13-04DD-4996-8C57-E9AA8548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20074" r="27907" b="65284"/>
          <a:stretch/>
        </p:blipFill>
        <p:spPr bwMode="auto">
          <a:xfrm>
            <a:off x="3206850" y="3913320"/>
            <a:ext cx="365460" cy="3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7A0E3E72-BA20-49D3-9450-A6E203A5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02" y="5249389"/>
            <a:ext cx="2835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C4B89E40-BD26-41B1-89E3-E05E8E99A894}"/>
              </a:ext>
            </a:extLst>
          </p:cNvPr>
          <p:cNvSpPr/>
          <p:nvPr/>
        </p:nvSpPr>
        <p:spPr>
          <a:xfrm>
            <a:off x="1817810" y="6306788"/>
            <a:ext cx="2148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erpetua" panose="020B0604020202020204" pitchFamily="18" charset="0"/>
                <a:cs typeface="Arial" charset="0"/>
              </a:rPr>
              <a:t>В прокуратуру </a:t>
            </a: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15CFFE55-0DE3-4E20-A0D3-4FE0471E3F9A}"/>
              </a:ext>
            </a:extLst>
          </p:cNvPr>
          <p:cNvCxnSpPr>
            <a:cxnSpLocks/>
          </p:cNvCxnSpPr>
          <p:nvPr/>
        </p:nvCxnSpPr>
        <p:spPr>
          <a:xfrm flipH="1">
            <a:off x="2827396" y="5619664"/>
            <a:ext cx="1" cy="64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3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-36511" y="20620"/>
            <a:ext cx="9177436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977173" y="1086385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25530" y="3579054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работниками ППЭ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14332" y="415900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105479" y="4109164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201141" y="4893027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218362" y="5351938"/>
            <a:ext cx="212038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67216" y="4513397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9055F48-4E4A-41D4-8B60-BD0FCB93C049}"/>
              </a:ext>
            </a:extLst>
          </p:cNvPr>
          <p:cNvGrpSpPr/>
          <p:nvPr/>
        </p:nvGrpSpPr>
        <p:grpSpPr>
          <a:xfrm>
            <a:off x="2605573" y="3514911"/>
            <a:ext cx="3825412" cy="517533"/>
            <a:chOff x="2562930" y="4238769"/>
            <a:chExt cx="3825412" cy="517533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562930" y="4238815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86165" y="4238769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FC505F9-54F1-4C4D-A7D8-4775E9A8ED20}"/>
                </a:ext>
              </a:extLst>
            </p:cNvPr>
            <p:cNvGrpSpPr/>
            <p:nvPr/>
          </p:nvGrpSpPr>
          <p:grpSpPr>
            <a:xfrm>
              <a:off x="2913195" y="4269733"/>
              <a:ext cx="3078080" cy="478052"/>
              <a:chOff x="2913195" y="4269733"/>
              <a:chExt cx="3078080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06496" y="4269733"/>
                <a:ext cx="2695343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26540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53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2895996" y="441953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812007" y="445160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713406-E822-421B-82ED-EB2F6F9ADCF7}"/>
              </a:ext>
            </a:extLst>
          </p:cNvPr>
          <p:cNvGrpSpPr/>
          <p:nvPr/>
        </p:nvGrpSpPr>
        <p:grpSpPr>
          <a:xfrm>
            <a:off x="2642183" y="4849753"/>
            <a:ext cx="3872628" cy="741064"/>
            <a:chOff x="2605573" y="5435968"/>
            <a:chExt cx="3872628" cy="741064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05573" y="546666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96308" y="5496093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72293C0-2C03-46DD-A812-561CF48D81FD}"/>
                </a:ext>
              </a:extLst>
            </p:cNvPr>
            <p:cNvGrpSpPr/>
            <p:nvPr/>
          </p:nvGrpSpPr>
          <p:grpSpPr>
            <a:xfrm>
              <a:off x="2913195" y="5435968"/>
              <a:ext cx="3082168" cy="741064"/>
              <a:chOff x="2913195" y="5435968"/>
              <a:chExt cx="3082168" cy="74106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085129" y="5435968"/>
                <a:ext cx="2724745" cy="741064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551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Arial" charset="0"/>
                    </a:rPr>
                    <a:t>оказание содействия участникам </a:t>
                  </a: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(передача письменных заметок)</a:t>
                  </a:r>
                </a:p>
              </p:txBody>
            </p:sp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2895996" y="563539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816095" y="56689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101899E-25B3-4B6E-95E4-3005102ADDD3}"/>
              </a:ext>
            </a:extLst>
          </p:cNvPr>
          <p:cNvGrpSpPr/>
          <p:nvPr/>
        </p:nvGrpSpPr>
        <p:grpSpPr>
          <a:xfrm>
            <a:off x="2192069" y="1510235"/>
            <a:ext cx="4455569" cy="1002960"/>
            <a:chOff x="2192069" y="1510235"/>
            <a:chExt cx="4455569" cy="1002960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FB8D520-2D9C-4D1F-A8AC-6E99C9C9C86D}"/>
                </a:ext>
              </a:extLst>
            </p:cNvPr>
            <p:cNvSpPr/>
            <p:nvPr/>
          </p:nvSpPr>
          <p:spPr>
            <a:xfrm>
              <a:off x="2192069" y="1516786"/>
              <a:ext cx="803752" cy="600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D7929D1-1446-4118-99C4-422DADE36858}"/>
                </a:ext>
              </a:extLst>
            </p:cNvPr>
            <p:cNvSpPr/>
            <p:nvPr/>
          </p:nvSpPr>
          <p:spPr>
            <a:xfrm>
              <a:off x="5788611" y="1533091"/>
              <a:ext cx="85902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C90EC66-CC1A-4C65-88F6-39F533B15327}"/>
                </a:ext>
              </a:extLst>
            </p:cNvPr>
            <p:cNvGrpSpPr/>
            <p:nvPr/>
          </p:nvGrpSpPr>
          <p:grpSpPr>
            <a:xfrm>
              <a:off x="2792363" y="1510235"/>
              <a:ext cx="3197232" cy="1002960"/>
              <a:chOff x="2792363" y="1510235"/>
              <a:chExt cx="3197232" cy="1002960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1599909-85E1-4074-985C-76B2EC23F6C2}"/>
                  </a:ext>
                </a:extLst>
              </p:cNvPr>
              <p:cNvGrpSpPr/>
              <p:nvPr/>
            </p:nvGrpSpPr>
            <p:grpSpPr>
              <a:xfrm>
                <a:off x="2954432" y="1510235"/>
                <a:ext cx="2874425" cy="600164"/>
                <a:chOff x="3040378" y="1389644"/>
                <a:chExt cx="2657389" cy="622495"/>
              </a:xfrm>
            </p:grpSpPr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B9B2286D-2476-4000-9280-10FA7260CECD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9A37A90C-B9ED-43A3-832D-9FE505BC8BDE}"/>
                    </a:ext>
                  </a:extLst>
                </p:cNvPr>
                <p:cNvSpPr/>
                <p:nvPr/>
              </p:nvSpPr>
              <p:spPr>
                <a:xfrm>
                  <a:off x="3273737" y="1546377"/>
                  <a:ext cx="219066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Всего нарушений:</a:t>
                  </a:r>
                </a:p>
              </p:txBody>
            </p:sp>
          </p:grpSp>
          <p:sp>
            <p:nvSpPr>
              <p:cNvPr id="40" name="Стрелка вниз 39">
                <a:extLst>
                  <a:ext uri="{FF2B5EF4-FFF2-40B4-BE49-F238E27FC236}">
                    <a16:creationId xmlns:a16="http://schemas.microsoft.com/office/drawing/2014/main" id="{A287517E-7FB8-476E-B129-7F6037FE0BD7}"/>
                  </a:ext>
                </a:extLst>
              </p:cNvPr>
              <p:cNvSpPr/>
              <p:nvPr/>
            </p:nvSpPr>
            <p:spPr>
              <a:xfrm>
                <a:off x="3799767" y="2127088"/>
                <a:ext cx="1132273" cy="386107"/>
              </a:xfrm>
              <a:prstGeom prst="downArrow">
                <a:avLst>
                  <a:gd name="adj1" fmla="val 64575"/>
                  <a:gd name="adj2" fmla="val 45835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13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них:</a:t>
                </a:r>
              </a:p>
            </p:txBody>
          </p:sp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BD789D4E-7737-446E-9F9F-2E7975DC3D35}"/>
                  </a:ext>
                </a:extLst>
              </p:cNvPr>
              <p:cNvSpPr/>
              <p:nvPr/>
            </p:nvSpPr>
            <p:spPr>
              <a:xfrm rot="5400000">
                <a:off x="2775164" y="174351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Стрелка: вниз 139">
                <a:extLst>
                  <a:ext uri="{FF2B5EF4-FFF2-40B4-BE49-F238E27FC236}">
                    <a16:creationId xmlns:a16="http://schemas.microsoft.com/office/drawing/2014/main" id="{57F27928-9CBD-4BE4-8F7A-63212F622C0C}"/>
                  </a:ext>
                </a:extLst>
              </p:cNvPr>
              <p:cNvSpPr/>
              <p:nvPr/>
            </p:nvSpPr>
            <p:spPr>
              <a:xfrm rot="16200000" flipH="1">
                <a:off x="5810327" y="173583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65193" y="5205380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999467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959746"/>
            <a:ext cx="1915262" cy="5343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протоколов: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C8E9002-0ABA-44BF-B971-5BDF4E95ACA9}"/>
              </a:ext>
            </a:extLst>
          </p:cNvPr>
          <p:cNvGrpSpPr/>
          <p:nvPr/>
        </p:nvGrpSpPr>
        <p:grpSpPr>
          <a:xfrm>
            <a:off x="2669294" y="4183583"/>
            <a:ext cx="3836018" cy="549999"/>
            <a:chOff x="2615637" y="4822332"/>
            <a:chExt cx="3836018" cy="549999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15637" y="4822332"/>
              <a:ext cx="251825" cy="524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69762" y="4864500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B0B41FB5-A50F-4857-A3B8-9F6ECF42E691}"/>
                </a:ext>
              </a:extLst>
            </p:cNvPr>
            <p:cNvGrpSpPr/>
            <p:nvPr/>
          </p:nvGrpSpPr>
          <p:grpSpPr>
            <a:xfrm>
              <a:off x="2913430" y="4823203"/>
              <a:ext cx="3096931" cy="523220"/>
              <a:chOff x="2913430" y="4823203"/>
              <a:chExt cx="3096931" cy="523220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D99F4D1C-1135-44C3-8934-5F57B4DDE048}"/>
                  </a:ext>
                </a:extLst>
              </p:cNvPr>
              <p:cNvGrpSpPr/>
              <p:nvPr/>
            </p:nvGrpSpPr>
            <p:grpSpPr>
              <a:xfrm>
                <a:off x="3085129" y="4828935"/>
                <a:ext cx="2743728" cy="517488"/>
                <a:chOff x="3198469" y="4082799"/>
                <a:chExt cx="2109641" cy="695262"/>
              </a:xfrm>
            </p:grpSpPr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ADA828DC-741D-46A8-9C96-E2DBA35A1642}"/>
                    </a:ext>
                  </a:extLst>
                </p:cNvPr>
                <p:cNvSpPr/>
                <p:nvPr/>
              </p:nvSpPr>
              <p:spPr>
                <a:xfrm>
                  <a:off x="3198469" y="4082799"/>
                  <a:ext cx="2109641" cy="6952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B5CEAF19-C4A3-403E-B825-28F2561D0912}"/>
                    </a:ext>
                  </a:extLst>
                </p:cNvPr>
                <p:cNvSpPr/>
                <p:nvPr/>
              </p:nvSpPr>
              <p:spPr>
                <a:xfrm>
                  <a:off x="3417548" y="4093326"/>
                  <a:ext cx="1849094" cy="4135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Стрелка: вниз 127">
                <a:extLst>
                  <a:ext uri="{FF2B5EF4-FFF2-40B4-BE49-F238E27FC236}">
                    <a16:creationId xmlns:a16="http://schemas.microsoft.com/office/drawing/2014/main" id="{5A0C6394-E255-4A83-AED8-7A51FA46FFF6}"/>
                  </a:ext>
                </a:extLst>
              </p:cNvPr>
              <p:cNvSpPr/>
              <p:nvPr/>
            </p:nvSpPr>
            <p:spPr>
              <a:xfrm rot="5400000">
                <a:off x="2896231" y="501683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Стрелка: вниз 134">
                <a:extLst>
                  <a:ext uri="{FF2B5EF4-FFF2-40B4-BE49-F238E27FC236}">
                    <a16:creationId xmlns:a16="http://schemas.microsoft.com/office/drawing/2014/main" id="{785C7D56-20DF-43C2-8B8E-FD264E776770}"/>
                  </a:ext>
                </a:extLst>
              </p:cNvPr>
              <p:cNvSpPr/>
              <p:nvPr/>
            </p:nvSpPr>
            <p:spPr>
              <a:xfrm rot="16200000" flipH="1">
                <a:off x="5831093" y="500664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D202A37-B157-4376-818C-731F736A6EE4}"/>
                  </a:ext>
                </a:extLst>
              </p:cNvPr>
              <p:cNvSpPr/>
              <p:nvPr/>
            </p:nvSpPr>
            <p:spPr>
              <a:xfrm>
                <a:off x="3340308" y="4823203"/>
                <a:ext cx="24346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ненадлежащий </a:t>
                </a:r>
              </a:p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контроль за участниками</a:t>
                </a:r>
                <a:endParaRPr lang="ru-RU" sz="1400" dirty="0"/>
              </a:p>
            </p:txBody>
          </p:sp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02F91B0F-B72E-4247-BA9C-81CFE0F9F6BE}"/>
                  </a:ext>
                </a:extLst>
              </p:cNvPr>
              <p:cNvPicPr/>
              <p:nvPr/>
            </p:nvPicPr>
            <p:blipFill rotWithShape="1">
              <a:blip r:embed="rId3"/>
              <a:srcRect l="41435" t="56438" r="49771" b="26074"/>
              <a:stretch/>
            </p:blipFill>
            <p:spPr bwMode="auto">
              <a:xfrm>
                <a:off x="3185151" y="4921107"/>
                <a:ext cx="296512" cy="27178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872010-2670-4680-BF9D-D08E5297B98F}"/>
              </a:ext>
            </a:extLst>
          </p:cNvPr>
          <p:cNvGrpSpPr/>
          <p:nvPr/>
        </p:nvGrpSpPr>
        <p:grpSpPr>
          <a:xfrm>
            <a:off x="2420549" y="2645432"/>
            <a:ext cx="4087457" cy="737436"/>
            <a:chOff x="2383620" y="3359163"/>
            <a:chExt cx="4087457" cy="73743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D129058-E157-40F1-A0B2-D83CC5D91BB7}"/>
                </a:ext>
              </a:extLst>
            </p:cNvPr>
            <p:cNvGrpSpPr/>
            <p:nvPr/>
          </p:nvGrpSpPr>
          <p:grpSpPr>
            <a:xfrm>
              <a:off x="3117557" y="3359163"/>
              <a:ext cx="2692317" cy="737436"/>
              <a:chOff x="3189335" y="2789603"/>
              <a:chExt cx="2140440" cy="602849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F4CA2B3A-D7C4-42AE-B5ED-FDE3326B6B31}"/>
                  </a:ext>
                </a:extLst>
              </p:cNvPr>
              <p:cNvSpPr/>
              <p:nvPr/>
            </p:nvSpPr>
            <p:spPr>
              <a:xfrm>
                <a:off x="3189335" y="2801881"/>
                <a:ext cx="2140440" cy="5905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125D275E-26F4-4F05-8DC8-C7C8C4C12A72}"/>
                  </a:ext>
                </a:extLst>
              </p:cNvPr>
              <p:cNvSpPr/>
              <p:nvPr/>
            </p:nvSpPr>
            <p:spPr>
              <a:xfrm>
                <a:off x="3477300" y="2789605"/>
                <a:ext cx="1852475" cy="366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endPara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C8A9BD8-C96F-49AA-B57D-183A1BFD83C7}"/>
                </a:ext>
              </a:extLst>
            </p:cNvPr>
            <p:cNvGrpSpPr/>
            <p:nvPr/>
          </p:nvGrpSpPr>
          <p:grpSpPr>
            <a:xfrm>
              <a:off x="2383620" y="3397309"/>
              <a:ext cx="4087457" cy="661720"/>
              <a:chOff x="2403560" y="3372310"/>
              <a:chExt cx="4087457" cy="661720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AAAD9C7D-C1B5-477E-B55A-054502D4A94B}"/>
                  </a:ext>
                </a:extLst>
              </p:cNvPr>
              <p:cNvSpPr/>
              <p:nvPr/>
            </p:nvSpPr>
            <p:spPr>
              <a:xfrm>
                <a:off x="2403560" y="3493667"/>
                <a:ext cx="67475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2ED8EE-ABE5-419D-B5C8-AB8E9E9A39A4}"/>
                  </a:ext>
                </a:extLst>
              </p:cNvPr>
              <p:cNvSpPr/>
              <p:nvPr/>
            </p:nvSpPr>
            <p:spPr>
              <a:xfrm>
                <a:off x="5924513" y="3482134"/>
                <a:ext cx="566504" cy="507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832A4A70-605D-41A8-8EFD-497DEC652E53}"/>
                  </a:ext>
                </a:extLst>
              </p:cNvPr>
              <p:cNvGrpSpPr/>
              <p:nvPr/>
            </p:nvGrpSpPr>
            <p:grpSpPr>
              <a:xfrm>
                <a:off x="2923060" y="3372310"/>
                <a:ext cx="3082488" cy="661720"/>
                <a:chOff x="2923060" y="3372310"/>
                <a:chExt cx="3082488" cy="661720"/>
              </a:xfrm>
            </p:grpSpPr>
            <p:sp>
              <p:nvSpPr>
                <p:cNvPr id="126" name="Стрелка: вниз 125">
                  <a:extLst>
                    <a:ext uri="{FF2B5EF4-FFF2-40B4-BE49-F238E27FC236}">
                      <a16:creationId xmlns:a16="http://schemas.microsoft.com/office/drawing/2014/main" id="{3E599B00-A158-4B36-ABCB-578FB94B3A50}"/>
                    </a:ext>
                  </a:extLst>
                </p:cNvPr>
                <p:cNvSpPr/>
                <p:nvPr/>
              </p:nvSpPr>
              <p:spPr>
                <a:xfrm rot="5400000">
                  <a:off x="2905861" y="3650459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Стрелка: вниз 132">
                  <a:extLst>
                    <a:ext uri="{FF2B5EF4-FFF2-40B4-BE49-F238E27FC236}">
                      <a16:creationId xmlns:a16="http://schemas.microsoft.com/office/drawing/2014/main" id="{1A4698DA-BBD8-484A-AA23-F19C01C167E8}"/>
                    </a:ext>
                  </a:extLst>
                </p:cNvPr>
                <p:cNvSpPr/>
                <p:nvPr/>
              </p:nvSpPr>
              <p:spPr>
                <a:xfrm rot="16200000" flipH="1">
                  <a:off x="5826280" y="363284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56" name="Рисунок 155">
                  <a:extLst>
                    <a:ext uri="{FF2B5EF4-FFF2-40B4-BE49-F238E27FC236}">
                      <a16:creationId xmlns:a16="http://schemas.microsoft.com/office/drawing/2014/main" id="{70ABE637-4367-4119-A7D0-055A639F16BB}"/>
                    </a:ext>
                  </a:extLst>
                </p:cNvPr>
                <p:cNvPicPr/>
                <p:nvPr/>
              </p:nvPicPr>
              <p:blipFill rotWithShape="1">
                <a:blip r:embed="rId3"/>
                <a:srcRect l="41435" t="56438" r="49771" b="26074"/>
                <a:stretch/>
              </p:blipFill>
              <p:spPr bwMode="auto">
                <a:xfrm>
                  <a:off x="3221782" y="3682836"/>
                  <a:ext cx="250634" cy="25067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03B24E03-D123-4D92-8B3A-027496C82055}"/>
                    </a:ext>
                  </a:extLst>
                </p:cNvPr>
                <p:cNvSpPr/>
                <p:nvPr/>
              </p:nvSpPr>
              <p:spPr>
                <a:xfrm>
                  <a:off x="3259931" y="3372310"/>
                  <a:ext cx="2693366" cy="661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процедуре проведения ОГЭ </a:t>
                  </a:r>
                </a:p>
                <a:p>
                  <a:pPr algn="ctr" eaLnBrk="1" hangingPunct="1">
                    <a:defRPr/>
                  </a:pP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(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несоблюдение </a:t>
                  </a:r>
                  <a:r>
                    <a:rPr lang="ru-RU" sz="11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продолжитель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- </a:t>
                  </a:r>
                </a:p>
                <a:p>
                  <a:pPr algn="ctr" eaLnBrk="1" hangingPunct="1">
                    <a:defRPr/>
                  </a:pPr>
                  <a:r>
                    <a:rPr lang="ru-RU" sz="11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ности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 экзамена)</a:t>
                  </a:r>
                  <a:endPara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endParaRPr>
                </a:p>
              </p:txBody>
            </p:sp>
          </p:grpSp>
        </p:grpSp>
      </p:grpSp>
      <p:pic>
        <p:nvPicPr>
          <p:cNvPr id="79" name="Picture 2">
            <a:extLst>
              <a:ext uri="{FF2B5EF4-FFF2-40B4-BE49-F238E27FC236}">
                <a16:creationId xmlns:a16="http://schemas.microsoft.com/office/drawing/2014/main" id="{92C0C2C8-B8EB-4D16-85E2-7FDC9006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" y="478174"/>
            <a:ext cx="978539" cy="7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3EF24C4B-C9F5-493D-8A20-2AB0753C1EC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r="55869" b="4928"/>
          <a:stretch/>
        </p:blipFill>
        <p:spPr bwMode="auto">
          <a:xfrm>
            <a:off x="3229043" y="4982405"/>
            <a:ext cx="306276" cy="279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5C170CC4-D26A-47B6-9571-B6051FD5D566}"/>
              </a:ext>
            </a:extLst>
          </p:cNvPr>
          <p:cNvSpPr/>
          <p:nvPr/>
        </p:nvSpPr>
        <p:spPr>
          <a:xfrm>
            <a:off x="236745" y="4445628"/>
            <a:ext cx="206468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0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4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735466" y="120156"/>
            <a:ext cx="8433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Нарушения порядка проведения ГИА в разрезе муниципалитетов</a:t>
            </a:r>
          </a:p>
        </p:txBody>
      </p:sp>
      <p:pic>
        <p:nvPicPr>
          <p:cNvPr id="15387" name="Picture 2">
            <a:extLst>
              <a:ext uri="{FF2B5EF4-FFF2-40B4-BE49-F238E27FC236}">
                <a16:creationId xmlns:a16="http://schemas.microsoft.com/office/drawing/2014/main" id="{7860FAE5-44A4-42BA-A5F3-1F50BFB5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" y="80618"/>
            <a:ext cx="1111088" cy="8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FB00CEE-CD02-4D1A-9BCC-8A2F9A91273B}"/>
              </a:ext>
            </a:extLst>
          </p:cNvPr>
          <p:cNvGraphicFramePr>
            <a:graphicFrameLocks/>
          </p:cNvGraphicFramePr>
          <p:nvPr/>
        </p:nvGraphicFramePr>
        <p:xfrm>
          <a:off x="395536" y="112474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86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9D5128-DA1A-4265-8C3C-EAB9428FA7B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Правоприменительная практика в 2022 году</a:t>
            </a:r>
            <a:endParaRPr lang="en-US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E246A-09B4-4109-88E6-538EBA7C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9392"/>
            <a:ext cx="1111265" cy="86300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FA43AA2-8CA7-463A-A962-BDCFCB79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14109"/>
              </p:ext>
            </p:extLst>
          </p:nvPr>
        </p:nvGraphicFramePr>
        <p:xfrm>
          <a:off x="224882" y="997399"/>
          <a:ext cx="8694235" cy="5821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450">
                  <a:extLst>
                    <a:ext uri="{9D8B030D-6E8A-4147-A177-3AD203B41FA5}">
                      <a16:colId xmlns:a16="http://schemas.microsoft.com/office/drawing/2014/main" val="1651384313"/>
                    </a:ext>
                  </a:extLst>
                </a:gridCol>
                <a:gridCol w="5401061">
                  <a:extLst>
                    <a:ext uri="{9D8B030D-6E8A-4147-A177-3AD203B41FA5}">
                      <a16:colId xmlns:a16="http://schemas.microsoft.com/office/drawing/2014/main" val="3824677936"/>
                    </a:ext>
                  </a:extLst>
                </a:gridCol>
                <a:gridCol w="1206362">
                  <a:extLst>
                    <a:ext uri="{9D8B030D-6E8A-4147-A177-3AD203B41FA5}">
                      <a16:colId xmlns:a16="http://schemas.microsoft.com/office/drawing/2014/main" val="3881404259"/>
                    </a:ext>
                  </a:extLst>
                </a:gridCol>
                <a:gridCol w="1206362">
                  <a:extLst>
                    <a:ext uri="{9D8B030D-6E8A-4147-A177-3AD203B41FA5}">
                      <a16:colId xmlns:a16="http://schemas.microsoft.com/office/drawing/2014/main" val="212829125"/>
                    </a:ext>
                  </a:extLst>
                </a:gridCol>
              </a:tblGrid>
              <a:tr h="4584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п/п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КоАП РФ,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которой составлен протокол об АП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протоколов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2117"/>
                  </a:ext>
                </a:extLst>
              </a:tr>
              <a:tr h="256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60557061"/>
                  </a:ext>
                </a:extLst>
              </a:tr>
              <a:tr h="781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5.57: нарушение предусмотренных законодательством об образовании прав и свобод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7605411"/>
                  </a:ext>
                </a:extLst>
              </a:tr>
              <a:tr h="52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19.30 часть 2: реализация не в полном объеме образовательных программ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0367730"/>
                  </a:ext>
                </a:extLst>
              </a:tr>
              <a:tr h="52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19.30.2: непредставление в ФИС ФРДО сведений о документах об образовании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69726455"/>
                  </a:ext>
                </a:extLst>
              </a:tr>
              <a:tr h="52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19.20 часть 3: нарушение лицензионных требований и условий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50493146"/>
                  </a:ext>
                </a:extLst>
              </a:tr>
              <a:tr h="52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19.7: непредставление сведений контрольно-надзорному органу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11792077"/>
                  </a:ext>
                </a:extLst>
              </a:tr>
              <a:tr h="52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19.5: неисполнение предписания об устранении нарушений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85110570"/>
                  </a:ext>
                </a:extLst>
              </a:tr>
              <a:tr h="1002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Статья 19.30 часть 4:</a:t>
                      </a:r>
                      <a:r>
                        <a:rPr lang="ru-RU" sz="200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нарушение установленного законодательством об образовании порядка проведения государственной итоговой аттестации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15292587"/>
                  </a:ext>
                </a:extLst>
              </a:tr>
              <a:tr h="273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5162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0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0">
            <a:extLst>
              <a:ext uri="{FF2B5EF4-FFF2-40B4-BE49-F238E27FC236}">
                <a16:creationId xmlns:a16="http://schemas.microsoft.com/office/drawing/2014/main" id="{854F2663-BC8E-4C31-95EA-C84378DA825C}"/>
              </a:ext>
            </a:extLst>
          </p:cNvPr>
          <p:cNvSpPr/>
          <p:nvPr/>
        </p:nvSpPr>
        <p:spPr>
          <a:xfrm>
            <a:off x="611560" y="1628800"/>
            <a:ext cx="144016" cy="2952328"/>
          </a:xfrm>
          <a:custGeom>
            <a:avLst/>
            <a:gdLst/>
            <a:ahLst/>
            <a:cxnLst/>
            <a:rect l="l" t="t" r="r" b="b"/>
            <a:pathLst>
              <a:path h="4032885">
                <a:moveTo>
                  <a:pt x="0" y="0"/>
                </a:moveTo>
                <a:lnTo>
                  <a:pt x="0" y="4032453"/>
                </a:lnTo>
              </a:path>
            </a:pathLst>
          </a:custGeom>
          <a:ln w="76200">
            <a:solidFill>
              <a:srgbClr val="FF6F6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0" y="13239"/>
            <a:ext cx="9108504" cy="86300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0"/>
                <a:solidFill>
                  <a:schemeClr val="bg1"/>
                </a:solidFill>
              </a:rPr>
              <a:t>ПРАВОВЫЕ ОСНОВАНИЯ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611A6-B1A9-45BA-B2E2-43223A66CCE7}"/>
              </a:ext>
            </a:extLst>
          </p:cNvPr>
          <p:cNvSpPr/>
          <p:nvPr/>
        </p:nvSpPr>
        <p:spPr>
          <a:xfrm>
            <a:off x="953915" y="1628800"/>
            <a:ext cx="7650534" cy="321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31.07.2020 № 248-ФЗ «О государственном контроле (надзоре) и муниципальном контроле в Российской Федерации»;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275" indent="-285750">
              <a:spcBef>
                <a:spcPts val="71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</a:rPr>
              <a:t>Федеральный закон от 29.12.2012 № 273-ФЗ «Об образовании в Российской Федерации» (статьи 93, 93.1) (далее – Федеральный закон №273-ФЗ);</a:t>
            </a:r>
          </a:p>
          <a:p>
            <a:pPr marL="9525">
              <a:spcBef>
                <a:spcPts val="71"/>
              </a:spcBef>
            </a:pPr>
            <a:endParaRPr lang="ru-RU" dirty="0">
              <a:latin typeface="Times New Roman" panose="02020603050405020304" pitchFamily="18" charset="0"/>
            </a:endParaRPr>
          </a:p>
          <a:p>
            <a:pPr marL="295275" indent="-285750">
              <a:spcBef>
                <a:spcPts val="71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Российской Федерации от 25.06.2021 </a:t>
            </a:r>
          </a:p>
          <a:p>
            <a:pPr marL="9525">
              <a:spcBef>
                <a:spcPts val="71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№ 997 «Об утверждении Положения о федеральном государственном</a:t>
            </a:r>
          </a:p>
          <a:p>
            <a:pPr marL="9525">
              <a:spcBef>
                <a:spcPts val="71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контроле (надзоре) в сфере образования».</a:t>
            </a:r>
            <a:endParaRPr lang="ru-RU" sz="1800" dirty="0">
              <a:latin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F6A61-F630-4648-85CB-B52204AB2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2" y="-44292"/>
            <a:ext cx="1111265" cy="86300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64B7BC-853C-4625-B5FE-C462B53826D6}"/>
              </a:ext>
            </a:extLst>
          </p:cNvPr>
          <p:cNvSpPr/>
          <p:nvPr/>
        </p:nvSpPr>
        <p:spPr>
          <a:xfrm>
            <a:off x="972434" y="4975226"/>
            <a:ext cx="725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</a:rPr>
              <a:t>Постановление Правительства РФ от 10.03.2022 г.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pic>
        <p:nvPicPr>
          <p:cNvPr id="7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id="{8E49767A-5D07-4502-80B5-C21D2A25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3" y="4847630"/>
            <a:ext cx="731730" cy="114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5F2323-E289-46ED-805C-2BB91E7C9380}"/>
              </a:ext>
            </a:extLst>
          </p:cNvPr>
          <p:cNvSpPr/>
          <p:nvPr/>
        </p:nvSpPr>
        <p:spPr>
          <a:xfrm>
            <a:off x="611560" y="1268760"/>
            <a:ext cx="7938882" cy="216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Практика применения Кодекса Российской Федерации об административных правонарушениях (далее – КоАП РФ):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по части 1 статьи 19.5 </a:t>
            </a:r>
            <a:r>
              <a:rPr lang="ru-RU" dirty="0"/>
              <a:t>КоАП РФ (за неисполнение предписания об устранении выявленных нарушений) – </a:t>
            </a:r>
            <a:r>
              <a:rPr lang="ru-RU" b="1" dirty="0">
                <a:solidFill>
                  <a:srgbClr val="C00000"/>
                </a:solidFill>
              </a:rPr>
              <a:t>возбуждено 1 дело</a:t>
            </a:r>
            <a:r>
              <a:rPr lang="ru-RU" dirty="0"/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по части 4 ст. 19.30 </a:t>
            </a:r>
            <a:r>
              <a:rPr lang="ru-RU" dirty="0"/>
              <a:t>КоАП РФ (за нарушение установленного законодательством об образовании порядка проведения государственной итоговой аттестации) –  </a:t>
            </a:r>
            <a:r>
              <a:rPr lang="ru-RU" b="1" dirty="0">
                <a:solidFill>
                  <a:srgbClr val="C00000"/>
                </a:solidFill>
              </a:rPr>
              <a:t>возбуждены 28 дел</a:t>
            </a:r>
            <a:r>
              <a:rPr lang="ru-RU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9D5128-DA1A-4265-8C3C-EAB9428FA7B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Правоприменительная практика в 2022 году</a:t>
            </a:r>
            <a:endParaRPr lang="en-US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E246A-09B4-4109-88E6-538EBA7C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9392"/>
            <a:ext cx="1111265" cy="863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8EAA27-6A56-4F8C-AC5D-CFF7463A9B00}"/>
              </a:ext>
            </a:extLst>
          </p:cNvPr>
          <p:cNvSpPr/>
          <p:nvPr/>
        </p:nvSpPr>
        <p:spPr>
          <a:xfrm>
            <a:off x="746574" y="3645024"/>
            <a:ext cx="80018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Судебными органами и КДН администраций </a:t>
            </a:r>
            <a:r>
              <a:rPr lang="ru-RU" dirty="0" err="1"/>
              <a:t>кожуунов</a:t>
            </a:r>
            <a:r>
              <a:rPr lang="ru-RU" dirty="0"/>
              <a:t> привлечены к административной ответственности:</a:t>
            </a:r>
          </a:p>
          <a:p>
            <a:r>
              <a:rPr lang="ru-RU" dirty="0"/>
              <a:t>в виде административного </a:t>
            </a:r>
            <a:r>
              <a:rPr lang="ru-RU" b="1" dirty="0">
                <a:solidFill>
                  <a:srgbClr val="C00000"/>
                </a:solidFill>
              </a:rPr>
              <a:t>штрафа</a:t>
            </a:r>
            <a:r>
              <a:rPr lang="ru-RU" dirty="0"/>
              <a:t> на общую сумму </a:t>
            </a:r>
            <a:r>
              <a:rPr lang="ru-RU" b="1" dirty="0"/>
              <a:t>116,5</a:t>
            </a:r>
            <a:r>
              <a:rPr lang="ru-RU" dirty="0"/>
              <a:t> </a:t>
            </a:r>
            <a:r>
              <a:rPr lang="ru-RU" dirty="0" err="1"/>
              <a:t>тыс.руб</a:t>
            </a:r>
            <a:r>
              <a:rPr lang="ru-RU" dirty="0"/>
              <a:t>.;</a:t>
            </a:r>
          </a:p>
          <a:p>
            <a:r>
              <a:rPr lang="ru-RU" dirty="0"/>
              <a:t>в виде </a:t>
            </a:r>
            <a:r>
              <a:rPr lang="ru-RU" b="1" dirty="0">
                <a:solidFill>
                  <a:srgbClr val="C00000"/>
                </a:solidFill>
              </a:rPr>
              <a:t>предупреждения</a:t>
            </a:r>
            <a:r>
              <a:rPr lang="ru-RU" dirty="0"/>
              <a:t> – </a:t>
            </a:r>
            <a:r>
              <a:rPr lang="ru-RU" b="1" dirty="0"/>
              <a:t>2;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b="1" dirty="0"/>
              <a:t>3</a:t>
            </a:r>
            <a:r>
              <a:rPr lang="ru-RU" dirty="0"/>
              <a:t> случаях объявлены </a:t>
            </a:r>
            <a:r>
              <a:rPr lang="ru-RU" b="1" dirty="0">
                <a:solidFill>
                  <a:srgbClr val="C00000"/>
                </a:solidFill>
              </a:rPr>
              <a:t>устные замечания </a:t>
            </a:r>
            <a:r>
              <a:rPr lang="ru-RU" dirty="0"/>
              <a:t>(в 2021 г. – 8; -62,5%);</a:t>
            </a:r>
          </a:p>
          <a:p>
            <a:endParaRPr lang="ru-RU" dirty="0"/>
          </a:p>
          <a:p>
            <a:r>
              <a:rPr lang="ru-RU" dirty="0"/>
              <a:t>Прекращено в связи с истечением срока давности </a:t>
            </a:r>
            <a:r>
              <a:rPr lang="ru-RU" b="1" dirty="0"/>
              <a:t>1</a:t>
            </a:r>
            <a:r>
              <a:rPr lang="ru-RU" dirty="0"/>
              <a:t> дело об административном правонарушении (2021 г.-5; -80%).</a:t>
            </a:r>
          </a:p>
        </p:txBody>
      </p:sp>
    </p:spTree>
    <p:extLst>
      <p:ext uri="{BB962C8B-B14F-4D97-AF65-F5344CB8AC3E}">
        <p14:creationId xmlns:p14="http://schemas.microsoft.com/office/powerpoint/2010/main" val="342117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5F2323-E289-46ED-805C-2BB91E7C9380}"/>
              </a:ext>
            </a:extLst>
          </p:cNvPr>
          <p:cNvSpPr/>
          <p:nvPr/>
        </p:nvSpPr>
        <p:spPr>
          <a:xfrm>
            <a:off x="467544" y="141277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Несоблюдение обязательных требований, установленных Федеральным законом № 273-ФЗ, в части: </a:t>
            </a:r>
            <a:endParaRPr lang="ru-RU" sz="11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пункта 2 части 6 статьи 28 </a:t>
            </a:r>
            <a:r>
              <a:rPr lang="ru-RU" sz="1800" dirty="0"/>
              <a:t>– не созданы безопасные условия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обучающихся: отсутствует контрольно-пропускной пункт с охранниками, прошедшими соответствующее профессиональное обучение, допуск к работе лиц, имеющих или имевших судимость, привлекавшихся к уголовной ответственности по статьям, подпадающим под запрет;</a:t>
            </a:r>
            <a:endParaRPr lang="ru-RU" sz="14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части 1 статьи 18, части 1 статьи 35 </a:t>
            </a:r>
            <a:r>
              <a:rPr lang="ru-RU" sz="1800" dirty="0"/>
              <a:t>– библиотека образовательной организации не в полной мере укомплектована учебниками по всем учебным предметам, в библиотеке не созданы условия, обеспечивающие доступ к информационным справочным и поисковым системам, а также иным информационным ресурсам. </a:t>
            </a:r>
            <a:endParaRPr lang="ru-RU" sz="1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9D5128-DA1A-4265-8C3C-EAB9428FA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247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Типичные нарушения, выявляемые по результатам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контрольных (надзорных) мероприятий,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в том числе без взаимодействия с контролирующими лицами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0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5F2323-E289-46ED-805C-2BB91E7C9380}"/>
              </a:ext>
            </a:extLst>
          </p:cNvPr>
          <p:cNvSpPr/>
          <p:nvPr/>
        </p:nvSpPr>
        <p:spPr>
          <a:xfrm>
            <a:off x="467544" y="1556792"/>
            <a:ext cx="82089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части 1 статьи 28, части 1 статьи 30 </a:t>
            </a:r>
            <a:r>
              <a:rPr lang="ru-RU" sz="1800" dirty="0"/>
              <a:t>– локальные нормативные акты не обновляются в соответствии с изменениями в законодательстве Российской Федерации;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части 3 статьи 30 </a:t>
            </a:r>
            <a:r>
              <a:rPr lang="ru-RU" sz="1800" dirty="0"/>
              <a:t>– при принятии локальных нормативных актов, затрагивающих права обучающихся, не учитывается мнение Совета обучающихся Учреждения или их представителей;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пункта 9 части 1 статьи 34, части 1 статьи 45</a:t>
            </a:r>
            <a:r>
              <a:rPr lang="ru-RU" sz="1800" dirty="0"/>
              <a:t> – несоблюдение основных прав и свобод, законных интересов обучающихся и их родителей (законных представителей): отсутствие и или ненадлежащее функционирование комиссии по урегулированию споров между участниками образовательных отношений, принудительный сбор денег на нужды организации со стороны родительских комитетов, несоблюдение законодательства РФ о добровольных пожертвованиях.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9D5128-DA1A-4265-8C3C-EAB9428FA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247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Типичные нарушения, выявляемые по результатам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контрольных (надзорных) мероприятий,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в том числе без взаимодействия с контролирующими лицами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5F2323-E289-46ED-805C-2BB91E7C9380}"/>
              </a:ext>
            </a:extLst>
          </p:cNvPr>
          <p:cNvSpPr/>
          <p:nvPr/>
        </p:nvSpPr>
        <p:spPr>
          <a:xfrm>
            <a:off x="467544" y="1412776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Несоблюдение обязательных требований, установленных Правилами формирования и ведения федеральной информационной системы «Федеральный реестр сведений о документах об образовании и (или) о квалификации, документах об обучении», утвержденные постановлением Правительства Российской Федерации от 31.05.2021 № 825, в части пункта 5 – </a:t>
            </a:r>
            <a:r>
              <a:rPr lang="ru-RU" sz="1800" b="1" dirty="0">
                <a:solidFill>
                  <a:srgbClr val="C00000"/>
                </a:solidFill>
              </a:rPr>
              <a:t>не внесены сведения о документах о квалификации в ФИС ФРДО</a:t>
            </a:r>
            <a:r>
              <a:rPr lang="ru-RU" sz="1800" b="1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Несоблюдение обязательных требований, установленных Требованиями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утвержденными приказом Федеральной службы по надзору в сфере образования и науки от 14.08.2020 № 831, в части пункта 3 – </a:t>
            </a:r>
            <a:r>
              <a:rPr lang="ru-RU" sz="1800" b="1" dirty="0">
                <a:solidFill>
                  <a:srgbClr val="C00000"/>
                </a:solidFill>
              </a:rPr>
              <a:t>на сайте образовательной организации отсутствует обязательная информация (либо информация представлена на сайте не в полном объеме).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9D5128-DA1A-4265-8C3C-EAB9428FA7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247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Типичные нарушения, выявляемые по результатам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контрольных (надзорных) мероприятий,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</a:rPr>
              <a:t>в том числе без взаимодействия с контролирующими лицами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>
            <a:extLst>
              <a:ext uri="{FF2B5EF4-FFF2-40B4-BE49-F238E27FC236}">
                <a16:creationId xmlns:a16="http://schemas.microsoft.com/office/drawing/2014/main" id="{E4A49A69-E7AB-4C8D-BAE8-224632ACB9FA}"/>
              </a:ext>
            </a:extLst>
          </p:cNvPr>
          <p:cNvSpPr/>
          <p:nvPr/>
        </p:nvSpPr>
        <p:spPr>
          <a:xfrm>
            <a:off x="621879" y="2402779"/>
            <a:ext cx="90649" cy="4168626"/>
          </a:xfrm>
          <a:custGeom>
            <a:avLst/>
            <a:gdLst/>
            <a:ahLst/>
            <a:cxnLst/>
            <a:rect l="l" t="t" r="r" b="b"/>
            <a:pathLst>
              <a:path h="4032885">
                <a:moveTo>
                  <a:pt x="0" y="0"/>
                </a:moveTo>
                <a:lnTo>
                  <a:pt x="0" y="4032453"/>
                </a:lnTo>
              </a:path>
            </a:pathLst>
          </a:custGeom>
          <a:ln w="76200">
            <a:solidFill>
              <a:srgbClr val="FF6F6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Прямоугольник 56">
            <a:extLst>
              <a:ext uri="{FF2B5EF4-FFF2-40B4-BE49-F238E27FC236}">
                <a16:creationId xmlns:a16="http://schemas.microsoft.com/office/drawing/2014/main" id="{26A53104-0143-4F89-87E4-AB03A0AF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456281"/>
            <a:ext cx="7056784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ru-RU" altLang="ru-RU" sz="1800" b="1" dirty="0"/>
              <a:t>Информирование</a:t>
            </a:r>
            <a:r>
              <a:rPr lang="ru-RU" altLang="ru-RU" sz="2000" dirty="0"/>
              <a:t>:</a:t>
            </a:r>
          </a:p>
          <a:p>
            <a:pPr marL="0" indent="0">
              <a:spcAft>
                <a:spcPts val="1200"/>
              </a:spcAft>
            </a:pPr>
            <a:r>
              <a:rPr lang="ru-RU" dirty="0"/>
              <a:t>Поддержание в актуальном состоянии размещенных на официальном сайте </a:t>
            </a:r>
            <a:r>
              <a:rPr lang="ru-RU" dirty="0" err="1"/>
              <a:t>тувобрнадзора</a:t>
            </a:r>
            <a:r>
              <a:rPr lang="ru-RU" dirty="0"/>
              <a:t> перечней нормативных правовых актов, содержащих обязательные требования;</a:t>
            </a:r>
          </a:p>
          <a:p>
            <a:pPr marL="0" indent="0">
              <a:spcAft>
                <a:spcPts val="1200"/>
              </a:spcAft>
            </a:pPr>
            <a:r>
              <a:rPr lang="ru-RU" altLang="ru-RU" dirty="0"/>
              <a:t>Проведены семинары-совещаний, круглые столы, </a:t>
            </a:r>
            <a:r>
              <a:rPr lang="ru-RU" dirty="0"/>
              <a:t>участие в курсах повышения квалификации руководителей МОУО, ОО; </a:t>
            </a:r>
            <a:endParaRPr lang="ru-RU" altLang="ru-RU" dirty="0"/>
          </a:p>
          <a:p>
            <a:pPr marL="0" indent="0">
              <a:spcAft>
                <a:spcPts val="1800"/>
              </a:spcAft>
            </a:pPr>
            <a:r>
              <a:rPr lang="ru-RU" altLang="ru-RU" sz="1800" b="1" dirty="0"/>
              <a:t>Консультирование</a:t>
            </a:r>
            <a:r>
              <a:rPr lang="ru-RU" altLang="ru-RU" sz="1800" dirty="0"/>
              <a:t>;</a:t>
            </a:r>
          </a:p>
          <a:p>
            <a:pPr marL="0" indent="0">
              <a:spcAft>
                <a:spcPts val="1800"/>
              </a:spcAft>
            </a:pPr>
            <a:r>
              <a:rPr lang="ru-RU" altLang="ru-RU" sz="1800" b="1" dirty="0"/>
              <a:t>Профилактические визиты</a:t>
            </a:r>
            <a:r>
              <a:rPr lang="ru-RU" altLang="ru-RU" sz="1800" dirty="0"/>
              <a:t>;</a:t>
            </a:r>
          </a:p>
          <a:p>
            <a:pPr marL="0" indent="0">
              <a:spcAft>
                <a:spcPts val="1800"/>
              </a:spcAft>
            </a:pPr>
            <a:r>
              <a:rPr lang="ru-RU" altLang="ru-RU" sz="1800" b="1" dirty="0"/>
              <a:t>Объявление предостережений</a:t>
            </a:r>
            <a:r>
              <a:rPr lang="ru-RU" altLang="ru-RU" sz="1800" dirty="0"/>
              <a:t>;</a:t>
            </a:r>
          </a:p>
          <a:p>
            <a:pPr marL="0" indent="0">
              <a:spcAft>
                <a:spcPts val="1800"/>
              </a:spcAft>
            </a:pPr>
            <a:r>
              <a:rPr lang="ru-RU" altLang="ru-RU" sz="1800" b="1" dirty="0"/>
              <a:t>Обобщение правоприменительной практики.</a:t>
            </a:r>
            <a:endParaRPr lang="ru-RU" altLang="ru-RU" sz="2000" b="1" dirty="0"/>
          </a:p>
        </p:txBody>
      </p:sp>
      <p:sp>
        <p:nvSpPr>
          <p:cNvPr id="9" name="Freeform 219">
            <a:extLst>
              <a:ext uri="{FF2B5EF4-FFF2-40B4-BE49-F238E27FC236}">
                <a16:creationId xmlns:a16="http://schemas.microsoft.com/office/drawing/2014/main" id="{F75057F8-88B9-450E-AB53-B9748D316232}"/>
              </a:ext>
            </a:extLst>
          </p:cNvPr>
          <p:cNvSpPr>
            <a:spLocks noEditPoints="1"/>
          </p:cNvSpPr>
          <p:nvPr/>
        </p:nvSpPr>
        <p:spPr bwMode="auto">
          <a:xfrm>
            <a:off x="1002169" y="2456281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0" name="Freeform 219">
            <a:extLst>
              <a:ext uri="{FF2B5EF4-FFF2-40B4-BE49-F238E27FC236}">
                <a16:creationId xmlns:a16="http://schemas.microsoft.com/office/drawing/2014/main" id="{454BA22A-1811-4227-93A8-A7F4EB0E78BF}"/>
              </a:ext>
            </a:extLst>
          </p:cNvPr>
          <p:cNvSpPr>
            <a:spLocks noEditPoints="1"/>
          </p:cNvSpPr>
          <p:nvPr/>
        </p:nvSpPr>
        <p:spPr bwMode="auto">
          <a:xfrm>
            <a:off x="1021298" y="4288071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1" name="Freeform 219">
            <a:extLst>
              <a:ext uri="{FF2B5EF4-FFF2-40B4-BE49-F238E27FC236}">
                <a16:creationId xmlns:a16="http://schemas.microsoft.com/office/drawing/2014/main" id="{AD9E8CAF-FEC1-47F5-B2D1-E1E1A49B9748}"/>
              </a:ext>
            </a:extLst>
          </p:cNvPr>
          <p:cNvSpPr>
            <a:spLocks noEditPoints="1"/>
          </p:cNvSpPr>
          <p:nvPr/>
        </p:nvSpPr>
        <p:spPr bwMode="auto">
          <a:xfrm>
            <a:off x="1002170" y="4794861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2" name="Freeform 219">
            <a:extLst>
              <a:ext uri="{FF2B5EF4-FFF2-40B4-BE49-F238E27FC236}">
                <a16:creationId xmlns:a16="http://schemas.microsoft.com/office/drawing/2014/main" id="{E7711E2A-B89D-4B1D-9860-7F24B0B15985}"/>
              </a:ext>
            </a:extLst>
          </p:cNvPr>
          <p:cNvSpPr>
            <a:spLocks noEditPoints="1"/>
          </p:cNvSpPr>
          <p:nvPr/>
        </p:nvSpPr>
        <p:spPr bwMode="auto">
          <a:xfrm>
            <a:off x="1002170" y="5339630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3" name="Freeform 219">
            <a:extLst>
              <a:ext uri="{FF2B5EF4-FFF2-40B4-BE49-F238E27FC236}">
                <a16:creationId xmlns:a16="http://schemas.microsoft.com/office/drawing/2014/main" id="{E39AB11F-596C-4B6D-9B89-F0C29A318821}"/>
              </a:ext>
            </a:extLst>
          </p:cNvPr>
          <p:cNvSpPr>
            <a:spLocks noEditPoints="1"/>
          </p:cNvSpPr>
          <p:nvPr/>
        </p:nvSpPr>
        <p:spPr bwMode="auto">
          <a:xfrm>
            <a:off x="1006678" y="5935698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88B7C39-B97E-46E3-B73E-9CC9581A49F7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Профилактика нарушений рисков причинения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вреда (ущерба) охраняемым законом ценностям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0552D-63C8-4914-9B2F-D090D0E301F8}"/>
              </a:ext>
            </a:extLst>
          </p:cNvPr>
          <p:cNvSpPr/>
          <p:nvPr/>
        </p:nvSpPr>
        <p:spPr>
          <a:xfrm>
            <a:off x="323528" y="103470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профилактики нарушений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рисков причинения вреда (ущерба) охраняемым законом ценностям в сфере образования на 2022 год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утверждена приказом Министерства от 14.12.2021 № 393 и размещена на официальном сайте </a:t>
            </a:r>
            <a:r>
              <a:rPr lang="ru-RU" sz="1800" dirty="0"/>
              <a:t>http://</a:t>
            </a:r>
            <a:r>
              <a:rPr lang="en-US" sz="1800" dirty="0" err="1"/>
              <a:t>tuvobrnadzor</a:t>
            </a:r>
            <a:r>
              <a:rPr lang="ru-RU" sz="1800" dirty="0"/>
              <a:t>.rtyva.ru </a:t>
            </a:r>
          </a:p>
        </p:txBody>
      </p:sp>
    </p:spTree>
    <p:extLst>
      <p:ext uri="{BB962C8B-B14F-4D97-AF65-F5344CB8AC3E}">
        <p14:creationId xmlns:p14="http://schemas.microsoft.com/office/powerpoint/2010/main" val="40885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101649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Профилактика нарушений рисков причинения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вреда (ущерба) охраняемым законом ценностям</a:t>
            </a:r>
            <a:endParaRPr lang="en-US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978969-E644-4FFB-BC2B-CDADF087C815}"/>
              </a:ext>
            </a:extLst>
          </p:cNvPr>
          <p:cNvSpPr/>
          <p:nvPr/>
        </p:nvSpPr>
        <p:spPr>
          <a:xfrm>
            <a:off x="2207557" y="1951103"/>
            <a:ext cx="4665712" cy="12426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профилактические визиты в отношении контролируемых лиц, получивших лицензию  на осуществление образовательной деятельности</a:t>
            </a:r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A8E193-A734-4AE4-899E-724FAAF96891}"/>
              </a:ext>
            </a:extLst>
          </p:cNvPr>
          <p:cNvSpPr/>
          <p:nvPr/>
        </p:nvSpPr>
        <p:spPr>
          <a:xfrm>
            <a:off x="2177955" y="3476755"/>
            <a:ext cx="46657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 в отношении контролируемых лиц, деятельность которых отнесена к категории высокого риска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E7C089-CD76-45FE-8F11-5546E09A1F91}"/>
              </a:ext>
            </a:extLst>
          </p:cNvPr>
          <p:cNvSpPr/>
          <p:nvPr/>
        </p:nvSpPr>
        <p:spPr>
          <a:xfrm>
            <a:off x="2207557" y="4928100"/>
            <a:ext cx="466571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визитов с согласия контролируемых лиц либо по их инициативе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B1D6B0D-6C2E-4AD9-B7EE-E8A0E188653F}"/>
              </a:ext>
            </a:extLst>
          </p:cNvPr>
          <p:cNvSpPr/>
          <p:nvPr/>
        </p:nvSpPr>
        <p:spPr>
          <a:xfrm>
            <a:off x="7360577" y="2129691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E286E88-534F-49F3-B02B-C2179C7CCAE1}"/>
              </a:ext>
            </a:extLst>
          </p:cNvPr>
          <p:cNvSpPr/>
          <p:nvPr/>
        </p:nvSpPr>
        <p:spPr>
          <a:xfrm>
            <a:off x="7308304" y="3521079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16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F196036-97DE-45FD-A3CD-7C8D8F93613A}"/>
              </a:ext>
            </a:extLst>
          </p:cNvPr>
          <p:cNvSpPr/>
          <p:nvPr/>
        </p:nvSpPr>
        <p:spPr>
          <a:xfrm>
            <a:off x="7365504" y="4938023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?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51A886F-7EC2-4BB3-85CF-BFC7149E3358}"/>
              </a:ext>
            </a:extLst>
          </p:cNvPr>
          <p:cNvSpPr/>
          <p:nvPr/>
        </p:nvSpPr>
        <p:spPr>
          <a:xfrm>
            <a:off x="6903840" y="2393871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E6B9F81-E48D-4FEE-AD4F-73FD06B93629}"/>
              </a:ext>
            </a:extLst>
          </p:cNvPr>
          <p:cNvSpPr/>
          <p:nvPr/>
        </p:nvSpPr>
        <p:spPr>
          <a:xfrm>
            <a:off x="6846640" y="3839592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55B7F07-1696-4AF9-865E-A3A8F5EF73B8}"/>
              </a:ext>
            </a:extLst>
          </p:cNvPr>
          <p:cNvSpPr/>
          <p:nvPr/>
        </p:nvSpPr>
        <p:spPr>
          <a:xfrm>
            <a:off x="680104" y="1993403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47019A82-7B99-49C7-817A-14055B20A835}"/>
              </a:ext>
            </a:extLst>
          </p:cNvPr>
          <p:cNvSpPr/>
          <p:nvPr/>
        </p:nvSpPr>
        <p:spPr>
          <a:xfrm>
            <a:off x="6888554" y="5112181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6C33445-E786-42F6-AD2A-1B421DEF85E4}"/>
              </a:ext>
            </a:extLst>
          </p:cNvPr>
          <p:cNvSpPr/>
          <p:nvPr/>
        </p:nvSpPr>
        <p:spPr>
          <a:xfrm flipH="1">
            <a:off x="1745893" y="2267599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E9ABA36-5812-4158-BBEF-6519E59C45C3}"/>
              </a:ext>
            </a:extLst>
          </p:cNvPr>
          <p:cNvSpPr/>
          <p:nvPr/>
        </p:nvSpPr>
        <p:spPr>
          <a:xfrm>
            <a:off x="711197" y="4829081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0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D8CD57A-B38C-4055-B865-9DDD668834D6}"/>
              </a:ext>
            </a:extLst>
          </p:cNvPr>
          <p:cNvSpPr/>
          <p:nvPr/>
        </p:nvSpPr>
        <p:spPr>
          <a:xfrm>
            <a:off x="705206" y="3583841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06A33B7-0C43-4A51-BA33-23F72CA50428}"/>
              </a:ext>
            </a:extLst>
          </p:cNvPr>
          <p:cNvSpPr/>
          <p:nvPr/>
        </p:nvSpPr>
        <p:spPr>
          <a:xfrm flipH="1">
            <a:off x="1684703" y="3804179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B1E483DD-3263-466F-A1BB-6C0F86435474}"/>
              </a:ext>
            </a:extLst>
          </p:cNvPr>
          <p:cNvSpPr/>
          <p:nvPr/>
        </p:nvSpPr>
        <p:spPr>
          <a:xfrm flipH="1">
            <a:off x="1717735" y="5112181"/>
            <a:ext cx="461664" cy="35713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FBAB7-53DC-4798-B8DA-35C7BF15051D}"/>
              </a:ext>
            </a:extLst>
          </p:cNvPr>
          <p:cNvSpPr txBox="1"/>
          <p:nvPr/>
        </p:nvSpPr>
        <p:spPr>
          <a:xfrm>
            <a:off x="705206" y="129068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2022 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770A1-51D4-447E-BB43-7C3CF3B6A72F}"/>
              </a:ext>
            </a:extLst>
          </p:cNvPr>
          <p:cNvSpPr txBox="1"/>
          <p:nvPr/>
        </p:nvSpPr>
        <p:spPr>
          <a:xfrm>
            <a:off x="7072545" y="129959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429216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908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Осуществление контрольных (надзорных) мероприятий</a:t>
            </a:r>
            <a:endParaRPr lang="en-US" sz="1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926200-79F1-4878-B2FD-9B0AF18E5406}"/>
              </a:ext>
            </a:extLst>
          </p:cNvPr>
          <p:cNvSpPr/>
          <p:nvPr/>
        </p:nvSpPr>
        <p:spPr>
          <a:xfrm>
            <a:off x="647563" y="1107895"/>
            <a:ext cx="808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/>
              <a:t>По результатам мониторинга по информационной открытости ОО </a:t>
            </a:r>
          </a:p>
          <a:p>
            <a:r>
              <a:rPr lang="ru-RU" sz="1800" dirty="0"/>
              <a:t>из общеобразовательных школ республики определены </a:t>
            </a:r>
            <a:r>
              <a:rPr lang="ru-RU" sz="1800" b="1" dirty="0">
                <a:solidFill>
                  <a:srgbClr val="C00000"/>
                </a:solidFill>
              </a:rPr>
              <a:t>лучшие сайты</a:t>
            </a:r>
            <a:r>
              <a:rPr lang="ru-RU" sz="18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МБОУ СОШ № 12 г. Кызыла;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МБОУ Баян-</a:t>
            </a:r>
            <a:r>
              <a:rPr lang="ru-RU" sz="1800" dirty="0" err="1"/>
              <a:t>Талинская</a:t>
            </a:r>
            <a:r>
              <a:rPr lang="ru-RU" sz="1800" dirty="0"/>
              <a:t> СОШ </a:t>
            </a:r>
            <a:r>
              <a:rPr lang="ru-RU" sz="1800" dirty="0" err="1"/>
              <a:t>Дзун-Хемчикского</a:t>
            </a:r>
            <a:r>
              <a:rPr lang="ru-RU" sz="1800" dirty="0"/>
              <a:t> </a:t>
            </a:r>
            <a:r>
              <a:rPr lang="ru-RU" sz="1800" dirty="0" err="1"/>
              <a:t>кожууна</a:t>
            </a:r>
            <a:r>
              <a:rPr lang="ru-RU" sz="1800" dirty="0"/>
              <a:t>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33DC7AF-BB9E-4895-963D-9C8E5654F097}"/>
              </a:ext>
            </a:extLst>
          </p:cNvPr>
          <p:cNvSpPr/>
          <p:nvPr/>
        </p:nvSpPr>
        <p:spPr>
          <a:xfrm>
            <a:off x="662811" y="2381745"/>
            <a:ext cx="8085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/>
              <a:t>По результатам мониторинга </a:t>
            </a:r>
            <a:r>
              <a:rPr lang="ru-RU" sz="1800" dirty="0">
                <a:solidFill>
                  <a:srgbClr val="C00000"/>
                </a:solidFill>
              </a:rPr>
              <a:t>ФИС ФРДО своевременно вносят сведения в модуль «Дополнительное профессиональное обучение»: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ГАОУ ДПО «</a:t>
            </a:r>
            <a:r>
              <a:rPr lang="ru-RU" sz="1800" dirty="0" err="1"/>
              <a:t>ТИРОиПК</a:t>
            </a:r>
            <a:r>
              <a:rPr lang="ru-RU" sz="1800" dirty="0"/>
              <a:t>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АНОПО «</a:t>
            </a:r>
            <a:r>
              <a:rPr lang="ru-RU" sz="1800" dirty="0" err="1"/>
              <a:t>КТЭиП</a:t>
            </a:r>
            <a:r>
              <a:rPr lang="ru-RU" sz="1800" dirty="0"/>
              <a:t>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ГБПОУ РТ «</a:t>
            </a:r>
            <a:r>
              <a:rPr lang="ru-RU" sz="1800" dirty="0" err="1"/>
              <a:t>Кызылский</a:t>
            </a:r>
            <a:r>
              <a:rPr lang="ru-RU" sz="1800" dirty="0"/>
              <a:t> транспортный техникум»;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ГБПОУ РТ «</a:t>
            </a:r>
            <a:r>
              <a:rPr lang="ru-RU" sz="1800" dirty="0" err="1"/>
              <a:t>Кызылский</a:t>
            </a:r>
            <a:r>
              <a:rPr lang="ru-RU" sz="1800" dirty="0"/>
              <a:t> медицинский колледж»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71ABC7-70A6-48E9-8620-66C7C6A83F7A}"/>
              </a:ext>
            </a:extLst>
          </p:cNvPr>
          <p:cNvSpPr/>
          <p:nvPr/>
        </p:nvSpPr>
        <p:spPr>
          <a:xfrm>
            <a:off x="645733" y="4293096"/>
            <a:ext cx="8085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/>
              <a:t>По результатам мониторинга </a:t>
            </a:r>
            <a:r>
              <a:rPr lang="ru-RU" sz="1800" dirty="0">
                <a:solidFill>
                  <a:srgbClr val="C00000"/>
                </a:solidFill>
              </a:rPr>
              <a:t>ФИС ФРДО своевременно вносят сведения в модуль «Профессиональное обучение»: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ГБПОУ РТ «</a:t>
            </a:r>
            <a:r>
              <a:rPr lang="ru-RU" sz="1800" dirty="0" err="1"/>
              <a:t>Кызылский</a:t>
            </a:r>
            <a:r>
              <a:rPr lang="ru-RU" sz="1800" dirty="0"/>
              <a:t> транспортный техникум»;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ГБПОУ РТ «</a:t>
            </a:r>
            <a:r>
              <a:rPr lang="ru-RU" sz="1800" dirty="0" err="1"/>
              <a:t>Кызылский</a:t>
            </a:r>
            <a:r>
              <a:rPr lang="ru-RU" sz="1800" dirty="0"/>
              <a:t> медицинский колледж»;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ЧПО автошколы «Авто-Драйв», «</a:t>
            </a:r>
            <a:r>
              <a:rPr lang="ru-RU" sz="1800" dirty="0" err="1"/>
              <a:t>Буянныг</a:t>
            </a:r>
            <a:r>
              <a:rPr lang="ru-RU" sz="1800" dirty="0"/>
              <a:t>», «</a:t>
            </a:r>
            <a:r>
              <a:rPr lang="ru-RU" sz="1800" dirty="0" err="1"/>
              <a:t>Сылдыс</a:t>
            </a:r>
            <a:r>
              <a:rPr lang="ru-RU" sz="1800" dirty="0"/>
              <a:t>», «</a:t>
            </a:r>
            <a:r>
              <a:rPr lang="ru-RU" sz="1800" dirty="0" err="1"/>
              <a:t>Идегел</a:t>
            </a:r>
            <a:r>
              <a:rPr lang="ru-RU" sz="1800" dirty="0"/>
              <a:t>», ДОСААФ г. Ак-Довурака </a:t>
            </a:r>
          </a:p>
        </p:txBody>
      </p:sp>
    </p:spTree>
    <p:extLst>
      <p:ext uri="{BB962C8B-B14F-4D97-AF65-F5344CB8AC3E}">
        <p14:creationId xmlns:p14="http://schemas.microsoft.com/office/powerpoint/2010/main" val="140466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19">
            <a:extLst>
              <a:ext uri="{FF2B5EF4-FFF2-40B4-BE49-F238E27FC236}">
                <a16:creationId xmlns:a16="http://schemas.microsoft.com/office/drawing/2014/main" id="{454BA22A-1811-4227-93A8-A7F4EB0E78BF}"/>
              </a:ext>
            </a:extLst>
          </p:cNvPr>
          <p:cNvSpPr>
            <a:spLocks noEditPoints="1"/>
          </p:cNvSpPr>
          <p:nvPr/>
        </p:nvSpPr>
        <p:spPr bwMode="auto">
          <a:xfrm>
            <a:off x="399370" y="4797152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2" name="Freeform 219">
            <a:extLst>
              <a:ext uri="{FF2B5EF4-FFF2-40B4-BE49-F238E27FC236}">
                <a16:creationId xmlns:a16="http://schemas.microsoft.com/office/drawing/2014/main" id="{E7711E2A-B89D-4B1D-9860-7F24B0B15985}"/>
              </a:ext>
            </a:extLst>
          </p:cNvPr>
          <p:cNvSpPr>
            <a:spLocks noEditPoints="1"/>
          </p:cNvSpPr>
          <p:nvPr/>
        </p:nvSpPr>
        <p:spPr bwMode="auto">
          <a:xfrm>
            <a:off x="399370" y="4077072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3" name="Freeform 219">
            <a:extLst>
              <a:ext uri="{FF2B5EF4-FFF2-40B4-BE49-F238E27FC236}">
                <a16:creationId xmlns:a16="http://schemas.microsoft.com/office/drawing/2014/main" id="{E39AB11F-596C-4B6D-9B89-F0C29A318821}"/>
              </a:ext>
            </a:extLst>
          </p:cNvPr>
          <p:cNvSpPr>
            <a:spLocks noEditPoints="1"/>
          </p:cNvSpPr>
          <p:nvPr/>
        </p:nvSpPr>
        <p:spPr bwMode="auto">
          <a:xfrm>
            <a:off x="399370" y="2603615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88B7C39-B97E-46E3-B73E-9CC9581A49F7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Достижение показателей эффективности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деятельности по осуществления переданных полномочий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0552D-63C8-4914-9B2F-D090D0E301F8}"/>
              </a:ext>
            </a:extLst>
          </p:cNvPr>
          <p:cNvSpPr/>
          <p:nvPr/>
        </p:nvSpPr>
        <p:spPr>
          <a:xfrm>
            <a:off x="1043608" y="1436216"/>
            <a:ext cx="79552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Ключевые и целевые показатели эффективности деятельности Министерства по осуществлению переданных полномочий Российской Федерации в 2022 году достигнуты на </a:t>
            </a:r>
            <a:r>
              <a:rPr lang="ru-RU" sz="2000" b="1" dirty="0"/>
              <a:t>90%</a:t>
            </a:r>
            <a:r>
              <a:rPr lang="ru-RU" dirty="0"/>
              <a:t>: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C00000"/>
                </a:solidFill>
              </a:rPr>
              <a:t>ключевые (индикативные</a:t>
            </a:r>
            <a:r>
              <a:rPr lang="ru-RU" sz="1800" dirty="0"/>
              <a:t>) показатели федерального государственного контроля (надзора) в сфере – </a:t>
            </a:r>
            <a:r>
              <a:rPr lang="ru-RU" sz="1800" b="1" dirty="0">
                <a:solidFill>
                  <a:srgbClr val="00B050"/>
                </a:solidFill>
              </a:rPr>
              <a:t>100%, </a:t>
            </a:r>
            <a:r>
              <a:rPr lang="ru-RU" sz="1800" dirty="0">
                <a:solidFill>
                  <a:srgbClr val="00B050"/>
                </a:solidFill>
              </a:rPr>
              <a:t>отсутствуют организации, осуществляющие образовательную деятельность, в отношении которых применялись меры по лишению государственной аккредитации, аннулированию действия лицензии</a:t>
            </a:r>
            <a:r>
              <a:rPr lang="ru-RU" sz="1800" dirty="0"/>
              <a:t>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показатель «Качество ведения информационных систем Рособрнадзора» – </a:t>
            </a:r>
            <a:r>
              <a:rPr lang="ru-RU" sz="1800" b="1" dirty="0">
                <a:solidFill>
                  <a:srgbClr val="00B050"/>
                </a:solidFill>
              </a:rPr>
              <a:t>95%</a:t>
            </a:r>
            <a:r>
              <a:rPr lang="ru-RU" sz="1800" dirty="0"/>
              <a:t>; 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целевые показатели эффективности деятельности по осуществлению переданных полномочий Российской Федерации в сфере образования –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75%</a:t>
            </a:r>
            <a:r>
              <a:rPr lang="ru-RU" sz="1800" dirty="0"/>
              <a:t>. Показатель не выполнен в связи с исключением плановых проверок из плана, проведение которых предусматривалось с привлечением экспертов.</a:t>
            </a:r>
          </a:p>
        </p:txBody>
      </p:sp>
    </p:spTree>
    <p:extLst>
      <p:ext uri="{BB962C8B-B14F-4D97-AF65-F5344CB8AC3E}">
        <p14:creationId xmlns:p14="http://schemas.microsoft.com/office/powerpoint/2010/main" val="100819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88B7C39-B97E-46E3-B73E-9CC9581A49F7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</a:rPr>
              <a:t>Приоритеты на 2023 год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0552D-63C8-4914-9B2F-D090D0E301F8}"/>
              </a:ext>
            </a:extLst>
          </p:cNvPr>
          <p:cNvSpPr/>
          <p:nvPr/>
        </p:nvSpPr>
        <p:spPr>
          <a:xfrm>
            <a:off x="755576" y="1484784"/>
            <a:ext cx="79552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Проведению в полном объеме профилактических мероприятий, направленных на снижение риска причинения вреда (ущерба) охраняемым законом ценностям, в соответствии с утвержденной </a:t>
            </a:r>
            <a:r>
              <a:rPr lang="ru-RU" sz="2000" b="1" dirty="0"/>
              <a:t>Программой профилактики на 2023 год;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Организация и проведение профилактических визитов по инициативе контролируемых лиц;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Выполнение в полном объеме плана проведения плановых на 2023 год 100% привлечением аттестованных экспертов;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Достижение   эффективности деятельности Министерства по осуществлению переданных полномочий Российской Федерации в сфере образования 100% по всем ключевым и целевым показателям.</a:t>
            </a:r>
          </a:p>
        </p:txBody>
      </p:sp>
    </p:spTree>
    <p:extLst>
      <p:ext uri="{BB962C8B-B14F-4D97-AF65-F5344CB8AC3E}">
        <p14:creationId xmlns:p14="http://schemas.microsoft.com/office/powerpoint/2010/main" val="3870138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tuvobrnadzor@mail.ru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6057" y="1613016"/>
            <a:ext cx="490916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БЛАГОДАРЮ ВАС </a:t>
            </a:r>
          </a:p>
          <a:p>
            <a:pPr algn="ctr"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35842" name="Picture 2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1412" y="3988312"/>
            <a:ext cx="2306572" cy="19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6601475"/>
              </p:ext>
            </p:extLst>
          </p:nvPr>
        </p:nvGraphicFramePr>
        <p:xfrm>
          <a:off x="1051225" y="1844824"/>
          <a:ext cx="6984612" cy="466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Нашивка 4"/>
          <p:cNvSpPr/>
          <p:nvPr/>
        </p:nvSpPr>
        <p:spPr>
          <a:xfrm>
            <a:off x="1223629" y="3429001"/>
            <a:ext cx="480721" cy="2060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endParaRPr lang="ru-RU" sz="135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5759" y="1257008"/>
            <a:ext cx="6884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часть 3 статьи 93 Федерального закона  № 273-ФЗ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015819C-20B1-4FA5-AA2D-5C33D28295BB}"/>
              </a:ext>
            </a:extLst>
          </p:cNvPr>
          <p:cNvSpPr txBox="1">
            <a:spLocks/>
          </p:cNvSpPr>
          <p:nvPr/>
        </p:nvSpPr>
        <p:spPr>
          <a:xfrm>
            <a:off x="31873" y="16701"/>
            <a:ext cx="9108504" cy="86300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7D506C-2EA8-4E6A-B995-CC34D61136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2" y="-44292"/>
            <a:ext cx="1111265" cy="86300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0858F2-7ECC-4150-AA74-0EE59E7B6D1F}"/>
              </a:ext>
            </a:extLst>
          </p:cNvPr>
          <p:cNvSpPr/>
          <p:nvPr/>
        </p:nvSpPr>
        <p:spPr>
          <a:xfrm>
            <a:off x="1585380" y="128764"/>
            <a:ext cx="658622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 </a:t>
            </a:r>
            <a:r>
              <a:rPr lang="ru-RU" sz="2000" b="1" dirty="0">
                <a:ln w="0"/>
                <a:solidFill>
                  <a:schemeClr val="bg1"/>
                </a:solidFill>
              </a:rPr>
              <a:t>ФЕДЕРАЛЬНОГО ГОСУДАРСТВЕННОГО </a:t>
            </a:r>
          </a:p>
          <a:p>
            <a:r>
              <a:rPr lang="ru-RU" sz="2000" b="1" dirty="0">
                <a:ln w="0"/>
                <a:solidFill>
                  <a:schemeClr val="bg1"/>
                </a:solidFill>
              </a:rPr>
              <a:t>КОНТРОЛЯ (НАДЗОРА) В СФЕРЕ ОБРАЗОВАНИЯ</a:t>
            </a:r>
          </a:p>
          <a:p>
            <a:endParaRPr lang="ru-RU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4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5365A8-1DBC-4B50-BC85-CDEE0D0DBAE0}"/>
              </a:ext>
            </a:extLst>
          </p:cNvPr>
          <p:cNvSpPr txBox="1">
            <a:spLocks/>
          </p:cNvSpPr>
          <p:nvPr/>
        </p:nvSpPr>
        <p:spPr>
          <a:xfrm>
            <a:off x="-18970" y="0"/>
            <a:ext cx="9144000" cy="775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0384D6-0133-4710-8777-6E684A84ED46}"/>
              </a:ext>
            </a:extLst>
          </p:cNvPr>
          <p:cNvSpPr/>
          <p:nvPr/>
        </p:nvSpPr>
        <p:spPr>
          <a:xfrm>
            <a:off x="539552" y="1052736"/>
            <a:ext cx="8424937" cy="57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spc="-5" dirty="0">
                <a:latin typeface="Verdana"/>
                <a:cs typeface="Verdana"/>
              </a:rPr>
              <a:t>Федеральный государственный </a:t>
            </a:r>
            <a:r>
              <a:rPr lang="ru-RU" sz="1400" dirty="0">
                <a:latin typeface="Verdana"/>
                <a:cs typeface="Verdana"/>
              </a:rPr>
              <a:t>контроль </a:t>
            </a:r>
            <a:r>
              <a:rPr lang="ru-RU" sz="1400" spc="-5" dirty="0">
                <a:latin typeface="Verdana"/>
                <a:cs typeface="Verdana"/>
              </a:rPr>
              <a:t>(надзор) </a:t>
            </a:r>
            <a:r>
              <a:rPr lang="ru-RU" sz="1400" dirty="0">
                <a:latin typeface="Verdana"/>
                <a:cs typeface="Verdana"/>
              </a:rPr>
              <a:t>в </a:t>
            </a:r>
            <a:r>
              <a:rPr lang="ru-RU" sz="1400" spc="-5" dirty="0">
                <a:latin typeface="Verdana"/>
                <a:cs typeface="Verdana"/>
              </a:rPr>
              <a:t>сфере </a:t>
            </a:r>
            <a:r>
              <a:rPr lang="ru-RU" sz="1400" dirty="0">
                <a:latin typeface="Verdana"/>
                <a:cs typeface="Verdana"/>
              </a:rPr>
              <a:t>образования</a:t>
            </a:r>
            <a:r>
              <a:rPr lang="ru-RU" sz="1400" spc="-45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в целях</a:t>
            </a:r>
            <a:r>
              <a:rPr lang="ru-RU" sz="1400" spc="-1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снижения</a:t>
            </a:r>
            <a:r>
              <a:rPr lang="ru-RU" sz="1400" spc="-2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риска</a:t>
            </a:r>
            <a:r>
              <a:rPr lang="ru-RU" sz="1400" spc="-1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причинения</a:t>
            </a:r>
            <a:r>
              <a:rPr lang="ru-RU" sz="1400" spc="-3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вреда </a:t>
            </a:r>
            <a:r>
              <a:rPr lang="ru-RU" sz="1400" dirty="0">
                <a:latin typeface="Verdana"/>
                <a:cs typeface="Verdana"/>
              </a:rPr>
              <a:t>(ущерба)</a:t>
            </a:r>
            <a:r>
              <a:rPr lang="ru-RU" sz="1400" spc="-5" dirty="0">
                <a:latin typeface="Verdana"/>
                <a:cs typeface="Verdana"/>
              </a:rPr>
              <a:t> установленным</a:t>
            </a:r>
            <a:r>
              <a:rPr lang="ru-RU" sz="1400" spc="-4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законом</a:t>
            </a:r>
            <a:r>
              <a:rPr lang="ru-RU" sz="1400" spc="-2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ценностям</a:t>
            </a:r>
            <a:r>
              <a:rPr lang="ru-RU" sz="1400" spc="-15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</a:rPr>
              <a:t>реализуется</a:t>
            </a:r>
            <a:r>
              <a:rPr lang="ru-RU" sz="1400" b="1" spc="-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</a:rPr>
              <a:t>с применением </a:t>
            </a:r>
            <a:r>
              <a:rPr lang="ru-RU" sz="1400" b="1" spc="-5" dirty="0">
                <a:solidFill>
                  <a:srgbClr val="C00000"/>
                </a:solidFill>
                <a:latin typeface="Verdana"/>
                <a:cs typeface="Verdana"/>
              </a:rPr>
              <a:t>риск-ориентированного</a:t>
            </a:r>
            <a:r>
              <a:rPr lang="ru-RU" sz="1400" b="1" spc="-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Verdana"/>
                <a:cs typeface="Verdana"/>
              </a:rPr>
              <a:t>подхода.</a:t>
            </a: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endParaRPr lang="ru-RU" sz="1400" b="1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spc="-5" dirty="0">
                <a:latin typeface="Verdana"/>
              </a:rPr>
              <a:t>Объекты федерального государственного контроля (надзора) в сфере образования подлежат отнесению к категориям 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высокого, </a:t>
            </a:r>
            <a:r>
              <a:rPr lang="ru-RU" sz="1400" b="1" spc="-5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среднего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и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b="1" spc="-5" dirty="0">
                <a:solidFill>
                  <a:srgbClr val="00B050"/>
                </a:solidFill>
                <a:latin typeface="Verdana"/>
              </a:rPr>
              <a:t>низкого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риска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причинения вреда (ущерба) охраняемым законом ценностям</a:t>
            </a:r>
          </a:p>
          <a:p>
            <a:endParaRPr lang="ru-RU" dirty="0"/>
          </a:p>
          <a:p>
            <a:pPr lvl="1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Критерии отнесения к средней категории риска является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: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ru-RU" sz="1400" dirty="0">
                <a:latin typeface="Verdana"/>
              </a:rPr>
              <a:t>наличие обращения (жалобы, заявления) о фактах нарушения, признанного обоснованным по результатам рассмотрения в Министерстве в течение календарного года, предшествующего дате принятия решения об отнесении объекта к определенной категории риска;</a:t>
            </a:r>
          </a:p>
          <a:p>
            <a:pPr marL="742950" lvl="1" indent="-285750">
              <a:buFontTx/>
              <a:buChar char="-"/>
            </a:pPr>
            <a:r>
              <a:rPr lang="ru-RU" sz="1400" dirty="0">
                <a:latin typeface="Verdana"/>
              </a:rPr>
              <a:t>наличии вступившего в законную силу постановления о назначении административного наказания контролируемому лицу за совершение административного правонарушения в сфере образования в период 3 лет, предшествующих дате принятия решения об отнесении объекта к определенной категории риска, по статьям КоАП РФ </a:t>
            </a:r>
            <a:r>
              <a:rPr lang="ru-RU" dirty="0">
                <a:hlinkClick r:id="rId3"/>
              </a:rPr>
              <a:t>статьей 5.57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статьей 9.13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частью 1 статьи 19.4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статьей 19.4.1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частью 1 статьи 19.5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статьями 19.6</a:t>
            </a:r>
            <a:r>
              <a:rPr lang="ru-RU" dirty="0"/>
              <a:t>, </a:t>
            </a:r>
            <a:r>
              <a:rPr lang="ru-RU" dirty="0">
                <a:hlinkClick r:id="rId9"/>
              </a:rPr>
              <a:t>19.7</a:t>
            </a:r>
            <a:r>
              <a:rPr lang="ru-RU" dirty="0"/>
              <a:t>, </a:t>
            </a:r>
            <a:r>
              <a:rPr lang="ru-RU" dirty="0">
                <a:hlinkClick r:id="rId10"/>
              </a:rPr>
              <a:t>19.20</a:t>
            </a:r>
            <a:r>
              <a:rPr lang="ru-RU" dirty="0"/>
              <a:t> и </a:t>
            </a:r>
            <a:r>
              <a:rPr lang="ru-RU" dirty="0">
                <a:hlinkClick r:id="rId11"/>
              </a:rPr>
              <a:t>19.30</a:t>
            </a:r>
            <a:r>
              <a:rPr lang="ru-RU" dirty="0"/>
              <a:t>, </a:t>
            </a:r>
            <a:r>
              <a:rPr lang="ru-RU" dirty="0">
                <a:hlinkClick r:id="rId12"/>
              </a:rPr>
              <a:t>статьей 19.30.2</a:t>
            </a:r>
            <a:r>
              <a:rPr lang="ru-RU" sz="1400" dirty="0">
                <a:latin typeface="Verdana"/>
              </a:rPr>
              <a:t>;</a:t>
            </a: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endParaRPr lang="ru-RU" sz="1000" b="1" dirty="0">
              <a:solidFill>
                <a:srgbClr val="C00000"/>
              </a:solidFill>
              <a:latin typeface="Verdana"/>
            </a:endParaRP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C00000"/>
                </a:solidFill>
                <a:latin typeface="Verdana"/>
              </a:rPr>
              <a:t>Критерием отнесения к высокой категории риска является одновременное наличие вышеуказанных критериев</a:t>
            </a:r>
          </a:p>
        </p:txBody>
      </p:sp>
      <p:pic>
        <p:nvPicPr>
          <p:cNvPr id="5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id="{18D4009C-6462-4481-B5B0-EDC5A8AA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" y="3687324"/>
            <a:ext cx="1032935" cy="16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6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Индикаторы риска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B9948-7C15-41F0-9F0B-25EF5DF15FD2}"/>
              </a:ext>
            </a:extLst>
          </p:cNvPr>
          <p:cNvSpPr/>
          <p:nvPr/>
        </p:nvSpPr>
        <p:spPr>
          <a:xfrm>
            <a:off x="647564" y="1236529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Перечень индикаторов риска </a:t>
            </a:r>
            <a:r>
              <a:rPr lang="ru-RU" dirty="0"/>
              <a:t>нарушения обязательных требований, используемых при осуществлении федерального государственного контроля (надзора) в сфере образования, утвержден приказом Федеральной службы по надзору в сфере образования и науки от 04.10.2021 N 1336: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части предоставления сведений о выданных документах об образовании и (или) о квалификации в ФИС ФРДО;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части информационной открытости и полноты сведений об организации, осуществляющей образовательную деятельность, на ее официальном сайте в информационно-телекоммуникационной сети «Интернет».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F98EFE-CB71-49BB-80D2-62F84E2FFC19}"/>
              </a:ext>
            </a:extLst>
          </p:cNvPr>
          <p:cNvSpPr/>
          <p:nvPr/>
        </p:nvSpPr>
        <p:spPr>
          <a:xfrm>
            <a:off x="1627576" y="436510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для оценки риска причинения вреда (ущерба) при принятии решения о проведении и выборе вида контрольного (надзорного) мероприятия </a:t>
            </a:r>
            <a:endParaRPr lang="ru-RU" sz="1800" dirty="0"/>
          </a:p>
        </p:txBody>
      </p:sp>
      <p:pic>
        <p:nvPicPr>
          <p:cNvPr id="10" name="Рисунок 19">
            <a:extLst>
              <a:ext uri="{FF2B5EF4-FFF2-40B4-BE49-F238E27FC236}">
                <a16:creationId xmlns:a16="http://schemas.microsoft.com/office/drawing/2014/main" id="{D34F6AB4-4C18-42C9-8103-3F258A6E0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4" y="3973764"/>
            <a:ext cx="1277634" cy="16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6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5365A8-1DBC-4B50-BC85-CDEE0D0DBAE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67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контроля (надзора)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0384D6-0133-4710-8777-6E684A84ED46}"/>
              </a:ext>
            </a:extLst>
          </p:cNvPr>
          <p:cNvSpPr/>
          <p:nvPr/>
        </p:nvSpPr>
        <p:spPr>
          <a:xfrm>
            <a:off x="467544" y="1062095"/>
            <a:ext cx="8424937" cy="95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dirty="0"/>
              <a:t>Общее количество объектов федерального государственного контроля (надзора) в сфере образования по состоянию на 01.09.2022 г. составило </a:t>
            </a:r>
            <a:r>
              <a:rPr lang="ru-RU" b="1" dirty="0"/>
              <a:t>500 </a:t>
            </a:r>
            <a:r>
              <a:rPr lang="ru-RU" dirty="0"/>
              <a:t>лицензиатов, осуществляющих образовательную деятельность</a:t>
            </a:r>
            <a:endParaRPr lang="ru-RU" b="1" spc="-5" dirty="0">
              <a:latin typeface="Verdana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AE5D38E-2C71-4210-B09E-E8B46CEDB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53259"/>
              </p:ext>
            </p:extLst>
          </p:nvPr>
        </p:nvGraphicFramePr>
        <p:xfrm>
          <a:off x="1367644" y="2276872"/>
          <a:ext cx="6408712" cy="369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028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A2C3E9B8-B545-4099-8C7A-31ED2F35EE87}"/>
              </a:ext>
            </a:extLst>
          </p:cNvPr>
          <p:cNvSpPr/>
          <p:nvPr/>
        </p:nvSpPr>
        <p:spPr bwMode="auto">
          <a:xfrm>
            <a:off x="611560" y="980728"/>
            <a:ext cx="771943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200" b="1" i="0" u="none" strike="noStrike">
                <a:solidFill>
                  <a:sysClr val="windowText" lastClr="000000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Отнесение объектов контроля (надзора) к категориям риска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154E13F-19AE-40B2-A3A3-CBE2E5311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30542"/>
              </p:ext>
            </p:extLst>
          </p:nvPr>
        </p:nvGraphicFramePr>
        <p:xfrm>
          <a:off x="-165720" y="2132857"/>
          <a:ext cx="473772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5365A8-1DBC-4B50-BC85-CDEE0D0DBAE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CD012E9-1FED-4983-A128-4317D0722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963531"/>
              </p:ext>
            </p:extLst>
          </p:nvPr>
        </p:nvGraphicFramePr>
        <p:xfrm>
          <a:off x="4788024" y="1484784"/>
          <a:ext cx="364189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EFD0178-6808-4C5C-9A90-219E84BB5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371819"/>
              </p:ext>
            </p:extLst>
          </p:nvPr>
        </p:nvGraphicFramePr>
        <p:xfrm>
          <a:off x="4788024" y="3136720"/>
          <a:ext cx="3641889" cy="158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AAEFE8C-24B6-4720-B486-4F2382407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36057"/>
              </p:ext>
            </p:extLst>
          </p:nvPr>
        </p:nvGraphicFramePr>
        <p:xfrm>
          <a:off x="4788024" y="4995793"/>
          <a:ext cx="3641889" cy="158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2225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179" y="3195659"/>
            <a:ext cx="1079500" cy="10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209" y="2744855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509" y="2852804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027" y="2493983"/>
            <a:ext cx="306388" cy="10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8315" y="930342"/>
            <a:ext cx="20749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08753"/>
              </p:ext>
            </p:extLst>
          </p:nvPr>
        </p:nvGraphicFramePr>
        <p:xfrm>
          <a:off x="-1235138" y="1598436"/>
          <a:ext cx="6113632" cy="341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D9B23-D0FB-4B50-ADE9-1BA849931054}"/>
              </a:ext>
            </a:extLst>
          </p:cNvPr>
          <p:cNvSpPr/>
          <p:nvPr/>
        </p:nvSpPr>
        <p:spPr>
          <a:xfrm>
            <a:off x="1043608" y="1093519"/>
            <a:ext cx="7518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ПЕРИОДИЧНОСТЬ ПРОВЕДЕНИЯ КНМ ПО КАТЕГОРИЯМ РИСКА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01DD369-83BF-432F-B28A-F372EEA172E8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AA3332-C3CE-435C-A9B5-612ACF0E1022}"/>
              </a:ext>
            </a:extLst>
          </p:cNvPr>
          <p:cNvSpPr/>
          <p:nvPr/>
        </p:nvSpPr>
        <p:spPr>
          <a:xfrm>
            <a:off x="4065984" y="1717219"/>
            <a:ext cx="47525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ограничений и запретов, установленных постановлением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г. № 336 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«Об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особенностях организации 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осуществления </a:t>
            </a:r>
            <a:r>
              <a:rPr lang="ru-RU" sz="1800" b="1" spc="-11" dirty="0">
                <a:solidFill>
                  <a:srgbClr val="1F4E79"/>
                </a:solidFill>
                <a:latin typeface="Calibri"/>
                <a:cs typeface="Calibri"/>
              </a:rPr>
              <a:t>государст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венного</a:t>
            </a:r>
            <a:r>
              <a:rPr lang="ru-RU" sz="1800" b="1" spc="-19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ru-RU" sz="1800" b="1" spc="-8" dirty="0">
                <a:solidFill>
                  <a:srgbClr val="1F4E79"/>
                </a:solidFill>
                <a:latin typeface="Calibri"/>
                <a:cs typeface="Calibri"/>
              </a:rPr>
              <a:t>контроля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 (надзора),</a:t>
            </a:r>
            <a:r>
              <a:rPr lang="ru-RU" sz="18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муниципального</a:t>
            </a:r>
            <a:r>
              <a:rPr lang="ru-RU" sz="1800" b="1" spc="-8" dirty="0">
                <a:solidFill>
                  <a:srgbClr val="1F4E79"/>
                </a:solidFill>
                <a:latin typeface="Calibri"/>
                <a:cs typeface="Calibri"/>
              </a:rPr>
              <a:t> контроля»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 проведения плановых проверок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министерства сформирован с учетом периодичности для объектов контроля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высокого риска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75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согласованы с Прокуратурой РТ и утверждены всего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плановые проверки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75"/>
              </a:spcBef>
            </a:pPr>
            <a:endParaRPr lang="ru-RU" sz="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ЧДОУ д/с «Почемучки»;</a:t>
            </a: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РТ «Тувинский техникум информационных технологий»;</a:t>
            </a: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ДОСААФ г. Ак-Довурака</a:t>
            </a:r>
            <a:endParaRPr lang="ru-RU" sz="1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17748" y="1"/>
            <a:ext cx="9108504" cy="9081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Осуществление контрольных (надзорных) мероприятий</a:t>
            </a:r>
            <a:endParaRPr lang="en-US" sz="105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E33906-734F-439F-90CF-286703E5C624}"/>
              </a:ext>
            </a:extLst>
          </p:cNvPr>
          <p:cNvGrpSpPr/>
          <p:nvPr/>
        </p:nvGrpSpPr>
        <p:grpSpPr>
          <a:xfrm>
            <a:off x="1166545" y="2094320"/>
            <a:ext cx="6861839" cy="794423"/>
            <a:chOff x="901441" y="1929995"/>
            <a:chExt cx="7198951" cy="76956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F978969-E644-4FFB-BC2B-CDADF087C815}"/>
                </a:ext>
              </a:extLst>
            </p:cNvPr>
            <p:cNvSpPr/>
            <p:nvPr/>
          </p:nvSpPr>
          <p:spPr>
            <a:xfrm>
              <a:off x="2205574" y="1991674"/>
              <a:ext cx="4665712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Общее количество проведенных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плановых</a:t>
              </a:r>
              <a:r>
                <a: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проверок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B1D6B0D-6C2E-4AD9-B7EE-E8A0E188653F}"/>
                </a:ext>
              </a:extLst>
            </p:cNvPr>
            <p:cNvSpPr/>
            <p:nvPr/>
          </p:nvSpPr>
          <p:spPr>
            <a:xfrm>
              <a:off x="7360577" y="1985934"/>
              <a:ext cx="739815" cy="71362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1</a:t>
              </a:r>
            </a:p>
          </p:txBody>
        </p:sp>
        <p:sp>
          <p:nvSpPr>
            <p:cNvPr id="2" name="Стрелка: вправо 1">
              <a:extLst>
                <a:ext uri="{FF2B5EF4-FFF2-40B4-BE49-F238E27FC236}">
                  <a16:creationId xmlns:a16="http://schemas.microsoft.com/office/drawing/2014/main" id="{451A886F-7EC2-4BB3-85CF-BFC7149E3358}"/>
                </a:ext>
              </a:extLst>
            </p:cNvPr>
            <p:cNvSpPr/>
            <p:nvPr/>
          </p:nvSpPr>
          <p:spPr>
            <a:xfrm>
              <a:off x="6888554" y="2253211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55B7F07-1696-4AF9-865E-A3A8F5EF73B8}"/>
                </a:ext>
              </a:extLst>
            </p:cNvPr>
            <p:cNvSpPr/>
            <p:nvPr/>
          </p:nvSpPr>
          <p:spPr>
            <a:xfrm>
              <a:off x="901441" y="1929995"/>
              <a:ext cx="814841" cy="74023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130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E6C33445-E786-42F6-AD2A-1B421DEF85E4}"/>
                </a:ext>
              </a:extLst>
            </p:cNvPr>
            <p:cNvSpPr/>
            <p:nvPr/>
          </p:nvSpPr>
          <p:spPr>
            <a:xfrm flipH="1">
              <a:off x="1717735" y="209700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42094FE-E8E0-4370-BFDD-37819A3B1D2E}"/>
              </a:ext>
            </a:extLst>
          </p:cNvPr>
          <p:cNvGrpSpPr/>
          <p:nvPr/>
        </p:nvGrpSpPr>
        <p:grpSpPr>
          <a:xfrm>
            <a:off x="971599" y="4044621"/>
            <a:ext cx="7226577" cy="1018016"/>
            <a:chOff x="858703" y="3476755"/>
            <a:chExt cx="7347580" cy="109387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AA8E193-A734-4AE4-899E-724FAAF96891}"/>
                </a:ext>
              </a:extLst>
            </p:cNvPr>
            <p:cNvSpPr/>
            <p:nvPr/>
          </p:nvSpPr>
          <p:spPr>
            <a:xfrm>
              <a:off x="2177955" y="3476755"/>
              <a:ext cx="4665712" cy="10938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Наблюдения за соблюдением обязательных требований </a:t>
              </a:r>
            </a:p>
            <a:p>
              <a:pPr algn="ctr"/>
              <a:r>
                <a: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(мониторинги безопасности)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E286E88-534F-49F3-B02B-C2179C7CCAE1}"/>
                </a:ext>
              </a:extLst>
            </p:cNvPr>
            <p:cNvSpPr/>
            <p:nvPr/>
          </p:nvSpPr>
          <p:spPr>
            <a:xfrm>
              <a:off x="7308305" y="3555639"/>
              <a:ext cx="897978" cy="86920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469</a:t>
              </a:r>
            </a:p>
          </p:txBody>
        </p:sp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DE6B9F81-E48D-4FEE-AD4F-73FD06B93629}"/>
                </a:ext>
              </a:extLst>
            </p:cNvPr>
            <p:cNvSpPr/>
            <p:nvPr/>
          </p:nvSpPr>
          <p:spPr>
            <a:xfrm>
              <a:off x="6846640" y="3839592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D8CD57A-B38C-4055-B865-9DDD668834D6}"/>
                </a:ext>
              </a:extLst>
            </p:cNvPr>
            <p:cNvSpPr/>
            <p:nvPr/>
          </p:nvSpPr>
          <p:spPr>
            <a:xfrm>
              <a:off x="858703" y="3583842"/>
              <a:ext cx="854615" cy="84494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348</a:t>
              </a: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106A33B7-0C43-4A51-BA33-23F72CA50428}"/>
                </a:ext>
              </a:extLst>
            </p:cNvPr>
            <p:cNvSpPr/>
            <p:nvPr/>
          </p:nvSpPr>
          <p:spPr>
            <a:xfrm flipH="1">
              <a:off x="1684703" y="3804179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4FBAB7-53DC-4798-B8DA-35C7BF15051D}"/>
              </a:ext>
            </a:extLst>
          </p:cNvPr>
          <p:cNvSpPr txBox="1"/>
          <p:nvPr/>
        </p:nvSpPr>
        <p:spPr>
          <a:xfrm>
            <a:off x="1151141" y="114599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2021 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770A1-51D4-447E-BB43-7C3CF3B6A72F}"/>
              </a:ext>
            </a:extLst>
          </p:cNvPr>
          <p:cNvSpPr txBox="1"/>
          <p:nvPr/>
        </p:nvSpPr>
        <p:spPr>
          <a:xfrm>
            <a:off x="7321731" y="117188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2022 г.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41712A6-CACF-466A-AD00-40A3A03E374B}"/>
              </a:ext>
            </a:extLst>
          </p:cNvPr>
          <p:cNvGrpSpPr/>
          <p:nvPr/>
        </p:nvGrpSpPr>
        <p:grpSpPr>
          <a:xfrm>
            <a:off x="1166545" y="2916026"/>
            <a:ext cx="6861839" cy="801989"/>
            <a:chOff x="825051" y="1855412"/>
            <a:chExt cx="7304892" cy="106124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0CAC476-74F0-4097-928C-CF4F7666BC58}"/>
                </a:ext>
              </a:extLst>
            </p:cNvPr>
            <p:cNvSpPr/>
            <p:nvPr/>
          </p:nvSpPr>
          <p:spPr>
            <a:xfrm>
              <a:off x="2205574" y="1991673"/>
              <a:ext cx="4665712" cy="9249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Общее количество проведенных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внеплановых проверок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25269F9-A607-4842-8AEC-98E75F45FCC3}"/>
                </a:ext>
              </a:extLst>
            </p:cNvPr>
            <p:cNvSpPr/>
            <p:nvPr/>
          </p:nvSpPr>
          <p:spPr>
            <a:xfrm>
              <a:off x="7360576" y="1919977"/>
              <a:ext cx="769367" cy="92333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1</a:t>
              </a:r>
            </a:p>
          </p:txBody>
        </p:sp>
        <p:sp>
          <p:nvSpPr>
            <p:cNvPr id="30" name="Стрелка: вправо 29">
              <a:extLst>
                <a:ext uri="{FF2B5EF4-FFF2-40B4-BE49-F238E27FC236}">
                  <a16:creationId xmlns:a16="http://schemas.microsoft.com/office/drawing/2014/main" id="{F2E416D4-0F79-4583-9DF1-6804D9248B9F}"/>
                </a:ext>
              </a:extLst>
            </p:cNvPr>
            <p:cNvSpPr/>
            <p:nvPr/>
          </p:nvSpPr>
          <p:spPr>
            <a:xfrm>
              <a:off x="6888554" y="2253211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35D13BB5-8318-4288-93E8-6CD10EA627AC}"/>
                </a:ext>
              </a:extLst>
            </p:cNvPr>
            <p:cNvSpPr/>
            <p:nvPr/>
          </p:nvSpPr>
          <p:spPr>
            <a:xfrm>
              <a:off x="825051" y="1855412"/>
              <a:ext cx="859652" cy="96725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20</a:t>
              </a:r>
            </a:p>
          </p:txBody>
        </p:sp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id="{7457844A-9994-4B39-954A-3467E95336B2}"/>
                </a:ext>
              </a:extLst>
            </p:cNvPr>
            <p:cNvSpPr/>
            <p:nvPr/>
          </p:nvSpPr>
          <p:spPr>
            <a:xfrm flipH="1">
              <a:off x="1717735" y="2097007"/>
              <a:ext cx="461664" cy="357130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pic>
        <p:nvPicPr>
          <p:cNvPr id="33" name="Рисунок 6">
            <a:extLst>
              <a:ext uri="{FF2B5EF4-FFF2-40B4-BE49-F238E27FC236}">
                <a16:creationId xmlns:a16="http://schemas.microsoft.com/office/drawing/2014/main" id="{9879473F-3318-4668-9EDC-9C8E13157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92710"/>
            <a:ext cx="1440599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9">
            <a:extLst>
              <a:ext uri="{FF2B5EF4-FFF2-40B4-BE49-F238E27FC236}">
                <a16:creationId xmlns:a16="http://schemas.microsoft.com/office/drawing/2014/main" id="{3FB9B865-6799-4857-A3E2-448B75F9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5"/>
          <a:stretch/>
        </p:blipFill>
        <p:spPr bwMode="auto">
          <a:xfrm>
            <a:off x="143044" y="4878104"/>
            <a:ext cx="1030804" cy="15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B13037-49C9-4AB3-B70A-4D7EE72493D6}"/>
              </a:ext>
            </a:extLst>
          </p:cNvPr>
          <p:cNvSpPr/>
          <p:nvPr/>
        </p:nvSpPr>
        <p:spPr>
          <a:xfrm>
            <a:off x="1552454" y="5422481"/>
            <a:ext cx="691276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сайтов ДОУ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ФИС ФРДО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(СОШ - 169, СПО - 16, ДПО - 25, ПО - 30);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обращений граждан, СМИ и соцсетей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3308E0F8-C24B-4AFD-A848-7094ED1772FB}"/>
              </a:ext>
            </a:extLst>
          </p:cNvPr>
          <p:cNvSpPr/>
          <p:nvPr/>
        </p:nvSpPr>
        <p:spPr>
          <a:xfrm>
            <a:off x="626928" y="2127468"/>
            <a:ext cx="608061" cy="154288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DCE6C-6FF8-412B-9E2A-E28968DE8F66}"/>
              </a:ext>
            </a:extLst>
          </p:cNvPr>
          <p:cNvSpPr txBox="1"/>
          <p:nvPr/>
        </p:nvSpPr>
        <p:spPr>
          <a:xfrm rot="16200000">
            <a:off x="-765781" y="2636204"/>
            <a:ext cx="2305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70% с привлечением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 экспертов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35A691-9645-48EE-830B-E914F24C0E36}"/>
              </a:ext>
            </a:extLst>
          </p:cNvPr>
          <p:cNvSpPr txBox="1"/>
          <p:nvPr/>
        </p:nvSpPr>
        <p:spPr>
          <a:xfrm rot="5400000">
            <a:off x="7725945" y="2714295"/>
            <a:ext cx="194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Без привлечения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экспертов </a:t>
            </a:r>
          </a:p>
        </p:txBody>
      </p: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id="{9D890DB4-0ED9-4A8A-B222-ACF26B0417B9}"/>
              </a:ext>
            </a:extLst>
          </p:cNvPr>
          <p:cNvSpPr/>
          <p:nvPr/>
        </p:nvSpPr>
        <p:spPr>
          <a:xfrm rot="10800000">
            <a:off x="7848124" y="2165288"/>
            <a:ext cx="608060" cy="142218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8448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Коллегия МОН">
  <a:themeElements>
    <a:clrScheme name="презентация Коллегия М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Коллегия М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Коллегия М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Коллегия МОН</Template>
  <TotalTime>24584</TotalTime>
  <Words>2713</Words>
  <Application>Microsoft Office PowerPoint</Application>
  <PresentationFormat>Экран (4:3)</PresentationFormat>
  <Paragraphs>418</Paragraphs>
  <Slides>29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Microsoft YaHei UI</vt:lpstr>
      <vt:lpstr>Arial</vt:lpstr>
      <vt:lpstr>Arial Black</vt:lpstr>
      <vt:lpstr>Calibri</vt:lpstr>
      <vt:lpstr>Cambria</vt:lpstr>
      <vt:lpstr>Georgia</vt:lpstr>
      <vt:lpstr>Montserrat</vt:lpstr>
      <vt:lpstr>Perpetua</vt:lpstr>
      <vt:lpstr>Times New Roman</vt:lpstr>
      <vt:lpstr>Verdana</vt:lpstr>
      <vt:lpstr>Wingdings</vt:lpstr>
      <vt:lpstr>презентация Коллегия МОН</vt:lpstr>
      <vt:lpstr>1_Оформление по умолчанию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реализации проекта  по модернизации региональных систем дошкольного образования</dc:title>
  <dc:creator>Alex</dc:creator>
  <cp:lastModifiedBy>Тувобрнадзор</cp:lastModifiedBy>
  <cp:revision>2403</cp:revision>
  <cp:lastPrinted>2023-03-28T03:24:28Z</cp:lastPrinted>
  <dcterms:created xsi:type="dcterms:W3CDTF">2012-03-09T08:33:32Z</dcterms:created>
  <dcterms:modified xsi:type="dcterms:W3CDTF">2023-03-28T10:18:55Z</dcterms:modified>
</cp:coreProperties>
</file>