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51" r:id="rId3"/>
    <p:sldMasterId id="2147483988" r:id="rId4"/>
  </p:sldMasterIdLst>
  <p:notesMasterIdLst>
    <p:notesMasterId r:id="rId21"/>
  </p:notesMasterIdLst>
  <p:handoutMasterIdLst>
    <p:handoutMasterId r:id="rId22"/>
  </p:handoutMasterIdLst>
  <p:sldIdLst>
    <p:sldId id="431" r:id="rId5"/>
    <p:sldId id="1567" r:id="rId6"/>
    <p:sldId id="638" r:id="rId7"/>
    <p:sldId id="1575" r:id="rId8"/>
    <p:sldId id="1565" r:id="rId9"/>
    <p:sldId id="1566" r:id="rId10"/>
    <p:sldId id="1574" r:id="rId11"/>
    <p:sldId id="1647" r:id="rId12"/>
    <p:sldId id="259" r:id="rId13"/>
    <p:sldId id="260" r:id="rId14"/>
    <p:sldId id="261" r:id="rId15"/>
    <p:sldId id="262" r:id="rId16"/>
    <p:sldId id="263" r:id="rId17"/>
    <p:sldId id="265" r:id="rId18"/>
    <p:sldId id="264" r:id="rId19"/>
    <p:sldId id="1550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B0F0"/>
    <a:srgbClr val="FF8021"/>
    <a:srgbClr val="D1F3FF"/>
    <a:srgbClr val="EE0000"/>
    <a:srgbClr val="FBB5B3"/>
    <a:srgbClr val="777777"/>
    <a:srgbClr val="F0F0F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5" autoAdjust="0"/>
    <p:restoredTop sz="99628" autoAdjust="0"/>
  </p:normalViewPr>
  <p:slideViewPr>
    <p:cSldViewPr>
      <p:cViewPr>
        <p:scale>
          <a:sx n="108" d="100"/>
          <a:sy n="108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1FBC41-D910-49EF-896C-1217A527F719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E4FD87-DB32-4A0F-A2D1-9D7464BEC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7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04215B5-B568-4B4B-8C8E-03DB37AC3A8B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EF584AA-9965-43E9-96BB-E5D65727F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32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DCB247-FB47-466A-ADC6-9AFE8656A88D}" type="slidenum">
              <a:rPr 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6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84AA-9965-43E9-96BB-E5D65727FE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5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84AA-9965-43E9-96BB-E5D65727FE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7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84AA-9965-43E9-96BB-E5D65727FE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2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84AA-9965-43E9-96BB-E5D65727FE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80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84AA-9965-43E9-96BB-E5D65727FE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6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84AA-9965-43E9-96BB-E5D65727FE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8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BC0A0-691B-478A-BDE0-C8459AF23F8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79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3057C-2FBE-462B-B352-D3100C5A6719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AE748-1C80-4578-A7FB-77E3C8F2CE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6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0077-7B34-4891-9001-B1733275DB83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49403-B92F-492D-9880-A939447356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2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0966-1356-484A-B417-016E3447D953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1408E-51C3-444D-AF43-1C283BC263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98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84A0-096F-4BE1-89ED-7D51CAFE2198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B6F14-4DDD-41EC-A8BD-0D4BFDDFB2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FD7A8-F189-42EE-9091-B2BDCAF18E98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4B04D-C812-4BDF-96A0-AD47391B2B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5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EFA86-F4B6-4FAA-BF6A-3C9122921B28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4111D-E636-4FFD-A490-B109E94AAF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47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5595-8AF8-4577-B688-E378E3DDD961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898A6-995F-4B87-844D-DAA4C569F6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9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B8CF-8067-4C6D-AE83-04BEFF1C9C1E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052FA-A1F6-4369-9EE6-5B5953708B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65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3C9E-4874-44AC-983E-EA21FC775C88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49953-F479-428D-B985-698A2626B4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05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9C89-5AE3-4EF3-BF2F-CAA979DEB939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65253-3295-48D2-8720-003BB0D215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73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9A8E-2098-4F4C-AE24-2325A594A2D3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3A15A-A558-4649-B28A-732D5D3F30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CA92F-14B3-4797-B01B-EAA1505C5955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043CB-5EA4-4AC0-BB1F-77C20F2B95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03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5CE1-5416-404A-A20F-43C67DD305E4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5903-BA91-483B-8981-8EDBB98DC5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15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05CC-FF51-4415-95DA-6EAA34A6B6CA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90EE0-5CDC-4582-B220-CAFAF123C9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9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25C0-D4A1-45F3-B64A-76861217A2AF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718B4-F601-4C0C-8CC8-7C1083F36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64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8842-1F34-46FC-907B-194DC3157730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32B9E-57BB-4188-B1AB-BA31BB1C060C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030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DCBC2-C6D1-45DC-8B31-98D4F1BC9FE2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D94C1-1987-457B-8652-C6EA8597460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114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9258-32D5-4B04-9D76-F57A90B81EA8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460C4-DAA6-4EEF-98A5-E984DAFD74E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01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5771-C4A1-404B-A42D-859E3E42A544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A6102-8BDC-45B2-B804-C052669F554B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28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3B1A7-FF34-4836-827D-B14494CD582A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5C174-FE6C-4330-9461-F12357C962E8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6888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F40F5-7FF2-4E01-A85C-43C72816D321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F7EF-950A-4A10-B357-1A2714FA638E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476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60A0-D075-45D3-9E13-5945AF257AA9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B0AC0-C39F-4F1F-813E-521424347CF9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842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73D8-4B43-4A22-ABE1-B800257184BE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B021-5313-4D57-964E-15A70247F0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07C2-6060-420C-B3B4-B266610762CA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07A5F-2775-4877-BC04-C9983EB31E2C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243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3F345-AA91-4F1F-BC93-86DCEC775359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67022-45F2-40AB-86A5-74575C294297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528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651A4-2F81-47F6-A20C-720FF3B1265B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18AFB-8B13-4594-84BF-048F731CE297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048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9075-37DD-423D-A447-B238E6CA747C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2769C-BAF4-47F9-BBE8-F78E1AF4DD52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517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D1DD9-D0FD-440A-B1B7-93CD69F88715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646-33C6-4EB6-8BC7-206799643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02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41FC4-46C9-4D5C-9358-32981D55AB73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5F62-4A05-496C-AE40-B8D1795C6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38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10990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8B3D6-CE29-42CF-B6D2-F65E2229714D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11B-AD99-4961-9224-8B26435DD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27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520BE-2146-4CC9-B587-517778E2833E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70-FA3C-4449-BF8A-10B2A8576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90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5E513-DFEF-416D-9A28-034D2D354FCC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2C8E-53A2-44F3-9E22-4481D899A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4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E99E-E59B-4B31-A57C-EAEE98113326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D7DF9-3363-4553-A573-0DD054E8BE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1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86B20-E538-46B1-A9CE-2DA96B201C01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A16-19E8-46B6-9F75-9C1D1539D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7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3140D-2A5F-407B-8144-D9758C8FD9E2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732-1AF4-4B7E-B44D-EB03BF3DB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84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C1022-0F4D-4A76-B4AA-5FAE30AD04EB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8572-36D6-4BE9-97DC-8766856307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0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52045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7830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CDDA-0A93-4AE4-94D3-2BC7D2163B0E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BF809-14FE-42EC-91CF-51527F3C75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2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451ED-9EF4-45DF-BC55-5BDBCF9C5F22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B06C0-0A40-4283-979E-222417BDDE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4B14-6262-4527-B33B-4FDD5E8705C1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03F50-0EF5-4E54-BFAF-FE58338CED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6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6B30-7A8B-463C-ADCF-F499DBEA0C8D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EDBCD-4F23-4487-9677-8BD0396929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5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53E8F-08C3-4F2C-9C07-BC09FDB0B2F8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758F4-E31B-4D4D-8A2A-66909B1284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6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AF3ED4-6E32-498B-96AE-AEA84133467D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F0D2D7-0FA6-4DCF-BDDE-EFD41124F0B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4CEEEC-E72C-436A-A593-CD08527D9F2C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1B259C-9A45-4297-9D51-D485A6E9E6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D7A4D5-A913-4DAD-9148-5A6AEF393750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0933EB-5FCB-400C-AE9B-8037A9B4C1C9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AF3ED4-6E32-498B-96AE-AEA84133467D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D2D7-0FA6-4DCF-BDDE-EFD41124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18329FDB8F0474E67CFBD49D5DED8A9EAD39D8A8BAD60DE8A5B838F7016EA1342E828CD8441FC84BB7352204E0D5DA0E93F344E9E255B20M9L2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hyperlink" Target="consultantplus://offline/ref=918329FDB8F0474E67CFBD49D5DED8A9EBDB9A8A83AF60DE8A5B838F7016EA1342E828CD8441FC80B97352204E0D5DA0E93F344E9E255B20M9L2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2051720" y="1970086"/>
            <a:ext cx="6336704" cy="20447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Нормативно-правовые акты, регулирующие аттестацию экспертов</a:t>
            </a:r>
            <a:endParaRPr lang="en-US" sz="4000" b="1" cap="none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8475" y="2078310"/>
            <a:ext cx="144463" cy="1777999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0000"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51920" y="5229200"/>
            <a:ext cx="5327574" cy="6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Сарыг-Донгак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Анна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Эрес-ооловна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, начальник отдела контроля и надзора в сфере образования</a:t>
            </a:r>
            <a:endParaRPr kumimoji="1" lang="en-US" sz="28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32657"/>
          <a:stretch/>
        </p:blipFill>
        <p:spPr bwMode="auto">
          <a:xfrm>
            <a:off x="18256" y="3182"/>
            <a:ext cx="9125744" cy="89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2565" t="12224" r="87335" b="76554"/>
          <a:stretch/>
        </p:blipFill>
        <p:spPr bwMode="auto">
          <a:xfrm>
            <a:off x="8023373" y="33807"/>
            <a:ext cx="1013123" cy="833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1BED355-A1BB-40D7-AD91-327242E8F66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" y="2078310"/>
            <a:ext cx="2313053" cy="15381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1B4B64-8B1B-4451-9B2C-A48D916B2E17}"/>
              </a:ext>
            </a:extLst>
          </p:cNvPr>
          <p:cNvSpPr txBox="1"/>
          <p:nvPr/>
        </p:nvSpPr>
        <p:spPr>
          <a:xfrm>
            <a:off x="3635896" y="630932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Кызыл – 2023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2" y="3709713"/>
            <a:ext cx="4369879" cy="24821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8656" y="1988840"/>
            <a:ext cx="8795832" cy="33380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6395" marR="5080" indent="-354330" algn="just">
              <a:spcBef>
                <a:spcPts val="110"/>
              </a:spcBef>
              <a:buChar char="•"/>
              <a:tabLst>
                <a:tab pos="367030" algn="l"/>
              </a:tabLst>
            </a:pP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действие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в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пределах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профессиональной </a:t>
            </a:r>
            <a:r>
              <a:rPr sz="2800" spc="-20" dirty="0">
                <a:solidFill>
                  <a:srgbClr val="0C034D"/>
                </a:solidFill>
                <a:latin typeface="Times New Roman"/>
                <a:cs typeface="Times New Roman"/>
              </a:rPr>
              <a:t>компетенции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в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соответствии</a:t>
            </a:r>
            <a:r>
              <a:rPr sz="2800" spc="-4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профилем</a:t>
            </a:r>
            <a:r>
              <a:rPr sz="2800" spc="-7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деятельности;</a:t>
            </a:r>
            <a:endParaRPr sz="2800" dirty="0">
              <a:latin typeface="Times New Roman"/>
              <a:cs typeface="Times New Roman"/>
            </a:endParaRPr>
          </a:p>
          <a:p>
            <a:pPr marL="366395" marR="5080" indent="-354330" algn="just">
              <a:spcBef>
                <a:spcPts val="1205"/>
              </a:spcBef>
              <a:buChar char="•"/>
              <a:tabLst>
                <a:tab pos="367030" algn="l"/>
              </a:tabLst>
            </a:pP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ответственность</a:t>
            </a:r>
            <a:r>
              <a:rPr sz="2800" spc="35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за</a:t>
            </a:r>
            <a:r>
              <a:rPr sz="2800" spc="36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обоснованность</a:t>
            </a:r>
            <a:r>
              <a:rPr sz="2800" spc="34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своих</a:t>
            </a:r>
            <a:r>
              <a:rPr sz="2800" spc="37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заключений </a:t>
            </a:r>
            <a:r>
              <a:rPr sz="2800" spc="-69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и 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выводов,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тем, чтобы 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предотвратить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возможность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отмены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или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пересмотра</a:t>
            </a:r>
            <a:r>
              <a:rPr sz="2800" spc="-5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принятых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решений;</a:t>
            </a:r>
            <a:endParaRPr sz="2800" dirty="0">
              <a:latin typeface="Times New Roman"/>
              <a:cs typeface="Times New Roman"/>
            </a:endParaRPr>
          </a:p>
          <a:p>
            <a:pPr marL="366395" marR="9525" indent="-354330" algn="just">
              <a:spcBef>
                <a:spcPts val="1205"/>
              </a:spcBef>
              <a:buChar char="•"/>
              <a:tabLst>
                <a:tab pos="367030" algn="l"/>
              </a:tabLst>
            </a:pP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поддержание </a:t>
            </a:r>
            <a:r>
              <a:rPr sz="2800" spc="-35" dirty="0">
                <a:solidFill>
                  <a:srgbClr val="0C034D"/>
                </a:solidFill>
                <a:latin typeface="Times New Roman"/>
                <a:cs typeface="Times New Roman"/>
              </a:rPr>
              <a:t>необходимого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уровня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профессиональной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компетентности.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352" y="1856894"/>
            <a:ext cx="9156700" cy="58419"/>
            <a:chOff x="-6095" y="1106423"/>
            <a:chExt cx="9156700" cy="58419"/>
          </a:xfrm>
        </p:grpSpPr>
        <p:sp>
          <p:nvSpPr>
            <p:cNvPr id="5" name="object 5"/>
            <p:cNvSpPr/>
            <p:nvPr/>
          </p:nvSpPr>
          <p:spPr>
            <a:xfrm>
              <a:off x="0" y="111251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0" y="45720"/>
                  </a:moveTo>
                  <a:lnTo>
                    <a:pt x="9144000" y="457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152143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192"/>
                  </a:moveTo>
                  <a:lnTo>
                    <a:pt x="9144000" y="1219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11251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9144000" y="0"/>
                  </a:moveTo>
                  <a:lnTo>
                    <a:pt x="0" y="0"/>
                  </a:lnTo>
                  <a:lnTo>
                    <a:pt x="0" y="45720"/>
                  </a:lnTo>
                </a:path>
              </a:pathLst>
            </a:custGeom>
            <a:ln w="12192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1560" y="1198575"/>
            <a:ext cx="6631305" cy="51244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b="1" dirty="0">
                <a:latin typeface="Times New Roman"/>
                <a:cs typeface="Times New Roman"/>
              </a:rPr>
              <a:t>Профессиональная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компетентность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EE7481A-8D8B-4534-80B9-B46CDE321F6A}"/>
              </a:ext>
            </a:extLst>
          </p:cNvPr>
          <p:cNvSpPr txBox="1">
            <a:spLocks/>
          </p:cNvSpPr>
          <p:nvPr/>
        </p:nvSpPr>
        <p:spPr>
          <a:xfrm>
            <a:off x="206017" y="152931"/>
            <a:ext cx="8731966" cy="893674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b="1" dirty="0">
                <a:solidFill>
                  <a:schemeClr val="tx2"/>
                </a:solidFill>
              </a:rPr>
              <a:t>КАКИМ ДОЛЖЕН БЫТЬ ЭКСПЕРТ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9872" y="1988840"/>
            <a:ext cx="5914390" cy="377774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618005"/>
            <a:ext cx="9156700" cy="58419"/>
            <a:chOff x="-6095" y="1106423"/>
            <a:chExt cx="9156700" cy="58419"/>
          </a:xfrm>
        </p:grpSpPr>
        <p:sp>
          <p:nvSpPr>
            <p:cNvPr id="4" name="object 4"/>
            <p:cNvSpPr/>
            <p:nvPr/>
          </p:nvSpPr>
          <p:spPr>
            <a:xfrm>
              <a:off x="0" y="111251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0" y="45720"/>
                  </a:moveTo>
                  <a:lnTo>
                    <a:pt x="9144000" y="457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52143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192"/>
                  </a:moveTo>
                  <a:lnTo>
                    <a:pt x="9144000" y="1219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11251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9144000" y="0"/>
                  </a:moveTo>
                  <a:lnTo>
                    <a:pt x="0" y="0"/>
                  </a:lnTo>
                  <a:lnTo>
                    <a:pt x="0" y="45720"/>
                  </a:lnTo>
                </a:path>
              </a:pathLst>
            </a:custGeom>
            <a:ln w="12192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4830" y="1759953"/>
            <a:ext cx="8550622" cy="33380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6395" marR="250190" indent="-354330">
              <a:spcBef>
                <a:spcPts val="110"/>
              </a:spcBef>
              <a:buClr>
                <a:srgbClr val="000000"/>
              </a:buClr>
              <a:buChar char="•"/>
              <a:tabLst>
                <a:tab pos="366395" algn="l"/>
                <a:tab pos="367030" algn="l"/>
              </a:tabLst>
            </a:pPr>
            <a:r>
              <a:rPr sz="2800" spc="15" dirty="0">
                <a:solidFill>
                  <a:srgbClr val="0C034D"/>
                </a:solidFill>
                <a:latin typeface="Times New Roman"/>
                <a:cs typeface="Times New Roman"/>
              </a:rPr>
              <a:t>честное</a:t>
            </a:r>
            <a:r>
              <a:rPr sz="2800" spc="-6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 err="1">
                <a:solidFill>
                  <a:srgbClr val="0C034D"/>
                </a:solidFill>
                <a:latin typeface="Times New Roman"/>
                <a:cs typeface="Times New Roman"/>
              </a:rPr>
              <a:t>бескорыстное</a:t>
            </a:r>
            <a:r>
              <a:rPr lang="ru-RU"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0C034D"/>
                </a:solidFill>
                <a:latin typeface="Times New Roman"/>
                <a:cs typeface="Times New Roman"/>
              </a:rPr>
              <a:t>исполнение</a:t>
            </a:r>
            <a:r>
              <a:rPr sz="2800" b="1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b="1" spc="-68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C034D"/>
                </a:solidFill>
                <a:latin typeface="Times New Roman"/>
                <a:cs typeface="Times New Roman"/>
              </a:rPr>
              <a:t>своих</a:t>
            </a:r>
            <a:r>
              <a:rPr sz="2800" b="1" spc="-5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C034D"/>
                </a:solidFill>
                <a:latin typeface="Times New Roman"/>
                <a:cs typeface="Times New Roman"/>
              </a:rPr>
              <a:t>обязанностей;</a:t>
            </a:r>
            <a:endParaRPr sz="2800" b="1" dirty="0">
              <a:latin typeface="Times New Roman"/>
              <a:cs typeface="Times New Roman"/>
            </a:endParaRPr>
          </a:p>
          <a:p>
            <a:pPr marL="366395" indent="-354330">
              <a:spcBef>
                <a:spcPts val="1205"/>
              </a:spcBef>
              <a:buChar char="•"/>
              <a:tabLst>
                <a:tab pos="366395" algn="l"/>
                <a:tab pos="367030" algn="l"/>
              </a:tabLst>
            </a:pP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неподкупность;</a:t>
            </a:r>
            <a:endParaRPr sz="2800" dirty="0">
              <a:latin typeface="Times New Roman"/>
              <a:cs typeface="Times New Roman"/>
            </a:endParaRPr>
          </a:p>
          <a:p>
            <a:pPr marL="366395" indent="-354330">
              <a:spcBef>
                <a:spcPts val="1200"/>
              </a:spcBef>
              <a:buChar char="•"/>
              <a:tabLst>
                <a:tab pos="366395" algn="l"/>
                <a:tab pos="367030" algn="l"/>
              </a:tabLst>
            </a:pP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неприемлемость</a:t>
            </a:r>
            <a:r>
              <a:rPr sz="2800" spc="-9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оказания</a:t>
            </a:r>
            <a:r>
              <a:rPr sz="2800" spc="-8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любого</a:t>
            </a:r>
            <a:endParaRPr sz="2800" dirty="0">
              <a:latin typeface="Times New Roman"/>
              <a:cs typeface="Times New Roman"/>
            </a:endParaRPr>
          </a:p>
          <a:p>
            <a:pPr marL="366395" marR="5080">
              <a:spcBef>
                <a:spcPts val="5"/>
              </a:spcBef>
            </a:pP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содействия</a:t>
            </a:r>
            <a:r>
              <a:rPr sz="2800" spc="-9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25" dirty="0" err="1">
                <a:solidFill>
                  <a:srgbClr val="0C034D"/>
                </a:solidFill>
                <a:latin typeface="Times New Roman"/>
                <a:cs typeface="Times New Roman"/>
              </a:rPr>
              <a:t>сотрудникам</a:t>
            </a:r>
            <a:r>
              <a:rPr sz="2800" spc="-5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dirty="0" err="1">
                <a:solidFill>
                  <a:srgbClr val="0C034D"/>
                </a:solidFill>
                <a:latin typeface="Times New Roman"/>
                <a:cs typeface="Times New Roman"/>
              </a:rPr>
              <a:t>проверяемой</a:t>
            </a:r>
            <a:endParaRPr lang="ru-RU" sz="2800" dirty="0">
              <a:solidFill>
                <a:srgbClr val="0C034D"/>
              </a:solidFill>
              <a:latin typeface="Times New Roman"/>
              <a:cs typeface="Times New Roman"/>
            </a:endParaRPr>
          </a:p>
          <a:p>
            <a:pPr marL="366395" marR="5080">
              <a:spcBef>
                <a:spcPts val="5"/>
              </a:spcBef>
            </a:pPr>
            <a:r>
              <a:rPr sz="2800" spc="-68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организации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вразрез </a:t>
            </a:r>
            <a:r>
              <a:rPr sz="2800" spc="10" dirty="0" err="1">
                <a:latin typeface="Times New Roman"/>
                <a:cs typeface="Times New Roman"/>
              </a:rPr>
              <a:t>должностным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endParaRPr lang="ru-RU" sz="2800" spc="10" dirty="0">
              <a:latin typeface="Times New Roman"/>
              <a:cs typeface="Times New Roman"/>
            </a:endParaRPr>
          </a:p>
          <a:p>
            <a:pPr marL="366395" marR="5080">
              <a:spcBef>
                <a:spcPts val="5"/>
              </a:spcBef>
            </a:pPr>
            <a:r>
              <a:rPr sz="2800" spc="-5" dirty="0" err="1">
                <a:latin typeface="Times New Roman"/>
                <a:cs typeface="Times New Roman"/>
              </a:rPr>
              <a:t>обязанностям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4830" y="1001295"/>
            <a:ext cx="4831080" cy="51244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b="1" spc="-10" dirty="0">
                <a:latin typeface="Times New Roman"/>
                <a:cs typeface="Times New Roman"/>
              </a:rPr>
              <a:t>Бескорыстность</a:t>
            </a:r>
            <a:r>
              <a:rPr sz="3200" b="1" spc="2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действий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529F3400-CF4B-4DF9-81E1-CE68F0B34AB2}"/>
              </a:ext>
            </a:extLst>
          </p:cNvPr>
          <p:cNvSpPr txBox="1">
            <a:spLocks/>
          </p:cNvSpPr>
          <p:nvPr/>
        </p:nvSpPr>
        <p:spPr>
          <a:xfrm>
            <a:off x="206017" y="152931"/>
            <a:ext cx="8731966" cy="893674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b="1" dirty="0">
                <a:solidFill>
                  <a:schemeClr val="tx2"/>
                </a:solidFill>
              </a:rPr>
              <a:t>КАКИМ ДОЛЖЕН БЫТЬ ЭКСПЕРТ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7128" y="3170632"/>
            <a:ext cx="3166872" cy="282846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1556792"/>
            <a:ext cx="9156700" cy="58419"/>
            <a:chOff x="-6095" y="1106423"/>
            <a:chExt cx="9156700" cy="58419"/>
          </a:xfrm>
        </p:grpSpPr>
        <p:sp>
          <p:nvSpPr>
            <p:cNvPr id="4" name="object 4"/>
            <p:cNvSpPr/>
            <p:nvPr/>
          </p:nvSpPr>
          <p:spPr>
            <a:xfrm>
              <a:off x="0" y="111251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0" y="45720"/>
                  </a:moveTo>
                  <a:lnTo>
                    <a:pt x="9144000" y="457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52143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192"/>
                  </a:moveTo>
                  <a:lnTo>
                    <a:pt x="9144000" y="1219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11251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9144000" y="0"/>
                  </a:moveTo>
                  <a:lnTo>
                    <a:pt x="0" y="0"/>
                  </a:lnTo>
                  <a:lnTo>
                    <a:pt x="0" y="45720"/>
                  </a:lnTo>
                </a:path>
              </a:pathLst>
            </a:custGeom>
            <a:ln w="12192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5536" y="1680503"/>
            <a:ext cx="6847840" cy="32823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24485" marR="5080" indent="-271780">
              <a:spcBef>
                <a:spcPts val="110"/>
              </a:spcBef>
              <a:buFont typeface="Arial MT"/>
              <a:buChar char="•"/>
              <a:tabLst>
                <a:tab pos="325120" algn="l"/>
                <a:tab pos="2574925" algn="l"/>
                <a:tab pos="4117340" algn="l"/>
                <a:tab pos="4687570" algn="l"/>
              </a:tabLst>
            </a:pP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зак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л</a:t>
            </a:r>
            <a:r>
              <a:rPr sz="2800" spc="-105" dirty="0">
                <a:solidFill>
                  <a:srgbClr val="0C034D"/>
                </a:solidFill>
                <a:latin typeface="Times New Roman"/>
                <a:cs typeface="Times New Roman"/>
              </a:rPr>
              <a:t>ю</a:t>
            </a:r>
            <a:r>
              <a:rPr sz="2800" spc="-20" dirty="0">
                <a:solidFill>
                  <a:srgbClr val="0C034D"/>
                </a:solidFill>
                <a:latin typeface="Times New Roman"/>
                <a:cs typeface="Times New Roman"/>
              </a:rPr>
              <a:t>ч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е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н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я,	вы</a:t>
            </a:r>
            <a:r>
              <a:rPr sz="2800" spc="-35" dirty="0">
                <a:solidFill>
                  <a:srgbClr val="0C034D"/>
                </a:solidFill>
                <a:latin typeface="Times New Roman"/>
                <a:cs typeface="Times New Roman"/>
              </a:rPr>
              <a:t>в</a:t>
            </a:r>
            <a:r>
              <a:rPr sz="2800" spc="-80" dirty="0">
                <a:solidFill>
                  <a:srgbClr val="0C034D"/>
                </a:solidFill>
                <a:latin typeface="Times New Roman"/>
                <a:cs typeface="Times New Roman"/>
              </a:rPr>
              <a:t>о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д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ы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	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	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р</a:t>
            </a:r>
            <a:r>
              <a:rPr sz="2800" spc="-25" dirty="0">
                <a:solidFill>
                  <a:srgbClr val="0C034D"/>
                </a:solidFill>
                <a:latin typeface="Times New Roman"/>
                <a:cs typeface="Times New Roman"/>
              </a:rPr>
              <a:t>е</a:t>
            </a:r>
            <a:r>
              <a:rPr sz="2800" spc="-140" dirty="0">
                <a:solidFill>
                  <a:srgbClr val="0C034D"/>
                </a:solidFill>
                <a:latin typeface="Times New Roman"/>
                <a:cs typeface="Times New Roman"/>
              </a:rPr>
              <a:t>к</a:t>
            </a:r>
            <a:r>
              <a:rPr sz="2800" spc="-35" dirty="0">
                <a:solidFill>
                  <a:srgbClr val="0C034D"/>
                </a:solidFill>
                <a:latin typeface="Times New Roman"/>
                <a:cs typeface="Times New Roman"/>
              </a:rPr>
              <a:t>о</a:t>
            </a:r>
            <a:r>
              <a:rPr sz="2800" spc="-25" dirty="0">
                <a:solidFill>
                  <a:srgbClr val="0C034D"/>
                </a:solidFill>
                <a:latin typeface="Times New Roman"/>
                <a:cs typeface="Times New Roman"/>
              </a:rPr>
              <a:t>м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е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н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д</a:t>
            </a:r>
            <a:r>
              <a:rPr sz="2800" spc="-25" dirty="0">
                <a:solidFill>
                  <a:srgbClr val="0C034D"/>
                </a:solidFill>
                <a:latin typeface="Times New Roman"/>
                <a:cs typeface="Times New Roman"/>
              </a:rPr>
              <a:t>а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ци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и 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основаны</a:t>
            </a:r>
            <a:r>
              <a:rPr sz="2800" spc="-6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на</a:t>
            </a:r>
            <a:r>
              <a:rPr sz="2800" spc="-3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объективной</a:t>
            </a:r>
            <a:r>
              <a:rPr sz="2800" spc="-3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информации;</a:t>
            </a:r>
            <a:endParaRPr sz="2800" dirty="0">
              <a:latin typeface="Times New Roman"/>
              <a:cs typeface="Times New Roman"/>
            </a:endParaRPr>
          </a:p>
          <a:p>
            <a:pPr marL="287020" marR="704850" indent="-274955">
              <a:spcBef>
                <a:spcPts val="905"/>
              </a:spcBef>
              <a:buChar char="•"/>
              <a:tabLst>
                <a:tab pos="287020" algn="l"/>
                <a:tab pos="287655" algn="l"/>
              </a:tabLst>
            </a:pP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отсутствие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 предвзятости</a:t>
            </a:r>
            <a:r>
              <a:rPr sz="2800" spc="-8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пресечение </a:t>
            </a:r>
            <a:r>
              <a:rPr sz="2800" spc="-68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давления</a:t>
            </a:r>
            <a:r>
              <a:rPr sz="2800" spc="-5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 любой</a:t>
            </a:r>
            <a:r>
              <a:rPr sz="2800" spc="-3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стороны</a:t>
            </a:r>
            <a:r>
              <a:rPr sz="2800" spc="-7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на</a:t>
            </a:r>
            <a:endParaRPr sz="2800" dirty="0">
              <a:latin typeface="Times New Roman"/>
              <a:cs typeface="Times New Roman"/>
            </a:endParaRPr>
          </a:p>
          <a:p>
            <a:pPr marL="287020">
              <a:spcBef>
                <a:spcPts val="5"/>
              </a:spcBef>
            </a:pP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объективность</a:t>
            </a:r>
            <a:r>
              <a:rPr sz="2800" spc="-10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суждения экспертов;</a:t>
            </a:r>
            <a:endParaRPr sz="2800" dirty="0">
              <a:latin typeface="Times New Roman"/>
              <a:cs typeface="Times New Roman"/>
            </a:endParaRPr>
          </a:p>
          <a:p>
            <a:pPr marL="287020" marR="770255" indent="-274955">
              <a:spcBef>
                <a:spcPts val="1200"/>
              </a:spcBef>
              <a:buChar char="•"/>
              <a:tabLst>
                <a:tab pos="287020" algn="l"/>
                <a:tab pos="287655" algn="l"/>
              </a:tabLst>
            </a:pP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твердость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и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принципиальность при 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оформлении</a:t>
            </a:r>
            <a:r>
              <a:rPr sz="2800" spc="-10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dirty="0" err="1">
                <a:solidFill>
                  <a:srgbClr val="0C034D"/>
                </a:solidFill>
                <a:latin typeface="Times New Roman"/>
                <a:cs typeface="Times New Roman"/>
              </a:rPr>
              <a:t>отчетной</a:t>
            </a:r>
            <a:r>
              <a:rPr sz="2800" spc="-6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 err="1">
                <a:solidFill>
                  <a:srgbClr val="0C034D"/>
                </a:solidFill>
                <a:latin typeface="Times New Roman"/>
                <a:cs typeface="Times New Roman"/>
              </a:rPr>
              <a:t>документации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5536" y="1015490"/>
            <a:ext cx="6021705" cy="51244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b="1" spc="-15" dirty="0">
                <a:latin typeface="Times New Roman"/>
                <a:cs typeface="Times New Roman"/>
              </a:rPr>
              <a:t>Объективность</a:t>
            </a:r>
            <a:r>
              <a:rPr sz="3200" b="1" spc="3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и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независимость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90E28550-CF5D-4A2D-80CA-5B13A34CFAFB}"/>
              </a:ext>
            </a:extLst>
          </p:cNvPr>
          <p:cNvSpPr txBox="1">
            <a:spLocks/>
          </p:cNvSpPr>
          <p:nvPr/>
        </p:nvSpPr>
        <p:spPr>
          <a:xfrm>
            <a:off x="206017" y="152931"/>
            <a:ext cx="8731966" cy="893674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b="1" dirty="0">
                <a:solidFill>
                  <a:schemeClr val="tx2"/>
                </a:solidFill>
              </a:rPr>
              <a:t>КАКИМ ДОЛЖЕН БЫТЬ ЭКСПЕРТ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504" y="1543050"/>
            <a:ext cx="8784976" cy="3771900"/>
            <a:chOff x="-6095" y="1106423"/>
            <a:chExt cx="9156700" cy="3771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55255"/>
              <a:ext cx="3155715" cy="37228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1251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0" y="45720"/>
                  </a:moveTo>
                  <a:lnTo>
                    <a:pt x="9144000" y="457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52143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192"/>
                  </a:moveTo>
                  <a:lnTo>
                    <a:pt x="9144000" y="1219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11251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9144000" y="0"/>
                  </a:moveTo>
                  <a:lnTo>
                    <a:pt x="0" y="0"/>
                  </a:lnTo>
                  <a:lnTo>
                    <a:pt x="0" y="45720"/>
                  </a:lnTo>
                </a:path>
              </a:pathLst>
            </a:custGeom>
            <a:ln w="12192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85336" y="1821721"/>
            <a:ext cx="5960110" cy="33210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5760" marR="569595" indent="-353695">
              <a:spcBef>
                <a:spcPts val="110"/>
              </a:spcBef>
              <a:buClr>
                <a:srgbClr val="000000"/>
              </a:buClr>
              <a:buChar char="•"/>
              <a:tabLst>
                <a:tab pos="365760" algn="l"/>
                <a:tab pos="366395" algn="l"/>
              </a:tabLst>
            </a:pP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сдержанность, тактичность, 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доброжелательность</a:t>
            </a:r>
            <a:r>
              <a:rPr sz="2800" spc="-13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spc="-4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уважение;</a:t>
            </a:r>
            <a:endParaRPr sz="2800" dirty="0">
              <a:latin typeface="Times New Roman"/>
              <a:cs typeface="Times New Roman"/>
            </a:endParaRPr>
          </a:p>
          <a:p>
            <a:pPr marL="365760" marR="77470" indent="-353695">
              <a:spcBef>
                <a:spcPts val="1205"/>
              </a:spcBef>
              <a:buChar char="•"/>
              <a:tabLst>
                <a:tab pos="365760" algn="l"/>
                <a:tab pos="366395" algn="l"/>
              </a:tabLst>
            </a:pP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требовательность в предоставлении </a:t>
            </a:r>
            <a:r>
              <a:rPr sz="2800" spc="-68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полной</a:t>
            </a:r>
            <a:r>
              <a:rPr sz="2800" spc="-6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объективной</a:t>
            </a:r>
            <a:r>
              <a:rPr sz="2800" spc="-8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информации;</a:t>
            </a:r>
            <a:endParaRPr sz="2800" dirty="0">
              <a:latin typeface="Times New Roman"/>
              <a:cs typeface="Times New Roman"/>
            </a:endParaRPr>
          </a:p>
          <a:p>
            <a:pPr marL="365760" indent="-353695">
              <a:spcBef>
                <a:spcPts val="1205"/>
              </a:spcBef>
              <a:buChar char="•"/>
              <a:tabLst>
                <a:tab pos="365760" algn="l"/>
                <a:tab pos="366395" algn="l"/>
              </a:tabLst>
            </a:pP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недопустимость</a:t>
            </a:r>
            <a:r>
              <a:rPr sz="2800" spc="-114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публичных</a:t>
            </a:r>
            <a:endParaRPr sz="2800" dirty="0">
              <a:latin typeface="Times New Roman"/>
              <a:cs typeface="Times New Roman"/>
            </a:endParaRPr>
          </a:p>
          <a:p>
            <a:pPr marL="365760" marR="5080"/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заявлений</a:t>
            </a:r>
            <a:r>
              <a:rPr sz="2800" spc="-6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0C034D"/>
                </a:solidFill>
                <a:latin typeface="Times New Roman"/>
                <a:cs typeface="Times New Roman"/>
              </a:rPr>
              <a:t>ходе</a:t>
            </a:r>
            <a:r>
              <a:rPr sz="2800" spc="-8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spc="-3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предварительных </a:t>
            </a:r>
            <a:r>
              <a:rPr sz="2800" spc="-68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C034D"/>
                </a:solidFill>
                <a:latin typeface="Times New Roman"/>
                <a:cs typeface="Times New Roman"/>
              </a:rPr>
              <a:t>результатах</a:t>
            </a:r>
            <a:r>
              <a:rPr sz="2800" spc="-2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экспертизы.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83768" y="1016889"/>
            <a:ext cx="6167120" cy="51244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b="1" spc="-20" dirty="0">
                <a:latin typeface="Times New Roman"/>
                <a:cs typeface="Times New Roman"/>
              </a:rPr>
              <a:t>Взаимодействие</a:t>
            </a:r>
            <a:r>
              <a:rPr sz="3200" b="1" spc="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с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Times New Roman"/>
                <a:cs typeface="Times New Roman"/>
              </a:rPr>
              <a:t>проверяемыми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345AC76-7A6B-4078-BB88-5D94B201944D}"/>
              </a:ext>
            </a:extLst>
          </p:cNvPr>
          <p:cNvSpPr txBox="1">
            <a:spLocks/>
          </p:cNvSpPr>
          <p:nvPr/>
        </p:nvSpPr>
        <p:spPr>
          <a:xfrm>
            <a:off x="206017" y="152931"/>
            <a:ext cx="8731966" cy="893674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b="1" dirty="0">
                <a:solidFill>
                  <a:schemeClr val="tx2"/>
                </a:solidFill>
              </a:rPr>
              <a:t>КАКИМ ДОЛЖЕН БЫТЬ ЭКСПЕРТ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2673" y="2348880"/>
            <a:ext cx="3422904" cy="312724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9586" y="1778189"/>
            <a:ext cx="9156700" cy="58419"/>
            <a:chOff x="-6095" y="1106423"/>
            <a:chExt cx="9156700" cy="58419"/>
          </a:xfrm>
        </p:grpSpPr>
        <p:sp>
          <p:nvSpPr>
            <p:cNvPr id="4" name="object 4"/>
            <p:cNvSpPr/>
            <p:nvPr/>
          </p:nvSpPr>
          <p:spPr>
            <a:xfrm>
              <a:off x="0" y="111251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0" y="45720"/>
                  </a:moveTo>
                  <a:lnTo>
                    <a:pt x="9144000" y="457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52143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192"/>
                  </a:moveTo>
                  <a:lnTo>
                    <a:pt x="9144000" y="1219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11251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9144000" y="0"/>
                  </a:moveTo>
                  <a:lnTo>
                    <a:pt x="0" y="0"/>
                  </a:lnTo>
                  <a:lnTo>
                    <a:pt x="0" y="45720"/>
                  </a:lnTo>
                </a:path>
              </a:pathLst>
            </a:custGeom>
            <a:ln w="12192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3528" y="1748403"/>
            <a:ext cx="7056755" cy="262892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6385" marR="5080" indent="-274320">
              <a:spcBef>
                <a:spcPts val="1200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lang="ru-RU"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неприемлемость обсуждения личных и  профессиональных качеств коллег;</a:t>
            </a:r>
          </a:p>
          <a:p>
            <a:pPr marL="286385" marR="5080" indent="-274320">
              <a:spcBef>
                <a:spcPts val="1200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800" spc="-5" dirty="0" err="1">
                <a:solidFill>
                  <a:srgbClr val="0C034D"/>
                </a:solidFill>
                <a:latin typeface="Times New Roman"/>
                <a:cs typeface="Times New Roman"/>
              </a:rPr>
              <a:t>решение</a:t>
            </a:r>
            <a:r>
              <a:rPr sz="2800" spc="33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спорных</a:t>
            </a:r>
            <a:r>
              <a:rPr sz="2800" spc="33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вопросов</a:t>
            </a:r>
            <a:r>
              <a:rPr sz="2800" spc="34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исключительно </a:t>
            </a:r>
            <a:r>
              <a:rPr sz="2800" spc="-68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на</a:t>
            </a:r>
            <a:r>
              <a:rPr sz="2800" spc="-3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15" dirty="0">
                <a:solidFill>
                  <a:srgbClr val="0C034D"/>
                </a:solidFill>
                <a:latin typeface="Times New Roman"/>
                <a:cs typeface="Times New Roman"/>
              </a:rPr>
              <a:t>основе</a:t>
            </a:r>
            <a:r>
              <a:rPr sz="2800" spc="-5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имеющихся</a:t>
            </a:r>
            <a:r>
              <a:rPr sz="2800" spc="-2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фактов;</a:t>
            </a:r>
            <a:endParaRPr sz="2800" dirty="0">
              <a:latin typeface="Times New Roman"/>
              <a:cs typeface="Times New Roman"/>
            </a:endParaRPr>
          </a:p>
          <a:p>
            <a:pPr marL="287020" indent="-274320">
              <a:spcBef>
                <a:spcPts val="1205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коллегиальность</a:t>
            </a:r>
            <a:r>
              <a:rPr sz="2800" spc="-7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принятия</a:t>
            </a:r>
            <a:r>
              <a:rPr sz="2800" spc="-6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решений.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5086" y="1241879"/>
            <a:ext cx="5765165" cy="51244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b="1" spc="-15" dirty="0">
                <a:latin typeface="Times New Roman"/>
                <a:cs typeface="Times New Roman"/>
              </a:rPr>
              <a:t>Взаимоотношения</a:t>
            </a:r>
            <a:r>
              <a:rPr sz="3200" b="1" spc="4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с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Times New Roman"/>
                <a:cs typeface="Times New Roman"/>
              </a:rPr>
              <a:t>коллегами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A5F4B55-9834-4507-9F45-A9D38B1F6056}"/>
              </a:ext>
            </a:extLst>
          </p:cNvPr>
          <p:cNvSpPr txBox="1">
            <a:spLocks/>
          </p:cNvSpPr>
          <p:nvPr/>
        </p:nvSpPr>
        <p:spPr>
          <a:xfrm>
            <a:off x="206017" y="152931"/>
            <a:ext cx="8731966" cy="893674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b="1" dirty="0">
                <a:solidFill>
                  <a:schemeClr val="tx2"/>
                </a:solidFill>
              </a:rPr>
              <a:t>КАКИМ ДОЛЖЕН БЫТЬ ЭКСПЕРТ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6773" y="1760886"/>
            <a:ext cx="9156700" cy="58419"/>
            <a:chOff x="-6095" y="1106423"/>
            <a:chExt cx="9156700" cy="58419"/>
          </a:xfrm>
        </p:grpSpPr>
        <p:sp>
          <p:nvSpPr>
            <p:cNvPr id="3" name="object 3"/>
            <p:cNvSpPr/>
            <p:nvPr/>
          </p:nvSpPr>
          <p:spPr>
            <a:xfrm>
              <a:off x="0" y="111251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0" y="45720"/>
                  </a:moveTo>
                  <a:lnTo>
                    <a:pt x="9144000" y="457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52143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192"/>
                  </a:moveTo>
                  <a:lnTo>
                    <a:pt x="9144000" y="1219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1251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9144000" y="0"/>
                  </a:moveTo>
                  <a:lnTo>
                    <a:pt x="0" y="0"/>
                  </a:lnTo>
                  <a:lnTo>
                    <a:pt x="0" y="45720"/>
                  </a:lnTo>
                </a:path>
              </a:pathLst>
            </a:custGeom>
            <a:ln w="12192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63888" y="2134552"/>
            <a:ext cx="5288915" cy="2588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spcBef>
                <a:spcPts val="110"/>
              </a:spcBef>
            </a:pP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неразглашение</a:t>
            </a:r>
            <a:r>
              <a:rPr sz="2800" spc="-7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конфиденциальной </a:t>
            </a:r>
            <a:r>
              <a:rPr sz="2800" spc="-68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информации,</a:t>
            </a:r>
            <a:r>
              <a:rPr sz="2800" spc="-90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а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также</a:t>
            </a:r>
            <a:endParaRPr sz="2800" dirty="0">
              <a:latin typeface="Times New Roman"/>
              <a:cs typeface="Times New Roman"/>
            </a:endParaRPr>
          </a:p>
          <a:p>
            <a:pPr marL="12700"/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категорический</a:t>
            </a:r>
            <a:r>
              <a:rPr sz="2800" spc="-8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запрет</a:t>
            </a:r>
            <a:r>
              <a:rPr sz="2800" spc="-4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на</a:t>
            </a:r>
            <a:endParaRPr sz="2800" dirty="0">
              <a:latin typeface="Times New Roman"/>
              <a:cs typeface="Times New Roman"/>
            </a:endParaRPr>
          </a:p>
          <a:p>
            <a:pPr marL="12700" marR="36195">
              <a:spcBef>
                <a:spcPts val="5"/>
              </a:spcBef>
            </a:pP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использование</a:t>
            </a:r>
            <a:r>
              <a:rPr sz="2800" spc="-10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конфиденциальной </a:t>
            </a:r>
            <a:r>
              <a:rPr sz="2800" spc="-68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информации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в личных 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интересах </a:t>
            </a:r>
            <a:r>
              <a:rPr sz="2800" spc="1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или 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интересах</a:t>
            </a:r>
            <a:r>
              <a:rPr sz="2800" spc="-7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третьих</a:t>
            </a:r>
            <a:r>
              <a:rPr sz="2800" spc="-4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лиц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40774" y="1192053"/>
            <a:ext cx="6481445" cy="51244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b="1" spc="-15" dirty="0">
                <a:latin typeface="Times New Roman"/>
                <a:cs typeface="Times New Roman"/>
              </a:rPr>
              <a:t>Конфиденциальность</a:t>
            </a:r>
            <a:r>
              <a:rPr sz="3200" b="1" spc="3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информации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360" y="2023521"/>
            <a:ext cx="3133343" cy="2688335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69C3B85-1AAA-4FF2-A648-7B113065066E}"/>
              </a:ext>
            </a:extLst>
          </p:cNvPr>
          <p:cNvSpPr txBox="1">
            <a:spLocks/>
          </p:cNvSpPr>
          <p:nvPr/>
        </p:nvSpPr>
        <p:spPr>
          <a:xfrm>
            <a:off x="206017" y="152931"/>
            <a:ext cx="8731966" cy="893674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b="1" dirty="0">
                <a:solidFill>
                  <a:schemeClr val="tx2"/>
                </a:solidFill>
              </a:rPr>
              <a:t>КАКИМ ДОЛЖЕН БЫТЬ ЭКСПЕРТ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tuvobrnadzor@mail.ru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6057" y="1613016"/>
            <a:ext cx="4909164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БЛАГОДАРЮ ВАС </a:t>
            </a:r>
          </a:p>
          <a:p>
            <a:pPr algn="ctr">
              <a:defRPr/>
            </a:pP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ЗА ВНИМАНИЕ!</a:t>
            </a:r>
          </a:p>
        </p:txBody>
      </p:sp>
      <p:pic>
        <p:nvPicPr>
          <p:cNvPr id="35842" name="Picture 2" descr="Картинки по запросу обратная связ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1412" y="3988312"/>
            <a:ext cx="2306572" cy="196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075"/>
            <a:ext cx="8856984" cy="863003"/>
          </a:xfr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Нормативно-правовые акты,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регулирующие аттестацию экспертов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883514-D1AF-4B20-B245-BE6D8C18A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9" y="-59166"/>
            <a:ext cx="1111265" cy="86300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B8A46E4-EB8F-4BDB-BA19-E1C189DFF5F8}"/>
              </a:ext>
            </a:extLst>
          </p:cNvPr>
          <p:cNvSpPr/>
          <p:nvPr/>
        </p:nvSpPr>
        <p:spPr>
          <a:xfrm>
            <a:off x="1382926" y="1332573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ПОСТАНОВЛЕНИЕ ПРАВИТЕЛЬСТВА РОССИЙСКОЙ ФЕДЕРАЦИИ</a:t>
            </a:r>
          </a:p>
          <a:p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29 декабря 2020 г. N 2328  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«</a:t>
            </a:r>
            <a:r>
              <a:rPr lang="ru-RU" dirty="0"/>
              <a:t>О ПОРЯДКЕ АТТЕСТАЦИИ ЭКСПЕРТОВ, ПРИВЛЕКАЕМЫХ К ОСУЩЕСТВЛЕНИЮ ЭКСПЕРТИЗЫ В ЦЕЛЯХ ГОСУДАРСТВЕННОГО КОНТРОЛЯ (НАДЗОРА), МУНИЦИПАЛЬНОГО КОНТРОЛЯ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0B483DE-A1E0-4122-85C1-AC312D5E3528}"/>
              </a:ext>
            </a:extLst>
          </p:cNvPr>
          <p:cNvSpPr/>
          <p:nvPr/>
        </p:nvSpPr>
        <p:spPr>
          <a:xfrm>
            <a:off x="1403648" y="2933280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/>
              <a:t>Приказ от 19.08.2021 г. № 280 «Об утверждении нормативных правовых актов, регламентирующих аттестацию экспертов, привлекаемых Министерством образования и науки Республики Тыва к осуществлению экспертизы в целях государственного контроля (надзора) в сфере образования».</a:t>
            </a:r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11086D9-6F32-40EF-BFF1-A6DDE115C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469" y="4653136"/>
            <a:ext cx="754702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r>
              <a:rPr lang="ru-RU" sz="1800" dirty="0"/>
              <a:t>Оплата услуг экспертов и экспертных организаций, а также возмещение понесенных ими в связи с участием в мероприятиях по контролю расходов производится в порядке и в размерах, которые установлены </a:t>
            </a:r>
            <a:r>
              <a:rPr lang="ru-RU" sz="1800" b="1" dirty="0">
                <a:solidFill>
                  <a:srgbClr val="C00000"/>
                </a:solidFill>
              </a:rPr>
              <a:t>постановлением Правительства Российской Федерации от 1 декабря 2021 г. N 2168</a:t>
            </a:r>
            <a:endParaRPr lang="ru-RU" sz="1800" i="1" dirty="0">
              <a:solidFill>
                <a:srgbClr val="C00000"/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CE98A0EA-A9F3-4774-A70C-4964D6550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317" y="4445688"/>
            <a:ext cx="1469064" cy="1469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276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100986"/>
            <a:ext cx="8605464" cy="863003"/>
          </a:xfr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Нормативно-правовые акты,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регулирующие аттестацию экспертов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788469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Федеральный  закон от 31.07.2020 N 248-ФЗ «О государственном контроле (надзоре) и муниципальном контроле в РФ»</a:t>
            </a:r>
          </a:p>
          <a:p>
            <a:endParaRPr lang="ru-RU" sz="1100" b="1" dirty="0">
              <a:solidFill>
                <a:schemeClr val="tx2"/>
              </a:solidFill>
            </a:endParaRPr>
          </a:p>
          <a:p>
            <a:r>
              <a:rPr lang="ru-RU" sz="1800" b="1" dirty="0">
                <a:solidFill>
                  <a:srgbClr val="C00000"/>
                </a:solidFill>
              </a:rPr>
              <a:t>Статья 33:</a:t>
            </a:r>
            <a:endParaRPr lang="ru-RU" sz="1800" b="1" dirty="0"/>
          </a:p>
          <a:p>
            <a:r>
              <a:rPr lang="ru-RU" sz="1800" dirty="0"/>
              <a:t> 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Экспертом</a:t>
            </a:r>
            <a:r>
              <a:rPr lang="ru-RU" sz="1800" dirty="0"/>
              <a:t> является </a:t>
            </a:r>
            <a:r>
              <a:rPr lang="ru-RU" sz="1800" b="1" dirty="0">
                <a:solidFill>
                  <a:srgbClr val="C00000"/>
                </a:solidFill>
              </a:rPr>
              <a:t>не имеющий личной заинтересованности </a:t>
            </a:r>
            <a:r>
              <a:rPr lang="ru-RU" sz="1800" dirty="0"/>
              <a:t>в результатах контрольного (надзорного) мероприятия, контрольного (надзорного) действия гражданин, </a:t>
            </a:r>
            <a:r>
              <a:rPr lang="ru-RU" sz="1800" b="1" dirty="0">
                <a:solidFill>
                  <a:srgbClr val="C00000"/>
                </a:solidFill>
              </a:rPr>
              <a:t>не являющийся индивидуальным предпринимателем</a:t>
            </a:r>
            <a:r>
              <a:rPr lang="ru-RU" sz="1800" dirty="0"/>
              <a:t>, имеющий специальные знания, опыт в соответствующей сфере науки, техники, хозяйственной деятельности и получивший </a:t>
            </a:r>
            <a:r>
              <a:rPr lang="ru-RU" sz="1800" b="1" dirty="0">
                <a:solidFill>
                  <a:srgbClr val="C00000"/>
                </a:solidFill>
              </a:rPr>
              <a:t>статус эксперта </a:t>
            </a:r>
            <a:r>
              <a:rPr lang="ru-RU" sz="1800" dirty="0"/>
              <a:t>в соответствии с общими требованиями, установленными Правительством Российской Федерации, в целях привлечения контрольным (надзорным) органом к осуществлению экспертизы.</a:t>
            </a:r>
          </a:p>
          <a:p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883514-D1AF-4B20-B245-BE6D8C18A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" y="100986"/>
            <a:ext cx="1111265" cy="8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BF271C3-D806-4D1E-8384-B84AA2474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" y="1575991"/>
            <a:ext cx="935936" cy="11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1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075"/>
            <a:ext cx="8856984" cy="863003"/>
          </a:xfr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Нормативно-правовые акты,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регулирующие аттестацию экспертов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883514-D1AF-4B20-B245-BE6D8C18A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9" y="-59166"/>
            <a:ext cx="1111265" cy="8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BF271C3-D806-4D1E-8384-B84AA2474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5" y="4509120"/>
            <a:ext cx="1185630" cy="14498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D23B12F-DFE5-48E9-A1BF-EF4DFE86A3BF}"/>
              </a:ext>
            </a:extLst>
          </p:cNvPr>
          <p:cNvSpPr/>
          <p:nvPr/>
        </p:nvSpPr>
        <p:spPr>
          <a:xfrm>
            <a:off x="1466677" y="2513311"/>
            <a:ext cx="7141909" cy="148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срок действия аттестации не может быть менее 5 лет;</a:t>
            </a:r>
          </a:p>
          <a:p>
            <a:pPr marL="342900" indent="-34290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на срок проведения контрольного (надзорного) мероприятия (однократная аттестация) (при необходимости);</a:t>
            </a:r>
          </a:p>
          <a:p>
            <a:pPr marL="342900" indent="-34290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может иметь бессрочный характер.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2B61596-2D77-483D-82D0-BCC358464885}"/>
              </a:ext>
            </a:extLst>
          </p:cNvPr>
          <p:cNvSpPr/>
          <p:nvPr/>
        </p:nvSpPr>
        <p:spPr>
          <a:xfrm>
            <a:off x="1337309" y="4185978"/>
            <a:ext cx="7141909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Случаи прекращения действия аттестации эксперта:</a:t>
            </a:r>
          </a:p>
          <a:p>
            <a:pPr marL="342900" indent="-34290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поступления в контрольный (надзорный) орган заявления эксперта о прекращении аттестации;</a:t>
            </a:r>
          </a:p>
          <a:p>
            <a:pPr marL="342900" indent="-34290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подтверждения контрольным (надзорным) органом факта недостоверности или необъективности результатов деятельности эксперта.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D2500F90-1FCA-43A0-BA77-469A570EC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59" y="1535524"/>
            <a:ext cx="1449820" cy="1449820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176544B-0F21-4BC6-95CF-4813399C3B02}"/>
              </a:ext>
            </a:extLst>
          </p:cNvPr>
          <p:cNvSpPr/>
          <p:nvPr/>
        </p:nvSpPr>
        <p:spPr>
          <a:xfrm>
            <a:off x="1466677" y="1088078"/>
            <a:ext cx="7280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В соответствии с </a:t>
            </a:r>
            <a:r>
              <a:rPr lang="ru-RU" sz="18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Правилами аттестации экспертов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, привлекаемых к осуществлению экспертизы в целях государственного контроля (надзора), муниципального контроля, утвержденными </a:t>
            </a:r>
            <a:r>
              <a:rPr lang="ru-RU" sz="18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постановлением Правительства РФ 29 декабря 2020 г. N 2328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7913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DE2030B-6B73-45F8-99DE-D3FEBCEA3205}"/>
              </a:ext>
            </a:extLst>
          </p:cNvPr>
          <p:cNvSpPr txBox="1">
            <a:spLocks/>
          </p:cNvSpPr>
          <p:nvPr/>
        </p:nvSpPr>
        <p:spPr>
          <a:xfrm>
            <a:off x="395536" y="92907"/>
            <a:ext cx="8605464" cy="863003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Нормативно-правовые основы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деятельности экспертов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4759" y="1048817"/>
            <a:ext cx="788469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Федеральный  закон от 31.07.2020 N 248-ФЗ "О государственном контроле (надзоре) и муниципальном контроле в РФ» 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Статья 33</a:t>
            </a:r>
            <a:r>
              <a:rPr lang="ru-RU" sz="1800" b="1" dirty="0">
                <a:solidFill>
                  <a:schemeClr val="tx2"/>
                </a:solidFill>
              </a:rPr>
              <a:t>.</a:t>
            </a:r>
          </a:p>
          <a:p>
            <a:endParaRPr lang="ru-RU" sz="1050" dirty="0"/>
          </a:p>
          <a:p>
            <a:pPr>
              <a:spcAft>
                <a:spcPts val="600"/>
              </a:spcAft>
            </a:pPr>
            <a:r>
              <a:rPr lang="ru-RU" dirty="0"/>
              <a:t>При осуществлении экспертизы </a:t>
            </a:r>
            <a:r>
              <a:rPr lang="ru-RU" sz="1800" b="1" dirty="0">
                <a:solidFill>
                  <a:srgbClr val="C00000"/>
                </a:solidFill>
              </a:rPr>
              <a:t>эксперт</a:t>
            </a:r>
            <a:r>
              <a:rPr lang="ru-RU" dirty="0"/>
              <a:t> </a:t>
            </a:r>
            <a:r>
              <a:rPr lang="ru-RU" sz="1800" b="1" dirty="0">
                <a:solidFill>
                  <a:srgbClr val="C00000"/>
                </a:solidFill>
              </a:rPr>
              <a:t>вправе</a:t>
            </a:r>
            <a:r>
              <a:rPr lang="ru-RU" dirty="0"/>
              <a:t>:</a:t>
            </a:r>
          </a:p>
          <a:p>
            <a:pPr>
              <a:spcAft>
                <a:spcPts val="600"/>
              </a:spcAft>
            </a:pPr>
            <a:r>
              <a:rPr lang="ru-RU" dirty="0"/>
              <a:t>1) знакомиться с документами и материалами, относящимися к осуществлению экспертизы;</a:t>
            </a:r>
          </a:p>
          <a:p>
            <a:pPr>
              <a:spcAft>
                <a:spcPts val="600"/>
              </a:spcAft>
            </a:pPr>
            <a:r>
              <a:rPr lang="ru-RU" dirty="0"/>
              <a:t>2) отказаться после получения документов и материалов, в том числе проб и (или) образцов продукции (товаров), от осуществления экспертизы, </a:t>
            </a:r>
            <a:r>
              <a:rPr lang="ru-RU" dirty="0">
                <a:solidFill>
                  <a:srgbClr val="C00000"/>
                </a:solidFill>
              </a:rPr>
              <a:t>если поставленные вопросы находятся вне их компетенции,</a:t>
            </a:r>
            <a:r>
              <a:rPr lang="ru-RU" dirty="0"/>
              <a:t> или от представления ответов на вопросы, не входящие в их компетенцию;</a:t>
            </a:r>
          </a:p>
          <a:p>
            <a:pPr>
              <a:spcAft>
                <a:spcPts val="600"/>
              </a:spcAft>
            </a:pPr>
            <a:r>
              <a:rPr lang="ru-RU" dirty="0"/>
              <a:t>3) запросить в письменной форме </a:t>
            </a:r>
            <a:r>
              <a:rPr lang="ru-RU" dirty="0">
                <a:solidFill>
                  <a:srgbClr val="C00000"/>
                </a:solidFill>
              </a:rPr>
              <a:t>в течение трех рабочих дней </a:t>
            </a:r>
            <a:r>
              <a:rPr lang="ru-RU" dirty="0"/>
              <a:t>со дня получения документов и материалов для осуществления экспертизы дополнительные материалы и документы, в том числе пробы и (или) образцы продукции (товаров), необходимые для осуществления экспертизы;</a:t>
            </a:r>
          </a:p>
          <a:p>
            <a:pPr>
              <a:spcAft>
                <a:spcPts val="600"/>
              </a:spcAft>
            </a:pPr>
            <a:r>
              <a:rPr lang="ru-RU" dirty="0"/>
              <a:t>4) уточнять поставленные перед ними вопросы в соответствии со своими специальными и (или) научными знаниями и компетенцией;</a:t>
            </a:r>
          </a:p>
          <a:p>
            <a:pPr>
              <a:spcAft>
                <a:spcPts val="600"/>
              </a:spcAft>
            </a:pPr>
            <a:r>
              <a:rPr lang="ru-RU" dirty="0"/>
              <a:t>5) включать в заключение выводы об обстоятельствах, которые имеют значение для контрольного (надзорного) мероприятия и в отношении которых не были поставлены вопросы.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883514-D1AF-4B20-B245-BE6D8C18A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1265" cy="8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BF271C3-D806-4D1E-8384-B84AA2474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" y="1575991"/>
            <a:ext cx="935936" cy="11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2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0986"/>
            <a:ext cx="8640960" cy="863003"/>
          </a:xfr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Нормативно-правовые основы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деятельности экспертов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67990"/>
            <a:ext cx="78846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tx2"/>
                </a:solidFill>
              </a:rPr>
              <a:t>Федеральный  закон от 31.07.2020 N 248-ФЗ № «О государственном контроле (надзоре) и муниципальном контроле в РФ»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Статья 33:</a:t>
            </a:r>
          </a:p>
          <a:p>
            <a:endParaRPr lang="ru-RU" sz="1200" dirty="0"/>
          </a:p>
          <a:p>
            <a:r>
              <a:rPr lang="ru-RU" sz="1800" b="1" dirty="0"/>
              <a:t>При осуществлении экспертизы эксперты </a:t>
            </a:r>
            <a:r>
              <a:rPr lang="ru-RU" sz="1800" b="1" dirty="0">
                <a:solidFill>
                  <a:srgbClr val="C00000"/>
                </a:solidFill>
              </a:rPr>
              <a:t>обязаны</a:t>
            </a:r>
            <a:r>
              <a:rPr lang="ru-RU" sz="1800" b="1" dirty="0"/>
              <a:t>: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1) </a:t>
            </a:r>
            <a:r>
              <a:rPr lang="ru-RU" sz="1800" b="1" dirty="0">
                <a:solidFill>
                  <a:srgbClr val="C00000"/>
                </a:solidFill>
              </a:rPr>
              <a:t>подготовить заключение </a:t>
            </a:r>
            <a:r>
              <a:rPr lang="ru-RU" sz="1800" dirty="0"/>
              <a:t>на основании полной, всесторонней и объективной оценки результатов исследований;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2) </a:t>
            </a:r>
            <a:r>
              <a:rPr lang="ru-RU" sz="1800" b="1" dirty="0">
                <a:solidFill>
                  <a:srgbClr val="C00000"/>
                </a:solidFill>
              </a:rPr>
              <a:t>не разглашать сведения</a:t>
            </a:r>
            <a:r>
              <a:rPr lang="ru-RU" sz="1800" dirty="0"/>
              <a:t>, полученные в результате осуществления экспертизы, и не передавать их третьим лицам, за исключением случаев, предусмотренных законодательством Российской Федерации;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3) </a:t>
            </a:r>
            <a:r>
              <a:rPr lang="ru-RU" sz="1800" b="1" dirty="0">
                <a:solidFill>
                  <a:srgbClr val="C00000"/>
                </a:solidFill>
              </a:rPr>
              <a:t>соблюдать установленные сроки </a:t>
            </a:r>
            <a:r>
              <a:rPr lang="ru-RU" sz="1800" dirty="0"/>
              <a:t>осуществления экспертизы.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883514-D1AF-4B20-B245-BE6D8C18A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1265" cy="8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BF271C3-D806-4D1E-8384-B84AA2474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44" y="1052736"/>
            <a:ext cx="935936" cy="1152128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ÐÐ ÐÐÐÐÐ¢ÐÐ¦ÐÐ Ð¡ Ð§ÐÐÐÐÐÐ§ÐÐÐÐ">
            <a:extLst>
              <a:ext uri="{FF2B5EF4-FFF2-40B4-BE49-F238E27FC236}">
                <a16:creationId xmlns:a16="http://schemas.microsoft.com/office/drawing/2014/main" xmlns="" id="{7A42B07F-FC4A-4345-86CC-7DCC5E58A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6" y="4338089"/>
            <a:ext cx="10096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5CED42-EA1D-415E-AB4D-C995D3F25497}"/>
              </a:ext>
            </a:extLst>
          </p:cNvPr>
          <p:cNvSpPr/>
          <p:nvPr/>
        </p:nvSpPr>
        <p:spPr>
          <a:xfrm>
            <a:off x="1111264" y="4542090"/>
            <a:ext cx="7421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/>
          </a:p>
          <a:p>
            <a:r>
              <a:rPr lang="ru-RU" sz="1800" b="1" dirty="0">
                <a:solidFill>
                  <a:srgbClr val="C00000"/>
                </a:solidFill>
              </a:rPr>
              <a:t>За дачу заведомо ложного заключения эксперты несут ответственность</a:t>
            </a:r>
            <a:r>
              <a:rPr lang="ru-RU" sz="1800" dirty="0"/>
              <a:t>, предусмотренную законодательством Российской Федерации, о чем они должны быть предупреждены.</a:t>
            </a:r>
          </a:p>
        </p:txBody>
      </p:sp>
    </p:spTree>
    <p:extLst>
      <p:ext uri="{BB962C8B-B14F-4D97-AF65-F5344CB8AC3E}">
        <p14:creationId xmlns:p14="http://schemas.microsoft.com/office/powerpoint/2010/main" val="36423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0986"/>
            <a:ext cx="8640960" cy="863003"/>
          </a:xfr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Ответственность эксперта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310" y="1700808"/>
            <a:ext cx="788469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Статья 19.26. Заведомо ложное заключение эксперта</a:t>
            </a:r>
          </a:p>
          <a:p>
            <a:endParaRPr lang="ru-RU" sz="1800" dirty="0"/>
          </a:p>
          <a:p>
            <a:r>
              <a:rPr lang="ru-RU" sz="1800" dirty="0"/>
              <a:t>1. </a:t>
            </a:r>
            <a:r>
              <a:rPr lang="ru-RU" sz="1800" b="1" dirty="0"/>
              <a:t>Дача заведомо ложного заключения экспертом при осуществлении государственного контроля (надзора) и муниципального контроля </a:t>
            </a:r>
            <a:r>
              <a:rPr lang="ru-RU" sz="1800" dirty="0"/>
              <a:t>-</a:t>
            </a:r>
            <a:endParaRPr lang="ru-RU" sz="1800" dirty="0">
              <a:hlinkClick r:id="rId3"/>
            </a:endParaRPr>
          </a:p>
          <a:p>
            <a:r>
              <a:rPr lang="ru-RU" sz="1800" dirty="0"/>
              <a:t>влечет наложение административного штрафа в размере от </a:t>
            </a:r>
            <a:r>
              <a:rPr lang="ru-RU" sz="1800" b="1" dirty="0">
                <a:solidFill>
                  <a:srgbClr val="FF0000"/>
                </a:solidFill>
              </a:rPr>
              <a:t>одной тысячи до трех тысяч рублей.</a:t>
            </a:r>
          </a:p>
          <a:p>
            <a:endParaRPr lang="ru-RU" sz="1800" dirty="0">
              <a:hlinkClick r:id="rId4"/>
            </a:endParaRPr>
          </a:p>
          <a:p>
            <a:r>
              <a:rPr lang="ru-RU" sz="1800" dirty="0"/>
              <a:t>2. </a:t>
            </a:r>
            <a:r>
              <a:rPr lang="ru-RU" sz="1800" b="1" dirty="0"/>
              <a:t>Предоставление экспертом по аккредитации</a:t>
            </a:r>
            <a:r>
              <a:rPr lang="ru-RU" sz="1800" dirty="0"/>
              <a:t>, техническим экспертом </a:t>
            </a:r>
            <a:r>
              <a:rPr lang="ru-RU" sz="1800" b="1" dirty="0"/>
              <a:t>заведомо ложных и (или) недостоверных сведений, содержащихся в экспертном заключении</a:t>
            </a:r>
            <a:r>
              <a:rPr lang="ru-RU" sz="1800" dirty="0"/>
              <a:t>, акте выездной экспертизы, акте экспертизы, -</a:t>
            </a:r>
          </a:p>
          <a:p>
            <a:r>
              <a:rPr lang="ru-RU" sz="1800" dirty="0"/>
              <a:t>влечет наложение административного штрафа в размере от </a:t>
            </a:r>
            <a:r>
              <a:rPr lang="ru-RU" sz="1800" b="1" dirty="0">
                <a:solidFill>
                  <a:srgbClr val="FF0000"/>
                </a:solidFill>
              </a:rPr>
              <a:t>двадцати тысяч до пятидесяти тысяч рублей.</a:t>
            </a:r>
          </a:p>
          <a:p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883514-D1AF-4B20-B245-BE6D8C18AD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3" y="92583"/>
            <a:ext cx="1111265" cy="863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A30FDA-664E-455C-AEBB-DFDF9B15C487}"/>
              </a:ext>
            </a:extLst>
          </p:cNvPr>
          <p:cNvSpPr txBox="1"/>
          <p:nvPr/>
        </p:nvSpPr>
        <p:spPr>
          <a:xfrm>
            <a:off x="469535" y="1094727"/>
            <a:ext cx="856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Кодекс Российской Федерации об административных правонарушениях</a:t>
            </a:r>
          </a:p>
        </p:txBody>
      </p:sp>
      <p:pic>
        <p:nvPicPr>
          <p:cNvPr id="8" name="Picture 2" descr="ÐÐ°ÑÑÐ¸Ð½ÐºÐ¸ Ð¿Ð¾ Ð·Ð°Ð¿ÑÐ¾ÑÑ ÐÐ ÐÐÐÐÐ¢ÐÐ¦ÐÐ Ð¡ Ð§ÐÐÐÐÐÐ§ÐÐÐÐ">
            <a:extLst>
              <a:ext uri="{FF2B5EF4-FFF2-40B4-BE49-F238E27FC236}">
                <a16:creationId xmlns:a16="http://schemas.microsoft.com/office/drawing/2014/main" xmlns="" id="{2938C45E-5B32-4A94-A895-120E7D95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2394"/>
            <a:ext cx="10096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70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B357B6D-F00D-4C92-A474-5299F1F0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A16-19E8-46B6-9F75-9C1D1539D3B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218E135-2501-483C-81A2-4F8F334B70F4}"/>
              </a:ext>
            </a:extLst>
          </p:cNvPr>
          <p:cNvSpPr txBox="1">
            <a:spLocks/>
          </p:cNvSpPr>
          <p:nvPr/>
        </p:nvSpPr>
        <p:spPr>
          <a:xfrm>
            <a:off x="24598" y="45927"/>
            <a:ext cx="9094803" cy="863003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BEC89A-4AC6-4DDF-AA88-9FF0B0C82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-12637"/>
            <a:ext cx="1111265" cy="8630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08D1A6-ED3B-474D-8665-A1EA11510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56" t="43504" r="13282" b="22351"/>
          <a:stretch/>
        </p:blipFill>
        <p:spPr>
          <a:xfrm>
            <a:off x="539552" y="1556792"/>
            <a:ext cx="8260715" cy="341482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F5C2264-CD51-45CF-89B0-DEC20EEE57D9}"/>
              </a:ext>
            </a:extLst>
          </p:cNvPr>
          <p:cNvSpPr/>
          <p:nvPr/>
        </p:nvSpPr>
        <p:spPr>
          <a:xfrm>
            <a:off x="1522998" y="1032562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ВОЗМОЖНОСТЬ ОБЖАЛОВАНИЯ РЕЗУЛЬТАТОВ ЭКСПЕРТА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CD094B2-FF71-4E10-9621-075EBD7F6A6C}"/>
              </a:ext>
            </a:extLst>
          </p:cNvPr>
          <p:cNvSpPr/>
          <p:nvPr/>
        </p:nvSpPr>
        <p:spPr>
          <a:xfrm>
            <a:off x="2201188" y="137666"/>
            <a:ext cx="5990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Ответственность эксперта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621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1960499"/>
            <a:ext cx="9156700" cy="4017645"/>
            <a:chOff x="-6095" y="1106423"/>
            <a:chExt cx="9156700" cy="4017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515" y="1185670"/>
              <a:ext cx="1864515" cy="39380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1251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0" y="45720"/>
                  </a:moveTo>
                  <a:lnTo>
                    <a:pt x="9144000" y="457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52143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192"/>
                  </a:moveTo>
                  <a:lnTo>
                    <a:pt x="9144000" y="1219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11251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9144000" y="0"/>
                  </a:moveTo>
                  <a:lnTo>
                    <a:pt x="0" y="0"/>
                  </a:lnTo>
                  <a:lnTo>
                    <a:pt x="0" y="45720"/>
                  </a:lnTo>
                </a:path>
              </a:pathLst>
            </a:custGeom>
            <a:ln w="12192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47920" y="2076145"/>
            <a:ext cx="206375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9225" marR="5080" indent="-137160">
              <a:spcBef>
                <a:spcPts val="110"/>
              </a:spcBef>
            </a:pP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д</a:t>
            </a:r>
            <a:r>
              <a:rPr sz="2800" spc="-25" dirty="0">
                <a:solidFill>
                  <a:srgbClr val="0C034D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яте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ль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н</a:t>
            </a:r>
            <a:r>
              <a:rPr sz="2800" spc="80" dirty="0">
                <a:solidFill>
                  <a:srgbClr val="0C034D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сти  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п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р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н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ц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п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ами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53682" y="2076145"/>
            <a:ext cx="165544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478155">
              <a:spcBef>
                <a:spcPts val="110"/>
              </a:spcBef>
            </a:pP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э</a:t>
            </a:r>
            <a:r>
              <a:rPr sz="2800" spc="-95" dirty="0">
                <a:solidFill>
                  <a:srgbClr val="0C034D"/>
                </a:solidFill>
                <a:latin typeface="Times New Roman"/>
                <a:cs typeface="Times New Roman"/>
              </a:rPr>
              <a:t>к</a:t>
            </a:r>
            <a:r>
              <a:rPr sz="2800" spc="-25" dirty="0">
                <a:solidFill>
                  <a:srgbClr val="0C034D"/>
                </a:solidFill>
                <a:latin typeface="Times New Roman"/>
                <a:cs typeface="Times New Roman"/>
              </a:rPr>
              <a:t>с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п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е</a:t>
            </a:r>
            <a:r>
              <a:rPr sz="2800" spc="-30" dirty="0">
                <a:solidFill>
                  <a:srgbClr val="0C034D"/>
                </a:solidFill>
                <a:latin typeface="Times New Roman"/>
                <a:cs typeface="Times New Roman"/>
              </a:rPr>
              <a:t>р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т  </a:t>
            </a:r>
            <a:r>
              <a:rPr sz="2800" spc="-20" dirty="0">
                <a:solidFill>
                  <a:srgbClr val="0C034D"/>
                </a:solidFill>
                <a:latin typeface="Times New Roman"/>
                <a:cs typeface="Times New Roman"/>
              </a:rPr>
              <a:t>ч</a:t>
            </a:r>
            <a:r>
              <a:rPr sz="2800" spc="70" dirty="0">
                <a:solidFill>
                  <a:srgbClr val="0C034D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</a:t>
            </a:r>
            <a:r>
              <a:rPr sz="2800" spc="-25" dirty="0">
                <a:solidFill>
                  <a:srgbClr val="0C034D"/>
                </a:solidFill>
                <a:latin typeface="Times New Roman"/>
                <a:cs typeface="Times New Roman"/>
              </a:rPr>
              <a:t>т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н</a:t>
            </a:r>
            <a:r>
              <a:rPr sz="2800" spc="55" dirty="0">
                <a:solidFill>
                  <a:srgbClr val="0C034D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сти,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0111" y="2930525"/>
            <a:ext cx="24307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справедливости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6877" y="2930525"/>
            <a:ext cx="2165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72182" y="2076145"/>
            <a:ext cx="2914650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4320" marR="154940" indent="-262255">
              <a:spcBef>
                <a:spcPts val="110"/>
              </a:spcBef>
              <a:buClr>
                <a:srgbClr val="000000"/>
              </a:buClr>
              <a:buChar char="•"/>
              <a:tabLst>
                <a:tab pos="274320" algn="l"/>
                <a:tab pos="274955" algn="l"/>
                <a:tab pos="1286510" algn="l"/>
              </a:tabLst>
            </a:pP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в	своей 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0C034D"/>
                </a:solidFill>
                <a:latin typeface="Times New Roman"/>
                <a:cs typeface="Times New Roman"/>
              </a:rPr>
              <a:t>ру</a:t>
            </a:r>
            <a:r>
              <a:rPr sz="2800" spc="-140" dirty="0">
                <a:solidFill>
                  <a:srgbClr val="0C034D"/>
                </a:solidFill>
                <a:latin typeface="Times New Roman"/>
                <a:cs typeface="Times New Roman"/>
              </a:rPr>
              <a:t>к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о</a:t>
            </a:r>
            <a:r>
              <a:rPr sz="2800" spc="-30" dirty="0">
                <a:solidFill>
                  <a:srgbClr val="0C034D"/>
                </a:solidFill>
                <a:latin typeface="Times New Roman"/>
                <a:cs typeface="Times New Roman"/>
              </a:rPr>
              <a:t>в</a:t>
            </a:r>
            <a:r>
              <a:rPr sz="2800" spc="-60" dirty="0">
                <a:solidFill>
                  <a:srgbClr val="0C034D"/>
                </a:solidFill>
                <a:latin typeface="Times New Roman"/>
                <a:cs typeface="Times New Roman"/>
              </a:rPr>
              <a:t>о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д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ст</a:t>
            </a:r>
            <a:r>
              <a:rPr sz="2800" spc="-105" dirty="0">
                <a:solidFill>
                  <a:srgbClr val="0C034D"/>
                </a:solidFill>
                <a:latin typeface="Times New Roman"/>
                <a:cs typeface="Times New Roman"/>
              </a:rPr>
              <a:t>в</a:t>
            </a:r>
            <a:r>
              <a:rPr sz="2800" spc="-85" dirty="0">
                <a:solidFill>
                  <a:srgbClr val="0C034D"/>
                </a:solidFill>
                <a:latin typeface="Times New Roman"/>
                <a:cs typeface="Times New Roman"/>
              </a:rPr>
              <a:t>у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е</a:t>
            </a:r>
            <a:r>
              <a:rPr sz="2800" spc="20" dirty="0">
                <a:solidFill>
                  <a:srgbClr val="0C034D"/>
                </a:solidFill>
                <a:latin typeface="Times New Roman"/>
                <a:cs typeface="Times New Roman"/>
              </a:rPr>
              <a:t>т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ся  </a:t>
            </a: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доверия,</a:t>
            </a:r>
            <a:endParaRPr sz="2800" dirty="0">
              <a:latin typeface="Times New Roman"/>
              <a:cs typeface="Times New Roman"/>
            </a:endParaRPr>
          </a:p>
          <a:p>
            <a:pPr marL="274320">
              <a:spcBef>
                <a:spcPts val="5"/>
              </a:spcBef>
            </a:pPr>
            <a:r>
              <a:rPr sz="2800" spc="-35" dirty="0">
                <a:solidFill>
                  <a:srgbClr val="0C034D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т</a:t>
            </a:r>
            <a:r>
              <a:rPr sz="2800" spc="-35" dirty="0">
                <a:solidFill>
                  <a:srgbClr val="0C034D"/>
                </a:solidFill>
                <a:latin typeface="Times New Roman"/>
                <a:cs typeface="Times New Roman"/>
              </a:rPr>
              <a:t>в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е</a:t>
            </a:r>
            <a:r>
              <a:rPr sz="2800" spc="15" dirty="0">
                <a:solidFill>
                  <a:srgbClr val="0C034D"/>
                </a:solidFill>
                <a:latin typeface="Times New Roman"/>
                <a:cs typeface="Times New Roman"/>
              </a:rPr>
              <a:t>т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ст</a:t>
            </a:r>
            <a:r>
              <a:rPr sz="2800" spc="-35" dirty="0">
                <a:solidFill>
                  <a:srgbClr val="0C034D"/>
                </a:solidFill>
                <a:latin typeface="Times New Roman"/>
                <a:cs typeface="Times New Roman"/>
              </a:rPr>
              <a:t>в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е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нн</a:t>
            </a:r>
            <a:r>
              <a:rPr sz="2800" spc="80" dirty="0">
                <a:solidFill>
                  <a:srgbClr val="0C034D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ст</a:t>
            </a:r>
            <a:r>
              <a:rPr sz="2800" spc="20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;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2182" y="3936314"/>
            <a:ext cx="45377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4320" indent="-262255">
              <a:spcBef>
                <a:spcPts val="110"/>
              </a:spcBef>
              <a:buChar char="•"/>
              <a:tabLst>
                <a:tab pos="274320" algn="l"/>
                <a:tab pos="274955" algn="l"/>
                <a:tab pos="2289810" algn="l"/>
              </a:tabLst>
            </a:pPr>
            <a:r>
              <a:rPr sz="2800" spc="-20" dirty="0">
                <a:solidFill>
                  <a:srgbClr val="0C034D"/>
                </a:solidFill>
                <a:latin typeface="Times New Roman"/>
                <a:cs typeface="Times New Roman"/>
              </a:rPr>
              <a:t>главенство	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общественных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65747" y="3936314"/>
            <a:ext cx="21380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  <a:tabLst>
                <a:tab pos="1933575" algn="l"/>
              </a:tabLst>
            </a:pP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н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т</a:t>
            </a:r>
            <a:r>
              <a:rPr sz="2800" spc="-25" dirty="0">
                <a:solidFill>
                  <a:srgbClr val="0C034D"/>
                </a:solidFill>
                <a:latin typeface="Times New Roman"/>
                <a:cs typeface="Times New Roman"/>
              </a:rPr>
              <a:t>е</a:t>
            </a:r>
            <a:r>
              <a:rPr sz="2800" spc="15" dirty="0">
                <a:solidFill>
                  <a:srgbClr val="0C034D"/>
                </a:solidFill>
                <a:latin typeface="Times New Roman"/>
                <a:cs typeface="Times New Roman"/>
              </a:rPr>
              <a:t>р</a:t>
            </a:r>
            <a:r>
              <a:rPr sz="2800" spc="45" dirty="0">
                <a:solidFill>
                  <a:srgbClr val="0C034D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сов	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34311" y="4363340"/>
            <a:ext cx="25406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н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е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пр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ем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л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е</a:t>
            </a:r>
            <a:r>
              <a:rPr sz="2800" spc="-25" dirty="0">
                <a:solidFill>
                  <a:srgbClr val="0C034D"/>
                </a:solidFill>
                <a:latin typeface="Times New Roman"/>
                <a:cs typeface="Times New Roman"/>
              </a:rPr>
              <a:t>м</a:t>
            </a:r>
            <a:r>
              <a:rPr sz="2800" spc="80" dirty="0">
                <a:solidFill>
                  <a:srgbClr val="0C034D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3577" y="4363340"/>
            <a:ext cx="17208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</a:t>
            </a:r>
            <a:r>
              <a:rPr sz="2800" spc="15" dirty="0">
                <a:solidFill>
                  <a:srgbClr val="0C034D"/>
                </a:solidFill>
                <a:latin typeface="Times New Roman"/>
                <a:cs typeface="Times New Roman"/>
              </a:rPr>
              <a:t>л</a:t>
            </a:r>
            <a:r>
              <a:rPr sz="2800" spc="-80" dirty="0">
                <a:solidFill>
                  <a:srgbClr val="0C034D"/>
                </a:solidFill>
                <a:latin typeface="Times New Roman"/>
                <a:cs typeface="Times New Roman"/>
              </a:rPr>
              <a:t>у</a:t>
            </a:r>
            <a:r>
              <a:rPr sz="2800" spc="-40" dirty="0">
                <a:solidFill>
                  <a:srgbClr val="0C034D"/>
                </a:solidFill>
                <a:latin typeface="Times New Roman"/>
                <a:cs typeface="Times New Roman"/>
              </a:rPr>
              <a:t>ж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е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бн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ы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34311" y="4363339"/>
            <a:ext cx="536638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5280">
              <a:spcBef>
                <a:spcPts val="110"/>
              </a:spcBef>
            </a:pPr>
            <a:r>
              <a:rPr sz="2800" spc="-5" dirty="0">
                <a:solidFill>
                  <a:srgbClr val="0C034D"/>
                </a:solidFill>
                <a:latin typeface="Times New Roman"/>
                <a:cs typeface="Times New Roman"/>
              </a:rPr>
              <a:t>выполнения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tabLst>
                <a:tab pos="2350770" algn="l"/>
                <a:tab pos="2814320" algn="l"/>
                <a:tab pos="5027930" algn="l"/>
              </a:tabLst>
            </a:pP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о</a:t>
            </a:r>
            <a:r>
              <a:rPr sz="2800" spc="-85" dirty="0">
                <a:solidFill>
                  <a:srgbClr val="0C034D"/>
                </a:solidFill>
                <a:latin typeface="Times New Roman"/>
                <a:cs typeface="Times New Roman"/>
              </a:rPr>
              <a:t>б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яз</a:t>
            </a:r>
            <a:r>
              <a:rPr sz="2800" spc="-30" dirty="0">
                <a:solidFill>
                  <a:srgbClr val="0C034D"/>
                </a:solidFill>
                <a:latin typeface="Times New Roman"/>
                <a:cs typeface="Times New Roman"/>
              </a:rPr>
              <a:t>а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н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н</a:t>
            </a:r>
            <a:r>
              <a:rPr sz="2800" spc="80" dirty="0">
                <a:solidFill>
                  <a:srgbClr val="0C034D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</a:t>
            </a:r>
            <a:r>
              <a:rPr sz="2800" spc="-30" dirty="0">
                <a:solidFill>
                  <a:srgbClr val="0C034D"/>
                </a:solidFill>
                <a:latin typeface="Times New Roman"/>
                <a:cs typeface="Times New Roman"/>
              </a:rPr>
              <a:t>т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ей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	в	</a:t>
            </a:r>
            <a:r>
              <a:rPr sz="2800" spc="-35" dirty="0">
                <a:solidFill>
                  <a:srgbClr val="0C034D"/>
                </a:solidFill>
                <a:latin typeface="Times New Roman"/>
                <a:cs typeface="Times New Roman"/>
              </a:rPr>
              <a:t>з</a:t>
            </a:r>
            <a:r>
              <a:rPr sz="2800" spc="-25" dirty="0">
                <a:solidFill>
                  <a:srgbClr val="0C034D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вис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spc="-20" dirty="0">
                <a:solidFill>
                  <a:srgbClr val="0C034D"/>
                </a:solidFill>
                <a:latin typeface="Times New Roman"/>
                <a:cs typeface="Times New Roman"/>
              </a:rPr>
              <a:t>м</a:t>
            </a:r>
            <a:r>
              <a:rPr sz="2800" spc="80" dirty="0">
                <a:solidFill>
                  <a:srgbClr val="0C034D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с</a:t>
            </a:r>
            <a:r>
              <a:rPr sz="2800" spc="-30" dirty="0">
                <a:solidFill>
                  <a:srgbClr val="0C034D"/>
                </a:solidFill>
                <a:latin typeface="Times New Roman"/>
                <a:cs typeface="Times New Roman"/>
              </a:rPr>
              <a:t>т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	</a:t>
            </a:r>
            <a:r>
              <a:rPr sz="2800" spc="-40" dirty="0">
                <a:solidFill>
                  <a:srgbClr val="0C034D"/>
                </a:solidFill>
                <a:latin typeface="Times New Roman"/>
                <a:cs typeface="Times New Roman"/>
              </a:rPr>
              <a:t>от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4889" y="4790364"/>
            <a:ext cx="11290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800" dirty="0">
                <a:solidFill>
                  <a:srgbClr val="0C034D"/>
                </a:solidFill>
                <a:latin typeface="Times New Roman"/>
                <a:cs typeface="Times New Roman"/>
              </a:rPr>
              <a:t>л</a:t>
            </a:r>
            <a:r>
              <a:rPr sz="2800" spc="-20" dirty="0">
                <a:solidFill>
                  <a:srgbClr val="0C034D"/>
                </a:solidFill>
                <a:latin typeface="Times New Roman"/>
                <a:cs typeface="Times New Roman"/>
              </a:rPr>
              <a:t>и</a:t>
            </a:r>
            <a:r>
              <a:rPr sz="2800" spc="-15" dirty="0">
                <a:solidFill>
                  <a:srgbClr val="0C034D"/>
                </a:solidFill>
                <a:latin typeface="Times New Roman"/>
                <a:cs typeface="Times New Roman"/>
              </a:rPr>
              <a:t>ч</a:t>
            </a:r>
            <a:r>
              <a:rPr sz="2800" spc="10" dirty="0">
                <a:solidFill>
                  <a:srgbClr val="0C034D"/>
                </a:solidFill>
                <a:latin typeface="Times New Roman"/>
                <a:cs typeface="Times New Roman"/>
              </a:rPr>
              <a:t>н</a:t>
            </a:r>
            <a:r>
              <a:rPr sz="2800" spc="-10" dirty="0">
                <a:solidFill>
                  <a:srgbClr val="0C034D"/>
                </a:solidFill>
                <a:latin typeface="Times New Roman"/>
                <a:cs typeface="Times New Roman"/>
              </a:rPr>
              <a:t>о</a:t>
            </a: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4310" y="5217389"/>
            <a:ext cx="31851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800" spc="5" dirty="0">
                <a:solidFill>
                  <a:srgbClr val="0C034D"/>
                </a:solidFill>
                <a:latin typeface="Times New Roman"/>
                <a:cs typeface="Times New Roman"/>
              </a:rPr>
              <a:t>заинтересованности.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972182" y="1177950"/>
            <a:ext cx="4675505" cy="51244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b="1" spc="-10" dirty="0">
                <a:latin typeface="Times New Roman"/>
                <a:cs typeface="Times New Roman"/>
              </a:rPr>
              <a:t>Общественные</a:t>
            </a:r>
            <a:r>
              <a:rPr sz="3200" b="1" spc="7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интересы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EA21D2F8-441E-4F0B-88A7-08C7FA4F8D3D}"/>
              </a:ext>
            </a:extLst>
          </p:cNvPr>
          <p:cNvSpPr txBox="1">
            <a:spLocks/>
          </p:cNvSpPr>
          <p:nvPr/>
        </p:nvSpPr>
        <p:spPr>
          <a:xfrm>
            <a:off x="206017" y="152931"/>
            <a:ext cx="8731966" cy="893674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b="1" dirty="0">
                <a:solidFill>
                  <a:schemeClr val="tx2"/>
                </a:solidFill>
              </a:rPr>
              <a:t>КАКИМ ДОЛЖЕН БЫТЬ ЭКСПЕРТ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Коллегия МОН">
  <a:themeElements>
    <a:clrScheme name="презентация Коллегия МО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 Коллегия М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Коллегия МО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Коллегия МОН</Template>
  <TotalTime>21689</TotalTime>
  <Words>829</Words>
  <Application>Microsoft Office PowerPoint</Application>
  <PresentationFormat>Экран (4:3)</PresentationFormat>
  <Paragraphs>124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презентация Коллегия МОН</vt:lpstr>
      <vt:lpstr>1_Оформление по умолчанию</vt:lpstr>
      <vt:lpstr>2_Оформление по умолчанию</vt:lpstr>
      <vt:lpstr>Тема Office</vt:lpstr>
      <vt:lpstr>Нормативно-правовые акты, регулирующие аттестацию экспертов</vt:lpstr>
      <vt:lpstr>Нормативно-правовые акты,  регулирующие аттестацию экспертов</vt:lpstr>
      <vt:lpstr>Нормативно-правовые акты,  регулирующие аттестацию экспертов</vt:lpstr>
      <vt:lpstr>Нормативно-правовые акты,  регулирующие аттестацию экспертов</vt:lpstr>
      <vt:lpstr>Презентация PowerPoint</vt:lpstr>
      <vt:lpstr>Нормативно-правовые основы деятельности экспертов</vt:lpstr>
      <vt:lpstr>Ответственность эксперта</vt:lpstr>
      <vt:lpstr>Презентация PowerPoint</vt:lpstr>
      <vt:lpstr>Общественные интересы</vt:lpstr>
      <vt:lpstr>Профессиональная компетентность</vt:lpstr>
      <vt:lpstr>Бескорыстность действий</vt:lpstr>
      <vt:lpstr>Объективность и независимость</vt:lpstr>
      <vt:lpstr>Взаимодействие с проверяемыми</vt:lpstr>
      <vt:lpstr>Взаимоотношения с коллегами</vt:lpstr>
      <vt:lpstr>Конфиденциальность информации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Ход реализации проекта  по модернизации региональных систем дошкольного образования</dc:title>
  <dc:creator>Alex</dc:creator>
  <cp:lastModifiedBy>User</cp:lastModifiedBy>
  <cp:revision>1890</cp:revision>
  <cp:lastPrinted>2021-12-10T09:02:33Z</cp:lastPrinted>
  <dcterms:created xsi:type="dcterms:W3CDTF">2012-03-09T08:33:32Z</dcterms:created>
  <dcterms:modified xsi:type="dcterms:W3CDTF">2023-04-03T09:22:19Z</dcterms:modified>
</cp:coreProperties>
</file>