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988" r:id="rId4"/>
  </p:sldMasterIdLst>
  <p:notesMasterIdLst>
    <p:notesMasterId r:id="rId30"/>
  </p:notesMasterIdLst>
  <p:handoutMasterIdLst>
    <p:handoutMasterId r:id="rId31"/>
  </p:handoutMasterIdLst>
  <p:sldIdLst>
    <p:sldId id="431" r:id="rId5"/>
    <p:sldId id="257" r:id="rId6"/>
    <p:sldId id="259" r:id="rId7"/>
    <p:sldId id="1656" r:id="rId8"/>
    <p:sldId id="1657" r:id="rId9"/>
    <p:sldId id="1638" r:id="rId10"/>
    <p:sldId id="596" r:id="rId11"/>
    <p:sldId id="1660" r:id="rId12"/>
    <p:sldId id="1659" r:id="rId13"/>
    <p:sldId id="1661" r:id="rId14"/>
    <p:sldId id="1650" r:id="rId15"/>
    <p:sldId id="544" r:id="rId16"/>
    <p:sldId id="1658" r:id="rId17"/>
    <p:sldId id="1636" r:id="rId18"/>
    <p:sldId id="1642" r:id="rId19"/>
    <p:sldId id="1643" r:id="rId20"/>
    <p:sldId id="1613" r:id="rId21"/>
    <p:sldId id="1615" r:id="rId22"/>
    <p:sldId id="1652" r:id="rId23"/>
    <p:sldId id="1626" r:id="rId24"/>
    <p:sldId id="1655" r:id="rId25"/>
    <p:sldId id="1603" r:id="rId26"/>
    <p:sldId id="1601" r:id="rId27"/>
    <p:sldId id="1602" r:id="rId28"/>
    <p:sldId id="1550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7BADFC-271C-4A49-87AD-18BF5FAC6E31}">
          <p14:sldIdLst>
            <p14:sldId id="431"/>
            <p14:sldId id="257"/>
            <p14:sldId id="259"/>
            <p14:sldId id="1656"/>
            <p14:sldId id="1657"/>
            <p14:sldId id="1638"/>
            <p14:sldId id="596"/>
            <p14:sldId id="1660"/>
            <p14:sldId id="1659"/>
            <p14:sldId id="1661"/>
            <p14:sldId id="1650"/>
            <p14:sldId id="544"/>
            <p14:sldId id="1658"/>
            <p14:sldId id="1636"/>
            <p14:sldId id="1642"/>
            <p14:sldId id="1643"/>
          </p14:sldIdLst>
        </p14:section>
        <p14:section name="Раздел без заголовка" id="{74140F3C-0A55-4F56-BC3F-5DDE16282BB8}">
          <p14:sldIdLst>
            <p14:sldId id="1613"/>
            <p14:sldId id="1615"/>
            <p14:sldId id="1652"/>
            <p14:sldId id="1626"/>
            <p14:sldId id="1655"/>
            <p14:sldId id="1603"/>
            <p14:sldId id="1601"/>
            <p14:sldId id="1602"/>
            <p14:sldId id="15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ECECB6"/>
    <a:srgbClr val="CC9900"/>
    <a:srgbClr val="00B0F0"/>
    <a:srgbClr val="D1F3FF"/>
    <a:srgbClr val="EE0000"/>
    <a:srgbClr val="FBB5B3"/>
    <a:srgbClr val="777777"/>
    <a:srgbClr val="F0F0F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449" autoAdjust="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22631-2376-4996-A067-8AA3A1195AFC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48761D-A398-49E5-91A4-23C8B373FB68}">
      <dgm:prSet phldrT="[Текст]" custT="1"/>
      <dgm:spPr/>
      <dgm:t>
        <a:bodyPr/>
        <a:lstStyle/>
        <a:p>
          <a:r>
            <a:rPr lang="ru-RU" sz="2000" b="1" dirty="0"/>
            <a:t>Государственный контроль (надзор) в сфере </a:t>
          </a:r>
          <a:endParaRPr lang="ru-RU" sz="2000" dirty="0"/>
        </a:p>
      </dgm:t>
    </dgm:pt>
    <dgm:pt modelId="{E0B63D08-79EC-45C4-8A54-DBCD8BA75AC9}" type="parTrans" cxnId="{1785EE05-4B54-4BA9-9C6C-D1216E4B82AB}">
      <dgm:prSet/>
      <dgm:spPr/>
      <dgm:t>
        <a:bodyPr/>
        <a:lstStyle/>
        <a:p>
          <a:endParaRPr lang="ru-RU"/>
        </a:p>
      </dgm:t>
    </dgm:pt>
    <dgm:pt modelId="{1FEB1B01-70DD-44E4-B9F4-F8DF772B748D}" type="sibTrans" cxnId="{1785EE05-4B54-4BA9-9C6C-D1216E4B82AB}">
      <dgm:prSet/>
      <dgm:spPr/>
      <dgm:t>
        <a:bodyPr/>
        <a:lstStyle/>
        <a:p>
          <a:endParaRPr lang="ru-RU"/>
        </a:p>
      </dgm:t>
    </dgm:pt>
    <dgm:pt modelId="{13B0A6F3-D74D-4B36-BF28-85B9DE2F10DB}">
      <dgm:prSet phldrT="[Текст]" custT="1"/>
      <dgm:spPr/>
      <dgm:t>
        <a:bodyPr/>
        <a:lstStyle/>
        <a:p>
          <a:r>
            <a:rPr lang="ru-RU" sz="2000" dirty="0"/>
            <a:t>Федеральный государственный контроль (надзор) в сфере образования</a:t>
          </a:r>
        </a:p>
      </dgm:t>
    </dgm:pt>
    <dgm:pt modelId="{BF68D205-F10B-4CD0-A5A6-8D86B61A033A}" type="parTrans" cxnId="{A66AE0A4-53DA-4157-A3AB-D0B134DD3D2D}">
      <dgm:prSet/>
      <dgm:spPr/>
      <dgm:t>
        <a:bodyPr/>
        <a:lstStyle/>
        <a:p>
          <a:endParaRPr lang="ru-RU"/>
        </a:p>
      </dgm:t>
    </dgm:pt>
    <dgm:pt modelId="{F012FC52-3A34-41AC-AB68-6FC7EE2A028C}" type="sibTrans" cxnId="{A66AE0A4-53DA-4157-A3AB-D0B134DD3D2D}">
      <dgm:prSet/>
      <dgm:spPr/>
      <dgm:t>
        <a:bodyPr/>
        <a:lstStyle/>
        <a:p>
          <a:endParaRPr lang="ru-RU"/>
        </a:p>
      </dgm:t>
    </dgm:pt>
    <dgm:pt modelId="{79C9E2D8-D983-44A7-9992-4F83ED3BECF6}">
      <dgm:prSet phldrT="[Текст]" custT="1"/>
      <dgm:spPr/>
      <dgm:t>
        <a:bodyPr/>
        <a:lstStyle/>
        <a:p>
          <a:r>
            <a:rPr lang="ru-RU" sz="1800" dirty="0"/>
            <a:t>Государственный контроль (надзор) в сфере образования за реализацией органами местного самоуправления полномочий в сфере образования</a:t>
          </a:r>
        </a:p>
      </dgm:t>
    </dgm:pt>
    <dgm:pt modelId="{27108A35-FCEF-4A70-ABE0-446D6736977A}" type="parTrans" cxnId="{EB8C2A9A-440A-4C6C-85AD-95DB6723B566}">
      <dgm:prSet/>
      <dgm:spPr/>
      <dgm:t>
        <a:bodyPr/>
        <a:lstStyle/>
        <a:p>
          <a:endParaRPr lang="ru-RU"/>
        </a:p>
      </dgm:t>
    </dgm:pt>
    <dgm:pt modelId="{FCF2DABE-3CA7-4C48-8530-ADDDD480E2B5}" type="sibTrans" cxnId="{EB8C2A9A-440A-4C6C-85AD-95DB6723B566}">
      <dgm:prSet/>
      <dgm:spPr/>
      <dgm:t>
        <a:bodyPr/>
        <a:lstStyle/>
        <a:p>
          <a:endParaRPr lang="ru-RU"/>
        </a:p>
      </dgm:t>
    </dgm:pt>
    <dgm:pt modelId="{1FE53BB8-217D-4F4A-83DE-D44BF00E16AF}" type="pres">
      <dgm:prSet presAssocID="{48A22631-2376-4996-A067-8AA3A1195A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1BAE59-7340-4809-950F-C4D28E5440D9}" type="pres">
      <dgm:prSet presAssocID="{7048761D-A398-49E5-91A4-23C8B373FB68}" presName="hierRoot1" presStyleCnt="0">
        <dgm:presLayoutVars>
          <dgm:hierBranch val="init"/>
        </dgm:presLayoutVars>
      </dgm:prSet>
      <dgm:spPr/>
    </dgm:pt>
    <dgm:pt modelId="{D5A606BE-6E51-4BF6-8294-1A965D90EE84}" type="pres">
      <dgm:prSet presAssocID="{7048761D-A398-49E5-91A4-23C8B373FB68}" presName="rootComposite1" presStyleCnt="0"/>
      <dgm:spPr/>
    </dgm:pt>
    <dgm:pt modelId="{2FFDFC30-4534-4BFA-846B-499AB41405C9}" type="pres">
      <dgm:prSet presAssocID="{7048761D-A398-49E5-91A4-23C8B373FB68}" presName="rootText1" presStyleLbl="node0" presStyleIdx="0" presStyleCnt="1" custScaleX="145707" custScaleY="52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CA533-512C-4E9F-9CE7-AEFEEEB56538}" type="pres">
      <dgm:prSet presAssocID="{7048761D-A398-49E5-91A4-23C8B373FB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1A234E-4D0D-4C5A-BDE4-D507A2B76CDD}" type="pres">
      <dgm:prSet presAssocID="{7048761D-A398-49E5-91A4-23C8B373FB68}" presName="hierChild2" presStyleCnt="0"/>
      <dgm:spPr/>
    </dgm:pt>
    <dgm:pt modelId="{C704623D-C2E4-4E38-A7A7-915B78FA0C7A}" type="pres">
      <dgm:prSet presAssocID="{BF68D205-F10B-4CD0-A5A6-8D86B61A03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546D345-2ED6-43B7-BE7C-A66DD0064EFC}" type="pres">
      <dgm:prSet presAssocID="{13B0A6F3-D74D-4B36-BF28-85B9DE2F10DB}" presName="hierRoot2" presStyleCnt="0">
        <dgm:presLayoutVars>
          <dgm:hierBranch val="init"/>
        </dgm:presLayoutVars>
      </dgm:prSet>
      <dgm:spPr/>
    </dgm:pt>
    <dgm:pt modelId="{562C7476-8B68-4A0D-B059-723CDA1E8495}" type="pres">
      <dgm:prSet presAssocID="{13B0A6F3-D74D-4B36-BF28-85B9DE2F10DB}" presName="rootComposite" presStyleCnt="0"/>
      <dgm:spPr/>
    </dgm:pt>
    <dgm:pt modelId="{090EF38A-7AD7-474B-BBF6-415B7A36CF5C}" type="pres">
      <dgm:prSet presAssocID="{13B0A6F3-D74D-4B36-BF28-85B9DE2F10D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CC3BE-2FF7-4FE9-9029-257519BE126D}" type="pres">
      <dgm:prSet presAssocID="{13B0A6F3-D74D-4B36-BF28-85B9DE2F10DB}" presName="rootConnector" presStyleLbl="node2" presStyleIdx="0" presStyleCnt="2"/>
      <dgm:spPr/>
      <dgm:t>
        <a:bodyPr/>
        <a:lstStyle/>
        <a:p>
          <a:endParaRPr lang="ru-RU"/>
        </a:p>
      </dgm:t>
    </dgm:pt>
    <dgm:pt modelId="{C16389BE-57E0-46B5-9558-08190B37854B}" type="pres">
      <dgm:prSet presAssocID="{13B0A6F3-D74D-4B36-BF28-85B9DE2F10DB}" presName="hierChild4" presStyleCnt="0"/>
      <dgm:spPr/>
    </dgm:pt>
    <dgm:pt modelId="{42501438-1508-4ADC-B9F5-E145522CB715}" type="pres">
      <dgm:prSet presAssocID="{13B0A6F3-D74D-4B36-BF28-85B9DE2F10DB}" presName="hierChild5" presStyleCnt="0"/>
      <dgm:spPr/>
    </dgm:pt>
    <dgm:pt modelId="{4D6D7C16-1B0D-4D80-8626-9075934DA161}" type="pres">
      <dgm:prSet presAssocID="{27108A35-FCEF-4A70-ABE0-446D6736977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1D69403-2255-432C-9E41-0689E08D025B}" type="pres">
      <dgm:prSet presAssocID="{79C9E2D8-D983-44A7-9992-4F83ED3BECF6}" presName="hierRoot2" presStyleCnt="0">
        <dgm:presLayoutVars>
          <dgm:hierBranch val="init"/>
        </dgm:presLayoutVars>
      </dgm:prSet>
      <dgm:spPr/>
    </dgm:pt>
    <dgm:pt modelId="{A30E6AFC-CCBE-4710-8ED7-E978477E3BE1}" type="pres">
      <dgm:prSet presAssocID="{79C9E2D8-D983-44A7-9992-4F83ED3BECF6}" presName="rootComposite" presStyleCnt="0"/>
      <dgm:spPr/>
    </dgm:pt>
    <dgm:pt modelId="{9C6008A9-890B-4FDE-8E18-00993CE43A12}" type="pres">
      <dgm:prSet presAssocID="{79C9E2D8-D983-44A7-9992-4F83ED3BECF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96428-E4CC-4280-8B12-D7043D10612F}" type="pres">
      <dgm:prSet presAssocID="{79C9E2D8-D983-44A7-9992-4F83ED3BECF6}" presName="rootConnector" presStyleLbl="node2" presStyleIdx="1" presStyleCnt="2"/>
      <dgm:spPr/>
      <dgm:t>
        <a:bodyPr/>
        <a:lstStyle/>
        <a:p>
          <a:endParaRPr lang="ru-RU"/>
        </a:p>
      </dgm:t>
    </dgm:pt>
    <dgm:pt modelId="{9E798A60-8F88-4412-B39F-CFDFDF58FEF3}" type="pres">
      <dgm:prSet presAssocID="{79C9E2D8-D983-44A7-9992-4F83ED3BECF6}" presName="hierChild4" presStyleCnt="0"/>
      <dgm:spPr/>
    </dgm:pt>
    <dgm:pt modelId="{C9A1988C-C6A2-42CE-A328-848C3D39589E}" type="pres">
      <dgm:prSet presAssocID="{79C9E2D8-D983-44A7-9992-4F83ED3BECF6}" presName="hierChild5" presStyleCnt="0"/>
      <dgm:spPr/>
    </dgm:pt>
    <dgm:pt modelId="{6CC5EE06-FC38-423C-9ACB-F7F905E74927}" type="pres">
      <dgm:prSet presAssocID="{7048761D-A398-49E5-91A4-23C8B373FB68}" presName="hierChild3" presStyleCnt="0"/>
      <dgm:spPr/>
    </dgm:pt>
  </dgm:ptLst>
  <dgm:cxnLst>
    <dgm:cxn modelId="{76FD999C-6C13-4EF9-91E8-306292B5EE92}" type="presOf" srcId="{79C9E2D8-D983-44A7-9992-4F83ED3BECF6}" destId="{C1F96428-E4CC-4280-8B12-D7043D10612F}" srcOrd="1" destOrd="0" presId="urn:microsoft.com/office/officeart/2005/8/layout/orgChart1"/>
    <dgm:cxn modelId="{AB94F065-D1B5-49FB-8B7F-CA76D8CE96A5}" type="presOf" srcId="{7048761D-A398-49E5-91A4-23C8B373FB68}" destId="{739CA533-512C-4E9F-9CE7-AEFEEEB56538}" srcOrd="1" destOrd="0" presId="urn:microsoft.com/office/officeart/2005/8/layout/orgChart1"/>
    <dgm:cxn modelId="{1785EE05-4B54-4BA9-9C6C-D1216E4B82AB}" srcId="{48A22631-2376-4996-A067-8AA3A1195AFC}" destId="{7048761D-A398-49E5-91A4-23C8B373FB68}" srcOrd="0" destOrd="0" parTransId="{E0B63D08-79EC-45C4-8A54-DBCD8BA75AC9}" sibTransId="{1FEB1B01-70DD-44E4-B9F4-F8DF772B748D}"/>
    <dgm:cxn modelId="{A66AE0A4-53DA-4157-A3AB-D0B134DD3D2D}" srcId="{7048761D-A398-49E5-91A4-23C8B373FB68}" destId="{13B0A6F3-D74D-4B36-BF28-85B9DE2F10DB}" srcOrd="0" destOrd="0" parTransId="{BF68D205-F10B-4CD0-A5A6-8D86B61A033A}" sibTransId="{F012FC52-3A34-41AC-AB68-6FC7EE2A028C}"/>
    <dgm:cxn modelId="{FE724E1C-F499-499C-98C2-206C97BAD4D4}" type="presOf" srcId="{27108A35-FCEF-4A70-ABE0-446D6736977A}" destId="{4D6D7C16-1B0D-4D80-8626-9075934DA161}" srcOrd="0" destOrd="0" presId="urn:microsoft.com/office/officeart/2005/8/layout/orgChart1"/>
    <dgm:cxn modelId="{69477B2F-372F-4791-8417-DAFF8D4E1504}" type="presOf" srcId="{13B0A6F3-D74D-4B36-BF28-85B9DE2F10DB}" destId="{090EF38A-7AD7-474B-BBF6-415B7A36CF5C}" srcOrd="0" destOrd="0" presId="urn:microsoft.com/office/officeart/2005/8/layout/orgChart1"/>
    <dgm:cxn modelId="{A4E995E8-1CCA-40C0-894D-BE73C29A3295}" type="presOf" srcId="{7048761D-A398-49E5-91A4-23C8B373FB68}" destId="{2FFDFC30-4534-4BFA-846B-499AB41405C9}" srcOrd="0" destOrd="0" presId="urn:microsoft.com/office/officeart/2005/8/layout/orgChart1"/>
    <dgm:cxn modelId="{4F1B281D-7066-404A-BBF0-30A313DB84FB}" type="presOf" srcId="{48A22631-2376-4996-A067-8AA3A1195AFC}" destId="{1FE53BB8-217D-4F4A-83DE-D44BF00E16AF}" srcOrd="0" destOrd="0" presId="urn:microsoft.com/office/officeart/2005/8/layout/orgChart1"/>
    <dgm:cxn modelId="{3A8F7343-C1C0-4486-9833-7C321232E96A}" type="presOf" srcId="{BF68D205-F10B-4CD0-A5A6-8D86B61A033A}" destId="{C704623D-C2E4-4E38-A7A7-915B78FA0C7A}" srcOrd="0" destOrd="0" presId="urn:microsoft.com/office/officeart/2005/8/layout/orgChart1"/>
    <dgm:cxn modelId="{35E5DBC0-5303-4465-A430-CB22990C10A2}" type="presOf" srcId="{79C9E2D8-D983-44A7-9992-4F83ED3BECF6}" destId="{9C6008A9-890B-4FDE-8E18-00993CE43A12}" srcOrd="0" destOrd="0" presId="urn:microsoft.com/office/officeart/2005/8/layout/orgChart1"/>
    <dgm:cxn modelId="{EB8C2A9A-440A-4C6C-85AD-95DB6723B566}" srcId="{7048761D-A398-49E5-91A4-23C8B373FB68}" destId="{79C9E2D8-D983-44A7-9992-4F83ED3BECF6}" srcOrd="1" destOrd="0" parTransId="{27108A35-FCEF-4A70-ABE0-446D6736977A}" sibTransId="{FCF2DABE-3CA7-4C48-8530-ADDDD480E2B5}"/>
    <dgm:cxn modelId="{D1C96B87-AB39-4EA4-9C98-E7550824A143}" type="presOf" srcId="{13B0A6F3-D74D-4B36-BF28-85B9DE2F10DB}" destId="{AF0CC3BE-2FF7-4FE9-9029-257519BE126D}" srcOrd="1" destOrd="0" presId="urn:microsoft.com/office/officeart/2005/8/layout/orgChart1"/>
    <dgm:cxn modelId="{EC845308-6A90-44EC-A949-BFD211315BC2}" type="presParOf" srcId="{1FE53BB8-217D-4F4A-83DE-D44BF00E16AF}" destId="{441BAE59-7340-4809-950F-C4D28E5440D9}" srcOrd="0" destOrd="0" presId="urn:microsoft.com/office/officeart/2005/8/layout/orgChart1"/>
    <dgm:cxn modelId="{DC69C41F-62BE-432A-9018-C01B515646CA}" type="presParOf" srcId="{441BAE59-7340-4809-950F-C4D28E5440D9}" destId="{D5A606BE-6E51-4BF6-8294-1A965D90EE84}" srcOrd="0" destOrd="0" presId="urn:microsoft.com/office/officeart/2005/8/layout/orgChart1"/>
    <dgm:cxn modelId="{B9A33944-EBB3-4DB1-BC4C-4913F876CEC3}" type="presParOf" srcId="{D5A606BE-6E51-4BF6-8294-1A965D90EE84}" destId="{2FFDFC30-4534-4BFA-846B-499AB41405C9}" srcOrd="0" destOrd="0" presId="urn:microsoft.com/office/officeart/2005/8/layout/orgChart1"/>
    <dgm:cxn modelId="{D1D811B7-A3BF-4D76-BE87-6B868A825DA0}" type="presParOf" srcId="{D5A606BE-6E51-4BF6-8294-1A965D90EE84}" destId="{739CA533-512C-4E9F-9CE7-AEFEEEB56538}" srcOrd="1" destOrd="0" presId="urn:microsoft.com/office/officeart/2005/8/layout/orgChart1"/>
    <dgm:cxn modelId="{6936BDBA-2F82-42B2-BB2F-234201AAB040}" type="presParOf" srcId="{441BAE59-7340-4809-950F-C4D28E5440D9}" destId="{941A234E-4D0D-4C5A-BDE4-D507A2B76CDD}" srcOrd="1" destOrd="0" presId="urn:microsoft.com/office/officeart/2005/8/layout/orgChart1"/>
    <dgm:cxn modelId="{A37EBBF2-E0AE-4209-B6C7-41DAF311395D}" type="presParOf" srcId="{941A234E-4D0D-4C5A-BDE4-D507A2B76CDD}" destId="{C704623D-C2E4-4E38-A7A7-915B78FA0C7A}" srcOrd="0" destOrd="0" presId="urn:microsoft.com/office/officeart/2005/8/layout/orgChart1"/>
    <dgm:cxn modelId="{2BA24885-A5E6-4C45-86DC-69FB85EF771A}" type="presParOf" srcId="{941A234E-4D0D-4C5A-BDE4-D507A2B76CDD}" destId="{8546D345-2ED6-43B7-BE7C-A66DD0064EFC}" srcOrd="1" destOrd="0" presId="urn:microsoft.com/office/officeart/2005/8/layout/orgChart1"/>
    <dgm:cxn modelId="{D70E06E6-8689-49A7-B7D0-17BAEF79582D}" type="presParOf" srcId="{8546D345-2ED6-43B7-BE7C-A66DD0064EFC}" destId="{562C7476-8B68-4A0D-B059-723CDA1E8495}" srcOrd="0" destOrd="0" presId="urn:microsoft.com/office/officeart/2005/8/layout/orgChart1"/>
    <dgm:cxn modelId="{AF1D1100-DC7E-409D-8E9C-C1A3DF58942C}" type="presParOf" srcId="{562C7476-8B68-4A0D-B059-723CDA1E8495}" destId="{090EF38A-7AD7-474B-BBF6-415B7A36CF5C}" srcOrd="0" destOrd="0" presId="urn:microsoft.com/office/officeart/2005/8/layout/orgChart1"/>
    <dgm:cxn modelId="{FEE1E90A-6061-417C-85D2-E723D2634260}" type="presParOf" srcId="{562C7476-8B68-4A0D-B059-723CDA1E8495}" destId="{AF0CC3BE-2FF7-4FE9-9029-257519BE126D}" srcOrd="1" destOrd="0" presId="urn:microsoft.com/office/officeart/2005/8/layout/orgChart1"/>
    <dgm:cxn modelId="{A0347091-6E7B-4ACF-8FBC-80F169275B50}" type="presParOf" srcId="{8546D345-2ED6-43B7-BE7C-A66DD0064EFC}" destId="{C16389BE-57E0-46B5-9558-08190B37854B}" srcOrd="1" destOrd="0" presId="urn:microsoft.com/office/officeart/2005/8/layout/orgChart1"/>
    <dgm:cxn modelId="{A913D549-E7EB-4727-A2A9-801408962D3D}" type="presParOf" srcId="{8546D345-2ED6-43B7-BE7C-A66DD0064EFC}" destId="{42501438-1508-4ADC-B9F5-E145522CB715}" srcOrd="2" destOrd="0" presId="urn:microsoft.com/office/officeart/2005/8/layout/orgChart1"/>
    <dgm:cxn modelId="{2044579B-215A-47C1-A1F3-21BB7CC6001F}" type="presParOf" srcId="{941A234E-4D0D-4C5A-BDE4-D507A2B76CDD}" destId="{4D6D7C16-1B0D-4D80-8626-9075934DA161}" srcOrd="2" destOrd="0" presId="urn:microsoft.com/office/officeart/2005/8/layout/orgChart1"/>
    <dgm:cxn modelId="{1B820927-2570-4AB1-A114-0FE1D8AA2073}" type="presParOf" srcId="{941A234E-4D0D-4C5A-BDE4-D507A2B76CDD}" destId="{61D69403-2255-432C-9E41-0689E08D025B}" srcOrd="3" destOrd="0" presId="urn:microsoft.com/office/officeart/2005/8/layout/orgChart1"/>
    <dgm:cxn modelId="{6858F838-1A98-4EF4-A9F7-43375C85762E}" type="presParOf" srcId="{61D69403-2255-432C-9E41-0689E08D025B}" destId="{A30E6AFC-CCBE-4710-8ED7-E978477E3BE1}" srcOrd="0" destOrd="0" presId="urn:microsoft.com/office/officeart/2005/8/layout/orgChart1"/>
    <dgm:cxn modelId="{DF535F38-A7CF-478E-953A-E310AC2EBACF}" type="presParOf" srcId="{A30E6AFC-CCBE-4710-8ED7-E978477E3BE1}" destId="{9C6008A9-890B-4FDE-8E18-00993CE43A12}" srcOrd="0" destOrd="0" presId="urn:microsoft.com/office/officeart/2005/8/layout/orgChart1"/>
    <dgm:cxn modelId="{7A1843BB-71FE-4821-B325-53FC58EE9F4A}" type="presParOf" srcId="{A30E6AFC-CCBE-4710-8ED7-E978477E3BE1}" destId="{C1F96428-E4CC-4280-8B12-D7043D10612F}" srcOrd="1" destOrd="0" presId="urn:microsoft.com/office/officeart/2005/8/layout/orgChart1"/>
    <dgm:cxn modelId="{5C1B331C-349B-4E6F-9DFA-2ED65F0549EC}" type="presParOf" srcId="{61D69403-2255-432C-9E41-0689E08D025B}" destId="{9E798A60-8F88-4412-B39F-CFDFDF58FEF3}" srcOrd="1" destOrd="0" presId="urn:microsoft.com/office/officeart/2005/8/layout/orgChart1"/>
    <dgm:cxn modelId="{D9484DBB-E705-4DF3-AD77-F4CC6213DF69}" type="presParOf" srcId="{61D69403-2255-432C-9E41-0689E08D025B}" destId="{C9A1988C-C6A2-42CE-A328-848C3D39589E}" srcOrd="2" destOrd="0" presId="urn:microsoft.com/office/officeart/2005/8/layout/orgChart1"/>
    <dgm:cxn modelId="{985DAD3C-BC3B-4868-82D1-5A704CD18F05}" type="presParOf" srcId="{441BAE59-7340-4809-950F-C4D28E5440D9}" destId="{6CC5EE06-FC38-423C-9ACB-F7F905E749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DEF8E-6351-4716-80CE-21A033789AF8}" type="doc">
      <dgm:prSet loTypeId="urn:microsoft.com/office/officeart/2009/layout/CircleArrow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3A6F9D-FA01-4660-8A65-6F384BD17961}">
      <dgm:prSet phldrT="[Текст]" custT="1"/>
      <dgm:spPr/>
      <dgm:t>
        <a:bodyPr/>
        <a:lstStyle/>
        <a:p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1400" b="1" cap="none" spc="0" dirty="0">
            <a:ln w="18415" cmpd="sng">
              <a:prstDash val="solid"/>
            </a:ln>
            <a:effectLst/>
          </a:endParaRPr>
        </a:p>
      </dgm:t>
    </dgm:pt>
    <dgm:pt modelId="{960F87DE-AE90-4C29-AA56-D2AEA7C6AE36}" type="par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20C45C9-B4AD-4829-AB26-0E0095351577}" type="sibTrans" cxnId="{53A3A145-6535-4703-8596-55FA5DB70922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9EBCE4E-F917-416B-BE5E-21419E468343}">
      <dgm:prSet phldrT="[Текст]" custT="1"/>
      <dgm:spPr/>
      <dgm:t>
        <a:bodyPr/>
        <a:lstStyle/>
        <a:p>
          <a: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1400" b="1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1400" b="1" cap="all" spc="0" dirty="0">
              <a:ln w="0"/>
              <a:effectLst/>
              <a:cs typeface="Times New Roman" panose="02020603050405020304" pitchFamily="18" charset="0"/>
            </a:rPr>
          </a:br>
          <a:r>
            <a:rPr lang="ru-RU" sz="1400" b="1" cap="all" spc="0" dirty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1400" b="1" cap="all" spc="0" dirty="0">
            <a:ln w="0"/>
            <a:effectLst/>
          </a:endParaRPr>
        </a:p>
      </dgm:t>
    </dgm:pt>
    <dgm:pt modelId="{1DFA0B38-4FB4-4779-8722-6783F5F16CAA}" type="par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2AB0D4-BC34-4AAE-BF73-DEE892B9C644}" type="sibTrans" cxnId="{DBC6669E-BB48-4639-BA66-A7F7313EE05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4F93323-1CA4-4195-BBA1-2B6902670E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cap="all" spc="0" dirty="0">
              <a:ln w="0"/>
              <a:effectLst/>
            </a:rPr>
            <a:t>СРЕДНИЙ РИСК -</a:t>
          </a:r>
          <a:br>
            <a:rPr lang="ru-RU" sz="1600" b="1" cap="all" spc="0" dirty="0">
              <a:ln w="0"/>
              <a:effectLst/>
            </a:rPr>
          </a:br>
          <a:r>
            <a:rPr lang="ru-RU" sz="1600" b="1" cap="all" spc="0" dirty="0">
              <a:ln w="0"/>
              <a:effectLst/>
            </a:rPr>
            <a:t>ПРОВЕРКИ</a:t>
          </a:r>
          <a:br>
            <a:rPr lang="ru-RU" sz="1600" b="1" cap="all" spc="0" dirty="0">
              <a:ln w="0"/>
              <a:effectLst/>
            </a:rPr>
          </a:br>
          <a:r>
            <a:rPr lang="ru-RU" sz="1600" b="1" cap="all" spc="0" dirty="0">
              <a:ln w="0"/>
              <a:effectLst/>
            </a:rPr>
            <a:t>1 РАЗ В 4 года</a:t>
          </a:r>
        </a:p>
      </dgm:t>
    </dgm:pt>
    <dgm:pt modelId="{BD9357C0-6EFC-438F-8B14-02D47250276C}" type="par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718F3E8-6782-4009-9130-7789283AC381}" type="sibTrans" cxnId="{39256CAC-8859-4A4F-8393-6BCB2E958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4715445-C3B3-4937-ADD1-30C6513693CE}" type="pres">
      <dgm:prSet presAssocID="{7CFDEF8E-6351-4716-80CE-21A033789AF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8C3B54-9144-48FB-94CF-D463585B9F47}" type="pres">
      <dgm:prSet presAssocID="{653A6F9D-FA01-4660-8A65-6F384BD17961}" presName="Accent1" presStyleCnt="0"/>
      <dgm:spPr/>
    </dgm:pt>
    <dgm:pt modelId="{A3BA559E-4CCE-4F48-A8A7-DE15E90F5C54}" type="pres">
      <dgm:prSet presAssocID="{653A6F9D-FA01-4660-8A65-6F384BD17961}" presName="Accent" presStyleLbl="node1" presStyleIdx="0" presStyleCnt="3" custScaleX="179671" custScaleY="115986"/>
      <dgm:spPr/>
    </dgm:pt>
    <dgm:pt modelId="{3E524023-1539-41B1-B658-1827F5562DB4}" type="pres">
      <dgm:prSet presAssocID="{653A6F9D-FA01-4660-8A65-6F384BD17961}" presName="Parent1" presStyleLbl="revTx" presStyleIdx="0" presStyleCnt="3" custScaleX="215022" custScaleY="148625" custLinFactNeighborX="3055" custLinFactNeighborY="-52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25C0-A379-40AA-A22D-077CC4F09BF9}" type="pres">
      <dgm:prSet presAssocID="{94F93323-1CA4-4195-BBA1-2B6902670E82}" presName="Accent2" presStyleCnt="0"/>
      <dgm:spPr/>
    </dgm:pt>
    <dgm:pt modelId="{C30D8ED3-1916-4A1F-A9DE-36931475406D}" type="pres">
      <dgm:prSet presAssocID="{94F93323-1CA4-4195-BBA1-2B6902670E82}" presName="Accent" presStyleLbl="node1" presStyleIdx="1" presStyleCnt="3" custScaleX="241479" custScaleY="124878" custLinFactNeighborX="7823" custLinFactNeighborY="164"/>
      <dgm:spPr/>
    </dgm:pt>
    <dgm:pt modelId="{E14A1CD7-C91F-4C92-A89F-68B3D015ED7F}" type="pres">
      <dgm:prSet presAssocID="{94F93323-1CA4-4195-BBA1-2B6902670E82}" presName="Parent2" presStyleLbl="revTx" presStyleIdx="1" presStyleCnt="3" custScaleX="175038" custScaleY="271379" custLinFactNeighborX="-45014" custLinFactNeighborY="1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92A99-C68E-4571-BF55-2CAFE121B935}" type="pres">
      <dgm:prSet presAssocID="{29EBCE4E-F917-416B-BE5E-21419E468343}" presName="Accent3" presStyleCnt="0"/>
      <dgm:spPr/>
    </dgm:pt>
    <dgm:pt modelId="{9063CD93-71F6-44EE-B23B-B78F72F709A6}" type="pres">
      <dgm:prSet presAssocID="{29EBCE4E-F917-416B-BE5E-21419E468343}" presName="Accent" presStyleLbl="node1" presStyleIdx="2" presStyleCnt="3" custScaleX="174354" custScaleY="102218" custLinFactNeighborX="31573" custLinFactNeighborY="-5013"/>
      <dgm:spPr/>
    </dgm:pt>
    <dgm:pt modelId="{66795EBC-D63B-4034-A8BE-280D5B27EED4}" type="pres">
      <dgm:prSet presAssocID="{29EBCE4E-F917-416B-BE5E-21419E468343}" presName="Parent3" presStyleLbl="revTx" presStyleIdx="2" presStyleCnt="3" custScaleX="169575" custScaleY="310831" custLinFactNeighborX="48250" custLinFactNeighborY="-23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4880C-85DF-482E-B01C-11279F1DD9F1}" type="presOf" srcId="{94F93323-1CA4-4195-BBA1-2B6902670E82}" destId="{E14A1CD7-C91F-4C92-A89F-68B3D015ED7F}" srcOrd="0" destOrd="0" presId="urn:microsoft.com/office/officeart/2009/layout/CircleArrowProcess"/>
    <dgm:cxn modelId="{FCABF7F4-842F-4B51-B6E2-E956D0EA0814}" type="presOf" srcId="{29EBCE4E-F917-416B-BE5E-21419E468343}" destId="{66795EBC-D63B-4034-A8BE-280D5B27EED4}" srcOrd="0" destOrd="0" presId="urn:microsoft.com/office/officeart/2009/layout/CircleArrowProcess"/>
    <dgm:cxn modelId="{D7297DB8-065C-4B38-892E-1CBEAFB79D7E}" type="presOf" srcId="{653A6F9D-FA01-4660-8A65-6F384BD17961}" destId="{3E524023-1539-41B1-B658-1827F5562DB4}" srcOrd="0" destOrd="0" presId="urn:microsoft.com/office/officeart/2009/layout/CircleArrowProcess"/>
    <dgm:cxn modelId="{DBC6669E-BB48-4639-BA66-A7F7313EE05D}" srcId="{7CFDEF8E-6351-4716-80CE-21A033789AF8}" destId="{29EBCE4E-F917-416B-BE5E-21419E468343}" srcOrd="2" destOrd="0" parTransId="{1DFA0B38-4FB4-4779-8722-6783F5F16CAA}" sibTransId="{E82AB0D4-BC34-4AAE-BF73-DEE892B9C644}"/>
    <dgm:cxn modelId="{39256CAC-8859-4A4F-8393-6BCB2E9586BE}" srcId="{7CFDEF8E-6351-4716-80CE-21A033789AF8}" destId="{94F93323-1CA4-4195-BBA1-2B6902670E82}" srcOrd="1" destOrd="0" parTransId="{BD9357C0-6EFC-438F-8B14-02D47250276C}" sibTransId="{D718F3E8-6782-4009-9130-7789283AC381}"/>
    <dgm:cxn modelId="{53A3A145-6535-4703-8596-55FA5DB70922}" srcId="{7CFDEF8E-6351-4716-80CE-21A033789AF8}" destId="{653A6F9D-FA01-4660-8A65-6F384BD17961}" srcOrd="0" destOrd="0" parTransId="{960F87DE-AE90-4C29-AA56-D2AEA7C6AE36}" sibTransId="{A20C45C9-B4AD-4829-AB26-0E0095351577}"/>
    <dgm:cxn modelId="{60E1C557-F331-4B70-8BAA-B910307905AA}" type="presOf" srcId="{7CFDEF8E-6351-4716-80CE-21A033789AF8}" destId="{34715445-C3B3-4937-ADD1-30C6513693CE}" srcOrd="0" destOrd="0" presId="urn:microsoft.com/office/officeart/2009/layout/CircleArrowProcess"/>
    <dgm:cxn modelId="{503FE82A-8FEE-4C11-B8B0-389AF2DC7C2B}" type="presParOf" srcId="{34715445-C3B3-4937-ADD1-30C6513693CE}" destId="{D18C3B54-9144-48FB-94CF-D463585B9F47}" srcOrd="0" destOrd="0" presId="urn:microsoft.com/office/officeart/2009/layout/CircleArrowProcess"/>
    <dgm:cxn modelId="{01064AEF-EBB3-4D03-B797-B84EC7C1A8C0}" type="presParOf" srcId="{D18C3B54-9144-48FB-94CF-D463585B9F47}" destId="{A3BA559E-4CCE-4F48-A8A7-DE15E90F5C54}" srcOrd="0" destOrd="0" presId="urn:microsoft.com/office/officeart/2009/layout/CircleArrowProcess"/>
    <dgm:cxn modelId="{5F7D388B-DB43-4F6E-AB7A-178181B6A530}" type="presParOf" srcId="{34715445-C3B3-4937-ADD1-30C6513693CE}" destId="{3E524023-1539-41B1-B658-1827F5562DB4}" srcOrd="1" destOrd="0" presId="urn:microsoft.com/office/officeart/2009/layout/CircleArrowProcess"/>
    <dgm:cxn modelId="{CAA670EC-46CC-4CC4-A431-6F2596C7AD61}" type="presParOf" srcId="{34715445-C3B3-4937-ADD1-30C6513693CE}" destId="{980925C0-A379-40AA-A22D-077CC4F09BF9}" srcOrd="2" destOrd="0" presId="urn:microsoft.com/office/officeart/2009/layout/CircleArrowProcess"/>
    <dgm:cxn modelId="{44D44AE9-9D95-4BB1-A97F-02F4EAD71388}" type="presParOf" srcId="{980925C0-A379-40AA-A22D-077CC4F09BF9}" destId="{C30D8ED3-1916-4A1F-A9DE-36931475406D}" srcOrd="0" destOrd="0" presId="urn:microsoft.com/office/officeart/2009/layout/CircleArrowProcess"/>
    <dgm:cxn modelId="{7A3E4054-8B90-480A-9A39-E47B5822EF42}" type="presParOf" srcId="{34715445-C3B3-4937-ADD1-30C6513693CE}" destId="{E14A1CD7-C91F-4C92-A89F-68B3D015ED7F}" srcOrd="3" destOrd="0" presId="urn:microsoft.com/office/officeart/2009/layout/CircleArrowProcess"/>
    <dgm:cxn modelId="{F939BFF5-58E4-4F12-9027-38E7911B7FCA}" type="presParOf" srcId="{34715445-C3B3-4937-ADD1-30C6513693CE}" destId="{A6F92A99-C68E-4571-BF55-2CAFE121B935}" srcOrd="4" destOrd="0" presId="urn:microsoft.com/office/officeart/2009/layout/CircleArrowProcess"/>
    <dgm:cxn modelId="{2469D949-3627-473E-8651-4210D25DADE5}" type="presParOf" srcId="{A6F92A99-C68E-4571-BF55-2CAFE121B935}" destId="{9063CD93-71F6-44EE-B23B-B78F72F709A6}" srcOrd="0" destOrd="0" presId="urn:microsoft.com/office/officeart/2009/layout/CircleArrowProcess"/>
    <dgm:cxn modelId="{88364E71-A9B7-4860-97D8-C63C3033311B}" type="presParOf" srcId="{34715445-C3B3-4937-ADD1-30C6513693CE}" destId="{66795EBC-D63B-4034-A8BE-280D5B27EE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D7C16-1B0D-4D80-8626-9075934DA161}">
      <dsp:nvSpPr>
        <dsp:cNvPr id="0" name=""/>
        <dsp:cNvSpPr/>
      </dsp:nvSpPr>
      <dsp:spPr>
        <a:xfrm>
          <a:off x="4036638" y="1097655"/>
          <a:ext cx="2209039" cy="76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87"/>
              </a:lnTo>
              <a:lnTo>
                <a:pt x="2209039" y="383387"/>
              </a:lnTo>
              <a:lnTo>
                <a:pt x="2209039" y="7667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4623D-C2E4-4E38-A7A7-915B78FA0C7A}">
      <dsp:nvSpPr>
        <dsp:cNvPr id="0" name=""/>
        <dsp:cNvSpPr/>
      </dsp:nvSpPr>
      <dsp:spPr>
        <a:xfrm>
          <a:off x="1827598" y="1097655"/>
          <a:ext cx="2209039" cy="766774"/>
        </a:xfrm>
        <a:custGeom>
          <a:avLst/>
          <a:gdLst/>
          <a:ahLst/>
          <a:cxnLst/>
          <a:rect l="0" t="0" r="0" b="0"/>
          <a:pathLst>
            <a:path>
              <a:moveTo>
                <a:pt x="2209039" y="0"/>
              </a:moveTo>
              <a:lnTo>
                <a:pt x="2209039" y="383387"/>
              </a:lnTo>
              <a:lnTo>
                <a:pt x="0" y="383387"/>
              </a:lnTo>
              <a:lnTo>
                <a:pt x="0" y="7667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DFC30-4534-4BFA-846B-499AB41405C9}">
      <dsp:nvSpPr>
        <dsp:cNvPr id="0" name=""/>
        <dsp:cNvSpPr/>
      </dsp:nvSpPr>
      <dsp:spPr>
        <a:xfrm>
          <a:off x="1376534" y="148279"/>
          <a:ext cx="5320207" cy="949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Государственный контроль (надзор) в сфере </a:t>
          </a:r>
          <a:endParaRPr lang="ru-RU" sz="2000" kern="1200" dirty="0"/>
        </a:p>
      </dsp:txBody>
      <dsp:txXfrm>
        <a:off x="1376534" y="148279"/>
        <a:ext cx="5320207" cy="949375"/>
      </dsp:txXfrm>
    </dsp:sp>
    <dsp:sp modelId="{090EF38A-7AD7-474B-BBF6-415B7A36CF5C}">
      <dsp:nvSpPr>
        <dsp:cNvPr id="0" name=""/>
        <dsp:cNvSpPr/>
      </dsp:nvSpPr>
      <dsp:spPr>
        <a:xfrm>
          <a:off x="1946" y="1864429"/>
          <a:ext cx="3651305" cy="1825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Федеральный государственный контроль (надзор) в сфере образования</a:t>
          </a:r>
        </a:p>
      </dsp:txBody>
      <dsp:txXfrm>
        <a:off x="1946" y="1864429"/>
        <a:ext cx="3651305" cy="1825652"/>
      </dsp:txXfrm>
    </dsp:sp>
    <dsp:sp modelId="{9C6008A9-890B-4FDE-8E18-00993CE43A12}">
      <dsp:nvSpPr>
        <dsp:cNvPr id="0" name=""/>
        <dsp:cNvSpPr/>
      </dsp:nvSpPr>
      <dsp:spPr>
        <a:xfrm>
          <a:off x="4420025" y="1864429"/>
          <a:ext cx="3651305" cy="18256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Государственный контроль (надзор) в сфере образования за реализацией органами местного самоуправления полномочий в сфере образования</a:t>
          </a:r>
        </a:p>
      </dsp:txBody>
      <dsp:txXfrm>
        <a:off x="4420025" y="1864429"/>
        <a:ext cx="3651305" cy="1825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A559E-4CCE-4F48-A8A7-DE15E90F5C54}">
      <dsp:nvSpPr>
        <dsp:cNvPr id="0" name=""/>
        <dsp:cNvSpPr/>
      </dsp:nvSpPr>
      <dsp:spPr>
        <a:xfrm>
          <a:off x="2038092" y="-74548"/>
          <a:ext cx="2949283" cy="19041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24023-1539-41B1-B658-1827F5562DB4}">
      <dsp:nvSpPr>
        <dsp:cNvPr id="0" name=""/>
        <dsp:cNvSpPr/>
      </dsp:nvSpPr>
      <dsp:spPr>
        <a:xfrm>
          <a:off x="2558094" y="299057"/>
          <a:ext cx="1961312" cy="67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ВЫСОКИЙ РИСК -</a:t>
          </a:r>
          <a:b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ПРОВЕРКИ</a:t>
          </a:r>
          <a:b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1" kern="1200" cap="none" spc="0" dirty="0">
              <a:ln w="18415" cmpd="sng">
                <a:prstDash val="solid"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 РАЗ В 3 ГОДА</a:t>
          </a:r>
          <a:endParaRPr lang="ru-RU" sz="1400" b="1" kern="1200" cap="none" spc="0" dirty="0">
            <a:ln w="18415" cmpd="sng">
              <a:prstDash val="solid"/>
            </a:ln>
            <a:effectLst/>
          </a:endParaRPr>
        </a:p>
      </dsp:txBody>
      <dsp:txXfrm>
        <a:off x="2558094" y="299057"/>
        <a:ext cx="1961312" cy="677675"/>
      </dsp:txXfrm>
    </dsp:sp>
    <dsp:sp modelId="{C30D8ED3-1916-4A1F-A9DE-36931475406D}">
      <dsp:nvSpPr>
        <dsp:cNvPr id="0" name=""/>
        <dsp:cNvSpPr/>
      </dsp:nvSpPr>
      <dsp:spPr>
        <a:xfrm>
          <a:off x="1203301" y="798454"/>
          <a:ext cx="3963856" cy="20501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A1CD7-C91F-4C92-A89F-68B3D015ED7F}">
      <dsp:nvSpPr>
        <dsp:cNvPr id="0" name=""/>
        <dsp:cNvSpPr/>
      </dsp:nvSpPr>
      <dsp:spPr>
        <a:xfrm>
          <a:off x="1847922" y="1215105"/>
          <a:ext cx="1596600" cy="123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>
              <a:ln w="0"/>
              <a:effectLst/>
            </a:rPr>
            <a:t>СРЕДНИЙ РИСК -</a:t>
          </a:r>
          <a:br>
            <a:rPr lang="ru-RU" sz="1600" b="1" kern="1200" cap="all" spc="0" dirty="0">
              <a:ln w="0"/>
              <a:effectLst/>
            </a:rPr>
          </a:br>
          <a:r>
            <a:rPr lang="ru-RU" sz="1600" b="1" kern="1200" cap="all" spc="0" dirty="0">
              <a:ln w="0"/>
              <a:effectLst/>
            </a:rPr>
            <a:t>ПРОВЕРКИ</a:t>
          </a:r>
          <a:br>
            <a:rPr lang="ru-RU" sz="1600" b="1" kern="1200" cap="all" spc="0" dirty="0">
              <a:ln w="0"/>
              <a:effectLst/>
            </a:rPr>
          </a:br>
          <a:r>
            <a:rPr lang="ru-RU" sz="1600" b="1" kern="1200" cap="all" spc="0" dirty="0">
              <a:ln w="0"/>
              <a:effectLst/>
            </a:rPr>
            <a:t>1 РАЗ В 4 года</a:t>
          </a:r>
        </a:p>
      </dsp:txBody>
      <dsp:txXfrm>
        <a:off x="1847922" y="1215105"/>
        <a:ext cx="1596600" cy="1237388"/>
      </dsp:txXfrm>
    </dsp:sp>
    <dsp:sp modelId="{9063CD93-71F6-44EE-B23B-B78F72F709A6}">
      <dsp:nvSpPr>
        <dsp:cNvPr id="0" name=""/>
        <dsp:cNvSpPr/>
      </dsp:nvSpPr>
      <dsp:spPr>
        <a:xfrm>
          <a:off x="2729786" y="1969789"/>
          <a:ext cx="2458906" cy="14421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95EBC-D63B-4034-A8BE-280D5B27EED4}">
      <dsp:nvSpPr>
        <dsp:cNvPr id="0" name=""/>
        <dsp:cNvSpPr/>
      </dsp:nvSpPr>
      <dsp:spPr>
        <a:xfrm>
          <a:off x="3179767" y="1960746"/>
          <a:ext cx="1546770" cy="141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НИЗКИЙ РИСК -</a:t>
          </a:r>
          <a:b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  <a:t>ПРОВЕРКИ </a:t>
          </a:r>
          <a:br>
            <a:rPr lang="ru-RU" sz="1400" b="1" kern="1200" cap="all" spc="0" dirty="0">
              <a:ln w="0"/>
              <a:effectLst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  <a:t>НЕ </a:t>
          </a:r>
          <a:b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</a:br>
          <a:r>
            <a:rPr lang="ru-RU" sz="1400" b="1" kern="1200" cap="all" spc="0" dirty="0">
              <a:ln w="0"/>
              <a:effectLst/>
              <a:cs typeface="Times New Roman" panose="02020603050405020304" pitchFamily="18" charset="0"/>
            </a:rPr>
            <a:t>ПРОВОДЯТСЯ</a:t>
          </a:r>
          <a:endParaRPr lang="ru-RU" sz="1400" b="1" kern="1200" cap="all" spc="0" dirty="0">
            <a:ln w="0"/>
            <a:effectLst/>
          </a:endParaRPr>
        </a:p>
      </dsp:txBody>
      <dsp:txXfrm>
        <a:off x="3179767" y="1960746"/>
        <a:ext cx="1546770" cy="141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FBC41-D910-49EF-896C-1217A527F719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FD87-DB32-4A0F-A2D1-9D7464BEC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4215B5-B568-4B4B-8C8E-03DB37AC3A8B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F584AA-9965-43E9-96BB-E5D65727F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CB247-FB47-466A-ADC6-9AFE8656A88D}" type="slidenum">
              <a:rPr 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C0A0-691B-478A-BDE0-C8459AF23F8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9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2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E903D-EAB5-4603-8CA0-7B53F125234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5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8713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fld id="{5C3C06CD-788B-464E-B1E0-1AE27F61480D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61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06CD-788B-464E-B1E0-1AE27F6148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3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1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84AA-9965-43E9-96BB-E5D65727FE9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3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057C-2FBE-462B-B352-D3100C5A6719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E748-1C80-4578-A7FB-77E3C8F2CE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0077-7B34-4891-9001-B1733275DB8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9403-B92F-492D-9880-A93944735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0966-1356-484A-B417-016E3447D95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408E-51C3-444D-AF43-1C283BC26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9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4A0-096F-4BE1-89ED-7D51CAFE219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B6F14-4DDD-41EC-A8BD-0D4BFDDFB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D7A8-F189-42EE-9091-B2BDCAF18E9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B04D-C812-4BDF-96A0-AD47391B2B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FA86-F4B6-4FAA-BF6A-3C9122921B2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4111D-E636-4FFD-A490-B109E94AA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5595-8AF8-4577-B688-E378E3DDD961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898A6-995F-4B87-844D-DAA4C569F6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B8CF-8067-4C6D-AE83-04BEFF1C9C1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052FA-A1F6-4369-9EE6-5B5953708B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3C9E-4874-44AC-983E-EA21FC775C8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9953-F479-428D-B985-698A2626B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0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9C89-5AE3-4EF3-BF2F-CAA979DEB939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65253-3295-48D2-8720-003BB0D21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73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A8E-2098-4F4C-AE24-2325A594A2D3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A15A-A558-4649-B28A-732D5D3F30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A92F-14B3-4797-B01B-EAA1505C5955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43CB-5EA4-4AC0-BB1F-77C20F2B9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0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5CE1-5416-404A-A20F-43C67DD305E4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903-BA91-483B-8981-8EDBB98DC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1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05CC-FF51-4415-95DA-6EAA34A6B6CA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90EE0-5CDC-4582-B220-CAFAF123C9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25C0-D4A1-45F3-B64A-76861217A2AF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18B4-F601-4C0C-8CC8-7C1083F36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4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8842-1F34-46FC-907B-194DC3157730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32B9E-57BB-4188-B1AB-BA31BB1C060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03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CBC2-C6D1-45DC-8B31-98D4F1BC9FE2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D94C1-1987-457B-8652-C6EA8597460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4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9258-32D5-4B04-9D76-F57A90B81EA8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460C4-DAA6-4EEF-98A5-E984DAFD74E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01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5771-C4A1-404B-A42D-859E3E42A544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A6102-8BDC-45B2-B804-C052669F554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8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3B1A7-FF34-4836-827D-B14494CD582A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5C174-FE6C-4330-9461-F12357C962E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888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0F5-7FF2-4E01-A85C-43C72816D321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F7EF-950A-4A10-B357-1A2714FA638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47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0A0-D075-45D3-9E13-5945AF257AA9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0AC0-C39F-4F1F-813E-521424347CF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42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73D8-4B43-4A22-ABE1-B800257184B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B021-5313-4D57-964E-15A70247F0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7C2-6060-420C-B3B4-B266610762CA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07A5F-2775-4877-BC04-C9983EB31E2C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24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F345-AA91-4F1F-BC93-86DCEC775359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67022-45F2-40AB-86A5-74575C294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28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51A4-2F81-47F6-A20C-720FF3B1265B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8AFB-8B13-4594-84BF-048F731CE29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048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9075-37DD-423D-A447-B238E6CA747C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2769C-BAF4-47F9-BBE8-F78E1AF4DD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517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D1DD9-D0FD-440A-B1B7-93CD69F88715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646-33C6-4EB6-8BC7-206799643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0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41FC4-46C9-4D5C-9358-32981D55AB73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5F62-4A05-496C-AE40-B8D1795C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0990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B3D6-CE29-42CF-B6D2-F65E2229714D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11B-AD99-4961-9224-8B26435DD7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0BE-2146-4CC9-B587-517778E2833E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70-FA3C-4449-BF8A-10B2A8576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90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5E513-DFEF-416D-9A28-034D2D354FC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42C8E-53A2-44F3-9E22-4481D899A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E99E-E59B-4B31-A57C-EAEE98113326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7DF9-3363-4553-A573-0DD054E8B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86B20-E538-46B1-A9CE-2DA96B201C01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140D-2A5F-407B-8144-D9758C8FD9E2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2732-1AF4-4B7E-B44D-EB03BF3DB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4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C1022-0F4D-4A76-B4AA-5FAE30AD04EB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8572-36D6-4BE9-97DC-876685630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2045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E235B-5CA7-4389-ADD0-3A350627B6BC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83C6-0C0B-435C-BC7D-A04CF9914B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8300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3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CDDA-0A93-4AE4-94D3-2BC7D2163B0E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BF809-14FE-42EC-91CF-51527F3C7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51ED-9EF4-45DF-BC55-5BDBCF9C5F22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B06C0-0A40-4283-979E-222417BDD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4B14-6262-4527-B33B-4FDD5E8705C1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F50-0EF5-4E54-BFAF-FE58338CE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B30-7A8B-463C-ADCF-F499DBEA0C8D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DBCD-4F23-4487-9677-8BD0396929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3E8F-08C3-4F2C-9C07-BC09FDB0B2F8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58F4-E31B-4D4D-8A2A-66909B1284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AF3ED4-6E32-498B-96AE-AEA84133467D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F0D2D7-0FA6-4DCF-BDDE-EFD41124F0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4CEEEC-E72C-436A-A593-CD08527D9F2C}" type="datetime1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B259C-9A45-4297-9D51-D485A6E9E6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7A4D5-A913-4DAD-9148-5A6AEF393750}" type="datetime1">
              <a:rPr lang="ru-RU"/>
              <a:pPr>
                <a:defRPr/>
              </a:pPr>
              <a:t>03.04.2023</a:t>
            </a:fld>
            <a:endParaRPr lang="uk-UA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933EB-5FCB-400C-AE9B-8037A9B4C1C9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F3ED4-6E32-498B-96AE-AEA84133467D}" type="datetime1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D2D7-0FA6-4DCF-BDDE-EFD41124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14893&amp;dst=101621&amp;field=134&amp;date=25.04.2022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login.consultant.ru/link/?req=doc&amp;base=LAW&amp;n=414893&amp;dst=4115&amp;field=134&amp;date=25.04.2022" TargetMode="External"/><Relationship Id="rId7" Type="http://schemas.openxmlformats.org/officeDocument/2006/relationships/hyperlink" Target="https://login.consultant.ru/link/?req=doc&amp;base=LAW&amp;n=414893&amp;dst=5267&amp;field=134&amp;date=25.04.2022" TargetMode="External"/><Relationship Id="rId12" Type="http://schemas.openxmlformats.org/officeDocument/2006/relationships/hyperlink" Target="https://login.consultant.ru/link/?req=doc&amp;base=LAW&amp;n=414893&amp;dst=9288&amp;field=134&amp;date=25.04.20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login.consultant.ru/link/?req=doc&amp;base=LAW&amp;n=414893&amp;dst=7996&amp;field=134&amp;date=25.04.2022" TargetMode="External"/><Relationship Id="rId11" Type="http://schemas.openxmlformats.org/officeDocument/2006/relationships/hyperlink" Target="https://login.consultant.ru/link/?req=doc&amp;base=LAW&amp;n=414893&amp;dst=1440&amp;field=134&amp;date=25.04.2022" TargetMode="External"/><Relationship Id="rId5" Type="http://schemas.openxmlformats.org/officeDocument/2006/relationships/hyperlink" Target="https://login.consultant.ru/link/?req=doc&amp;base=LAW&amp;n=414893&amp;dst=7995&amp;field=134&amp;date=25.04.2022" TargetMode="External"/><Relationship Id="rId10" Type="http://schemas.openxmlformats.org/officeDocument/2006/relationships/hyperlink" Target="https://login.consultant.ru/link/?req=doc&amp;base=LAW&amp;n=414893&amp;dst=2368&amp;field=134&amp;date=25.04.2022" TargetMode="External"/><Relationship Id="rId4" Type="http://schemas.openxmlformats.org/officeDocument/2006/relationships/hyperlink" Target="https://login.consultant.ru/link/?req=doc&amp;base=LAW&amp;n=414893&amp;dst=8733&amp;field=134&amp;date=25.04.2022" TargetMode="External"/><Relationship Id="rId9" Type="http://schemas.openxmlformats.org/officeDocument/2006/relationships/hyperlink" Target="https://login.consultant.ru/link/?req=doc&amp;base=LAW&amp;n=414893&amp;dst=101624&amp;field=134&amp;date=25.04.2022" TargetMode="Externa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4" Type="http://schemas.openxmlformats.org/officeDocument/2006/relationships/hyperlink" Target="consultantplus://offline/ref=B2737ABC52AFCC48EE9F5938D60244C04FF128C1C5709A92FB58657E95D1B7113C54AFBB18F9CA4ED0C94A054A04915AF0EA54325BD3D5AFWE20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74C57F70667F64385900DCC8D310242DDF48E9C401BBE267740A148B9A256AB1EA2EC23ACE366FE41A5761894F767C71E7380099FB40A5F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74C57F70667F64385900DCC8D310242DDF48E9C401BBE267740A148B9A256AB1EA2EC23ACE366FE41A5761894F767C71E7380099FB40A5F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051720" y="1825050"/>
            <a:ext cx="6336704" cy="20447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КОНТРОЛЬ (НАДЗОР) В СФЕРЕ ОБРАЗОВАНИЯ. </a:t>
            </a:r>
            <a:b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ОБЯЗАТЕЛЬНЫЕ ТРЕБОВАНИЯ ЗАКОНОДАТЕЛЬСТВА ОБ ОБРАЗОВАНИИ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8475" y="2078310"/>
            <a:ext cx="144463" cy="17779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51920" y="5229200"/>
            <a:ext cx="5327574" cy="6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Сарыг-Донгак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Анна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Эрес-ооловна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 начальник отдела контроля и надзора в сфере образования</a:t>
            </a:r>
            <a:endParaRPr kumimoji="1" lang="en-US" sz="2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32657"/>
          <a:stretch/>
        </p:blipFill>
        <p:spPr bwMode="auto">
          <a:xfrm>
            <a:off x="18256" y="3182"/>
            <a:ext cx="9125744" cy="8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8023373" y="33807"/>
            <a:ext cx="1013123" cy="833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BED355-A1BB-40D7-AD91-327242E8F6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" y="2078310"/>
            <a:ext cx="2313053" cy="1538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1B4B64-8B1B-4451-9B2C-A48D916B2E17}"/>
              </a:ext>
            </a:extLst>
          </p:cNvPr>
          <p:cNvSpPr txBox="1"/>
          <p:nvPr/>
        </p:nvSpPr>
        <p:spPr>
          <a:xfrm>
            <a:off x="3635896" y="63093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Кызыл –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1FCBAD-F759-493F-99B4-2DE6050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A8B9EF33-0708-4008-B21C-689F99F912DE}"/>
              </a:ext>
            </a:extLst>
          </p:cNvPr>
          <p:cNvGrpSpPr/>
          <p:nvPr/>
        </p:nvGrpSpPr>
        <p:grpSpPr>
          <a:xfrm>
            <a:off x="-16082" y="-44292"/>
            <a:ext cx="9142334" cy="914757"/>
            <a:chOff x="-16082" y="-44292"/>
            <a:chExt cx="9142334" cy="914757"/>
          </a:xfrm>
        </p:grpSpPr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xmlns="" id="{5C60D4CE-1501-43C5-8E6D-042B1F91D802}"/>
                </a:ext>
              </a:extLst>
            </p:cNvPr>
            <p:cNvSpPr txBox="1">
              <a:spLocks/>
            </p:cNvSpPr>
            <p:nvPr/>
          </p:nvSpPr>
          <p:spPr>
            <a:xfrm>
              <a:off x="17748" y="7462"/>
              <a:ext cx="9108504" cy="86300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ГОСУДАРСТВЕННЫЙ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КОНТРОЛЬ (НАДЗОР) В СФЕРЕ ОБРАЗОВАНИЯ</a:t>
              </a:r>
              <a:endParaRPr lang="ru-RU" sz="2400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AD140943-4620-4412-AE69-943427F2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8D6ADC-6BC7-4274-AB8E-1AA7AE4D277D}"/>
              </a:ext>
            </a:extLst>
          </p:cNvPr>
          <p:cNvSpPr/>
          <p:nvPr/>
        </p:nvSpPr>
        <p:spPr>
          <a:xfrm>
            <a:off x="2267744" y="1085088"/>
            <a:ext cx="441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7515">
              <a:lnSpc>
                <a:spcPct val="100000"/>
              </a:lnSpc>
              <a:spcBef>
                <a:spcPts val="320"/>
              </a:spcBef>
            </a:pPr>
            <a:r>
              <a:rPr lang="ru-RU" sz="2000" b="1" spc="-5" dirty="0">
                <a:latin typeface="Trebuchet MS"/>
                <a:cs typeface="Trebuchet MS"/>
              </a:rPr>
              <a:t>ПРОФИЛАКТИЧЕСКИЕ</a:t>
            </a:r>
            <a:r>
              <a:rPr lang="ru-RU" sz="2000" b="1" spc="-60" dirty="0">
                <a:latin typeface="Trebuchet MS"/>
                <a:cs typeface="Trebuchet MS"/>
              </a:rPr>
              <a:t> </a:t>
            </a:r>
            <a:r>
              <a:rPr lang="ru-RU" sz="2000" b="1" spc="-5" dirty="0">
                <a:latin typeface="Trebuchet MS"/>
                <a:cs typeface="Trebuchet MS"/>
              </a:rPr>
              <a:t>ВИЗИТЫ</a:t>
            </a:r>
            <a:endParaRPr lang="ru-RU" sz="2000" dirty="0">
              <a:latin typeface="Trebuchet MS"/>
              <a:cs typeface="Trebuchet MS"/>
            </a:endParaRPr>
          </a:p>
        </p:txBody>
      </p:sp>
      <p:pic>
        <p:nvPicPr>
          <p:cNvPr id="30" name="object 3">
            <a:extLst>
              <a:ext uri="{FF2B5EF4-FFF2-40B4-BE49-F238E27FC236}">
                <a16:creationId xmlns:a16="http://schemas.microsoft.com/office/drawing/2014/main" xmlns="" id="{342BA4D9-29E1-4CDE-84A9-E66E7FAC39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069" y="1604484"/>
            <a:ext cx="7931988" cy="47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A5365A8-1DBC-4B50-BC85-CDEE0D0DBAE0}"/>
              </a:ext>
            </a:extLst>
          </p:cNvPr>
          <p:cNvSpPr txBox="1">
            <a:spLocks/>
          </p:cNvSpPr>
          <p:nvPr/>
        </p:nvSpPr>
        <p:spPr>
          <a:xfrm>
            <a:off x="-18970" y="0"/>
            <a:ext cx="9144000" cy="775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0384D6-0133-4710-8777-6E684A84ED46}"/>
              </a:ext>
            </a:extLst>
          </p:cNvPr>
          <p:cNvSpPr/>
          <p:nvPr/>
        </p:nvSpPr>
        <p:spPr>
          <a:xfrm>
            <a:off x="539552" y="1052736"/>
            <a:ext cx="8424937" cy="57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spc="-5" dirty="0">
                <a:latin typeface="Verdana"/>
                <a:cs typeface="Verdana"/>
              </a:rPr>
              <a:t>Федеральный государственный </a:t>
            </a:r>
            <a:r>
              <a:rPr lang="ru-RU" sz="1400" dirty="0">
                <a:latin typeface="Verdana"/>
                <a:cs typeface="Verdana"/>
              </a:rPr>
              <a:t>контроль </a:t>
            </a:r>
            <a:r>
              <a:rPr lang="ru-RU" sz="1400" spc="-5" dirty="0">
                <a:latin typeface="Verdana"/>
                <a:cs typeface="Verdana"/>
              </a:rPr>
              <a:t>(надзор) </a:t>
            </a:r>
            <a:r>
              <a:rPr lang="ru-RU" sz="1400" dirty="0">
                <a:latin typeface="Verdana"/>
                <a:cs typeface="Verdana"/>
              </a:rPr>
              <a:t>в </a:t>
            </a:r>
            <a:r>
              <a:rPr lang="ru-RU" sz="1400" spc="-5" dirty="0">
                <a:latin typeface="Verdana"/>
                <a:cs typeface="Verdana"/>
              </a:rPr>
              <a:t>сфере </a:t>
            </a:r>
            <a:r>
              <a:rPr lang="ru-RU" sz="1400" dirty="0">
                <a:latin typeface="Verdana"/>
                <a:cs typeface="Verdana"/>
              </a:rPr>
              <a:t>образования</a:t>
            </a:r>
            <a:r>
              <a:rPr lang="ru-RU" sz="1400" spc="-45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в целях</a:t>
            </a:r>
            <a:r>
              <a:rPr lang="ru-RU" sz="1400" spc="-1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снижения</a:t>
            </a:r>
            <a:r>
              <a:rPr lang="ru-RU" sz="1400" spc="-2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риска</a:t>
            </a:r>
            <a:r>
              <a:rPr lang="ru-RU" sz="1400" spc="-1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причинения</a:t>
            </a:r>
            <a:r>
              <a:rPr lang="ru-RU" sz="1400" spc="-35" dirty="0"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  <a:cs typeface="Verdana"/>
              </a:rPr>
              <a:t>вреда </a:t>
            </a:r>
            <a:r>
              <a:rPr lang="ru-RU" sz="1400" dirty="0">
                <a:latin typeface="Verdana"/>
                <a:cs typeface="Verdana"/>
              </a:rPr>
              <a:t>(ущерба)</a:t>
            </a:r>
            <a:r>
              <a:rPr lang="ru-RU" sz="1400" spc="-5" dirty="0">
                <a:latin typeface="Verdana"/>
                <a:cs typeface="Verdana"/>
              </a:rPr>
              <a:t> установленным</a:t>
            </a:r>
            <a:r>
              <a:rPr lang="ru-RU" sz="1400" spc="-4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законом</a:t>
            </a:r>
            <a:r>
              <a:rPr lang="ru-RU" sz="1400" spc="-20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  <a:cs typeface="Verdana"/>
              </a:rPr>
              <a:t>ценностям</a:t>
            </a:r>
            <a:r>
              <a:rPr lang="ru-RU" sz="1400" spc="-15" dirty="0">
                <a:latin typeface="Verdana"/>
                <a:cs typeface="Verdana"/>
              </a:rPr>
              <a:t> </a:t>
            </a:r>
            <a:r>
              <a:rPr lang="ru-RU" sz="1400" dirty="0">
                <a:latin typeface="Verdana"/>
              </a:rPr>
              <a:t>реализуется</a:t>
            </a:r>
            <a:r>
              <a:rPr lang="ru-RU" sz="1400" b="1" spc="-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ru-RU" sz="1400" spc="-5" dirty="0">
                <a:latin typeface="Verdana"/>
              </a:rPr>
              <a:t>с применением </a:t>
            </a:r>
            <a:r>
              <a:rPr lang="ru-RU" sz="1400" b="1" spc="-5" dirty="0">
                <a:solidFill>
                  <a:srgbClr val="C00000"/>
                </a:solidFill>
                <a:latin typeface="Verdana"/>
                <a:cs typeface="Verdana"/>
              </a:rPr>
              <a:t>риск-ориентированного</a:t>
            </a:r>
            <a:r>
              <a:rPr lang="ru-RU" sz="1400" b="1" spc="-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Verdana"/>
                <a:cs typeface="Verdana"/>
              </a:rPr>
              <a:t>подхода.</a:t>
            </a: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endParaRPr lang="ru-RU" sz="1400" b="1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spc="-5" dirty="0">
                <a:latin typeface="Verdana"/>
              </a:rPr>
              <a:t>Объекты федерального государственного контроля (надзора) в сфере образования подлежат отнесению к категориям 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высокого, </a:t>
            </a:r>
            <a:r>
              <a:rPr lang="ru-RU" sz="1400" b="1" spc="-5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среднего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и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b="1" spc="-5" dirty="0">
                <a:solidFill>
                  <a:srgbClr val="00B050"/>
                </a:solidFill>
                <a:latin typeface="Verdana"/>
              </a:rPr>
              <a:t>низкого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риска</a:t>
            </a:r>
            <a:r>
              <a:rPr lang="ru-RU" sz="1400" b="1" spc="-5" dirty="0">
                <a:solidFill>
                  <a:srgbClr val="C00000"/>
                </a:solidFill>
                <a:latin typeface="Verdana"/>
              </a:rPr>
              <a:t> </a:t>
            </a:r>
            <a:r>
              <a:rPr lang="ru-RU" sz="1400" spc="-5" dirty="0">
                <a:latin typeface="Verdana"/>
              </a:rPr>
              <a:t>причинения вреда (ущерба) охраняемым законом ценностям</a:t>
            </a:r>
          </a:p>
          <a:p>
            <a:endParaRPr lang="ru-RU" dirty="0"/>
          </a:p>
          <a:p>
            <a:pPr lvl="1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Критерии отнесения к средней категории риска является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: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ru-RU" sz="1400" dirty="0">
                <a:latin typeface="Verdana"/>
              </a:rPr>
              <a:t>наличие обращения (жалобы, заявления) о фактах нарушения, признанного обоснованным по результатам рассмотрения в Министерстве в течение календарного года, предшествующего дате принятия решения об отнесении объекта к определенной категории риска;</a:t>
            </a:r>
          </a:p>
          <a:p>
            <a:pPr marL="742950" lvl="1" indent="-285750">
              <a:buFontTx/>
              <a:buChar char="-"/>
            </a:pPr>
            <a:r>
              <a:rPr lang="ru-RU" sz="1400" dirty="0">
                <a:latin typeface="Verdana"/>
              </a:rPr>
              <a:t>наличии вступившего в законную силу постановления о назначении административного наказания контролируемому лицу за совершение административного правонарушения в сфере образования в период 3 лет, предшествующих дате принятия решения об отнесении объекта к определенной категории риска, по статьям КоАП РФ </a:t>
            </a:r>
            <a:r>
              <a:rPr lang="ru-RU" dirty="0">
                <a:hlinkClick r:id="rId3"/>
              </a:rPr>
              <a:t>статьей 5.57</a:t>
            </a:r>
            <a:r>
              <a:rPr lang="ru-RU" dirty="0"/>
              <a:t>, </a:t>
            </a:r>
            <a:r>
              <a:rPr lang="ru-RU" dirty="0">
                <a:hlinkClick r:id="rId4"/>
              </a:rPr>
              <a:t>статьей 9.13</a:t>
            </a:r>
            <a:r>
              <a:rPr lang="ru-RU" dirty="0"/>
              <a:t>, </a:t>
            </a:r>
            <a:r>
              <a:rPr lang="ru-RU" dirty="0">
                <a:hlinkClick r:id="rId5"/>
              </a:rPr>
              <a:t>частью 1 статьи 19.4</a:t>
            </a:r>
            <a:r>
              <a:rPr lang="ru-RU" dirty="0"/>
              <a:t>, </a:t>
            </a:r>
            <a:r>
              <a:rPr lang="ru-RU" dirty="0">
                <a:hlinkClick r:id="rId6"/>
              </a:rPr>
              <a:t>статьей 19.4.1</a:t>
            </a:r>
            <a:r>
              <a:rPr lang="ru-RU" dirty="0"/>
              <a:t>, </a:t>
            </a:r>
            <a:r>
              <a:rPr lang="ru-RU" dirty="0">
                <a:hlinkClick r:id="rId7"/>
              </a:rPr>
              <a:t>частью 1 статьи 19.5</a:t>
            </a:r>
            <a:r>
              <a:rPr lang="ru-RU" dirty="0"/>
              <a:t>, </a:t>
            </a:r>
            <a:r>
              <a:rPr lang="ru-RU" dirty="0">
                <a:hlinkClick r:id="rId8"/>
              </a:rPr>
              <a:t>статьями 19.6</a:t>
            </a:r>
            <a:r>
              <a:rPr lang="ru-RU" dirty="0"/>
              <a:t>, </a:t>
            </a:r>
            <a:r>
              <a:rPr lang="ru-RU" dirty="0">
                <a:hlinkClick r:id="rId9"/>
              </a:rPr>
              <a:t>19.7</a:t>
            </a:r>
            <a:r>
              <a:rPr lang="ru-RU" dirty="0"/>
              <a:t>, </a:t>
            </a:r>
            <a:r>
              <a:rPr lang="ru-RU" dirty="0">
                <a:hlinkClick r:id="rId10"/>
              </a:rPr>
              <a:t>19.20</a:t>
            </a:r>
            <a:r>
              <a:rPr lang="ru-RU" dirty="0"/>
              <a:t> и </a:t>
            </a:r>
            <a:r>
              <a:rPr lang="ru-RU" dirty="0">
                <a:hlinkClick r:id="rId11"/>
              </a:rPr>
              <a:t>19.30</a:t>
            </a:r>
            <a:r>
              <a:rPr lang="ru-RU" dirty="0"/>
              <a:t>, </a:t>
            </a:r>
            <a:r>
              <a:rPr lang="ru-RU" dirty="0">
                <a:hlinkClick r:id="rId12"/>
              </a:rPr>
              <a:t>статьей 19.30.2</a:t>
            </a:r>
            <a:r>
              <a:rPr lang="ru-RU" sz="1400" dirty="0">
                <a:latin typeface="Verdana"/>
              </a:rPr>
              <a:t>;</a:t>
            </a: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endParaRPr lang="ru-RU" sz="1000" b="1" dirty="0">
              <a:solidFill>
                <a:srgbClr val="C00000"/>
              </a:solidFill>
              <a:latin typeface="Verdana"/>
            </a:endParaRPr>
          </a:p>
          <a:p>
            <a:pPr marL="452755" marR="448309" algn="just">
              <a:lnSpc>
                <a:spcPct val="12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C00000"/>
                </a:solidFill>
                <a:latin typeface="Verdana"/>
              </a:rPr>
              <a:t>Критерием отнесения к высокой категории риска является одновременное наличие вышеуказанных критериев</a:t>
            </a:r>
          </a:p>
        </p:txBody>
      </p:sp>
      <p:pic>
        <p:nvPicPr>
          <p:cNvPr id="5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18D4009C-6462-4481-B5B0-EDC5A8AA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" y="3687324"/>
            <a:ext cx="1032935" cy="16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98E29B-E991-4DED-8725-4C1892C8D2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2" y="-44292"/>
            <a:ext cx="1111265" cy="8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179" y="3195659"/>
            <a:ext cx="1079500" cy="10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209" y="2744855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509" y="2852804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027" y="2493983"/>
            <a:ext cx="306388" cy="10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8315" y="930342"/>
            <a:ext cx="20749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</p:nvPr>
        </p:nvGraphicFramePr>
        <p:xfrm>
          <a:off x="-1235138" y="1598436"/>
          <a:ext cx="6113632" cy="341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2D9B23-D0FB-4B50-ADE9-1BA849931054}"/>
              </a:ext>
            </a:extLst>
          </p:cNvPr>
          <p:cNvSpPr/>
          <p:nvPr/>
        </p:nvSpPr>
        <p:spPr>
          <a:xfrm>
            <a:off x="1043608" y="1093519"/>
            <a:ext cx="7518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ПЕРИОДИЧНОСТЬ ПРОВЕДЕНИЯ КНМ ПО КАТЕГОРИЯМ РИСКА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A01DD369-83BF-432F-B28A-F372EEA172E8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087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РИСК-ОРИЕНТИРОВАННЫЙ ПОДХОД</a:t>
            </a:r>
            <a:endParaRPr lang="en-US" sz="23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AA3332-C3CE-435C-A9B5-612ACF0E1022}"/>
              </a:ext>
            </a:extLst>
          </p:cNvPr>
          <p:cNvSpPr/>
          <p:nvPr/>
        </p:nvSpPr>
        <p:spPr>
          <a:xfrm>
            <a:off x="4065984" y="1717219"/>
            <a:ext cx="47525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ограничений и запретов, установленных постановлением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10.03.2022 г. № 336 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«Об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особенностях организации 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осуществления </a:t>
            </a:r>
            <a:r>
              <a:rPr lang="ru-RU" sz="1800" b="1" spc="-11" dirty="0">
                <a:solidFill>
                  <a:srgbClr val="1F4E79"/>
                </a:solidFill>
                <a:latin typeface="Calibri"/>
                <a:cs typeface="Calibri"/>
              </a:rPr>
              <a:t>государст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венного</a:t>
            </a:r>
            <a:r>
              <a:rPr lang="ru-RU" sz="1800" b="1" spc="-19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ru-RU" sz="1800" b="1" spc="-8" dirty="0">
                <a:solidFill>
                  <a:srgbClr val="1F4E79"/>
                </a:solidFill>
                <a:latin typeface="Calibri"/>
                <a:cs typeface="Calibri"/>
              </a:rPr>
              <a:t>контроля</a:t>
            </a:r>
            <a:r>
              <a:rPr lang="ru-RU" sz="1800" b="1" dirty="0">
                <a:solidFill>
                  <a:srgbClr val="1F4E79"/>
                </a:solidFill>
                <a:latin typeface="Calibri"/>
                <a:cs typeface="Calibri"/>
              </a:rPr>
              <a:t> (надзора),</a:t>
            </a:r>
            <a:r>
              <a:rPr lang="ru-RU" sz="18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ru-RU" sz="1800" b="1" spc="-4" dirty="0">
                <a:solidFill>
                  <a:srgbClr val="1F4E79"/>
                </a:solidFill>
                <a:latin typeface="Calibri"/>
                <a:cs typeface="Calibri"/>
              </a:rPr>
              <a:t>муниципального</a:t>
            </a:r>
            <a:r>
              <a:rPr lang="ru-RU" sz="1800" b="1" spc="-8" dirty="0">
                <a:solidFill>
                  <a:srgbClr val="1F4E79"/>
                </a:solidFill>
                <a:latin typeface="Calibri"/>
                <a:cs typeface="Calibri"/>
              </a:rPr>
              <a:t> контроля»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 проведения плановых проверок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министерства сформирован с учетом периодичности для объектов контроля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высокого риска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75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согласованы с Прокуратурой РТ и утверждены всего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плановые проверки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75"/>
              </a:spcBef>
            </a:pPr>
            <a:endParaRPr lang="ru-RU" sz="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ЧДОУ д/с «Почемучки»;</a:t>
            </a: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ГБПОУ РТ «Тувинский техникум информационных технологий»;</a:t>
            </a:r>
          </a:p>
          <a:p>
            <a:pPr algn="just">
              <a:spcBef>
                <a:spcPts val="75"/>
              </a:spcBef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ДОСААФ г. Ак-Довурака</a:t>
            </a:r>
            <a:endParaRPr lang="ru-RU" sz="1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019FEEF8-69C3-4FAE-8007-E8D94E5859E2}"/>
              </a:ext>
            </a:extLst>
          </p:cNvPr>
          <p:cNvSpPr txBox="1">
            <a:spLocks/>
          </p:cNvSpPr>
          <p:nvPr/>
        </p:nvSpPr>
        <p:spPr>
          <a:xfrm>
            <a:off x="-16082" y="0"/>
            <a:ext cx="9108504" cy="105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ПРАВОВЫЕ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ОСНОВАНИЯ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ОСУЩЕСТВЛЕНИЯ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ФЕДЕРАЛЬНОГО ГОСУДАРСТВЕННОГО 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КОНТРОЛЯ </a:t>
            </a:r>
            <a:r>
              <a:rPr lang="ru-RU" sz="1800" b="1" spc="-5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(НАДЗОРА)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В СФЕРЕ ОБРАЗОВАНИЯ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1D308A6-7B64-4A3A-A16C-54C6E93FB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" y="0"/>
            <a:ext cx="1086667" cy="84390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98F1F68A-0E3D-4061-818B-08B5C29FEA67}"/>
              </a:ext>
            </a:extLst>
          </p:cNvPr>
          <p:cNvSpPr txBox="1"/>
          <p:nvPr/>
        </p:nvSpPr>
        <p:spPr>
          <a:xfrm>
            <a:off x="755576" y="1268760"/>
            <a:ext cx="712746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800" b="1" spc="-5" dirty="0">
                <a:latin typeface="Trebuchet MS"/>
                <a:cs typeface="Trebuchet MS"/>
              </a:rPr>
              <a:t>ОСОБЕННОСТИ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ОСУЩЕСТВЛЕНИЯ</a:t>
            </a:r>
            <a:r>
              <a:rPr lang="ru-RU" sz="1800" b="1" spc="-10" dirty="0">
                <a:latin typeface="Trebuchet MS"/>
                <a:cs typeface="Trebuchet MS"/>
              </a:rPr>
              <a:t> ФГКН </a:t>
            </a:r>
            <a:r>
              <a:rPr sz="1800" b="1" spc="-5" dirty="0">
                <a:latin typeface="Trebuchet MS"/>
                <a:cs typeface="Trebuchet MS"/>
              </a:rPr>
              <a:t>В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2023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ГОДУ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2822986C-3C4F-4B69-9A25-CF1D3D548C3F}"/>
              </a:ext>
            </a:extLst>
          </p:cNvPr>
          <p:cNvSpPr txBox="1"/>
          <p:nvPr/>
        </p:nvSpPr>
        <p:spPr>
          <a:xfrm>
            <a:off x="467544" y="1916832"/>
            <a:ext cx="84023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u="heavy" spc="-5" dirty="0">
                <a:solidFill>
                  <a:srgbClr val="30843C"/>
                </a:solidFill>
                <a:uFill>
                  <a:solidFill>
                    <a:srgbClr val="30843C"/>
                  </a:solidFill>
                </a:uFill>
                <a:latin typeface="Trebuchet MS"/>
                <a:cs typeface="Trebuchet MS"/>
              </a:rPr>
              <a:t>плановые</a:t>
            </a:r>
            <a:r>
              <a:rPr sz="1800" u="heavy" dirty="0">
                <a:solidFill>
                  <a:srgbClr val="30843C"/>
                </a:solidFill>
                <a:uFill>
                  <a:solidFill>
                    <a:srgbClr val="30843C"/>
                  </a:solidFill>
                </a:uFill>
                <a:latin typeface="Trebuchet MS"/>
                <a:cs typeface="Trebuchet MS"/>
              </a:rPr>
              <a:t> КНМ</a:t>
            </a:r>
            <a:r>
              <a:rPr sz="1800" spc="-15" dirty="0">
                <a:solidFill>
                  <a:srgbClr val="30843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2AF51"/>
                </a:solidFill>
                <a:latin typeface="Trebuchet MS"/>
                <a:cs typeface="Trebuchet MS"/>
              </a:rPr>
              <a:t>–</a:t>
            </a:r>
            <a:r>
              <a:rPr sz="1800" spc="-5" dirty="0">
                <a:solidFill>
                  <a:srgbClr val="42AF5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отношении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объектов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контроля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высокой</a:t>
            </a:r>
            <a:r>
              <a:rPr sz="18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категории</a:t>
            </a:r>
            <a:r>
              <a:rPr sz="18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риска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0843C"/>
              </a:buClr>
              <a:buFont typeface="Wingdings"/>
              <a:buChar char=""/>
            </a:pPr>
            <a:endParaRPr sz="1850" dirty="0">
              <a:latin typeface="Trebuchet MS"/>
              <a:cs typeface="Trebuchet MS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u="heavy" spc="-5" dirty="0">
                <a:solidFill>
                  <a:srgbClr val="30843C"/>
                </a:solidFill>
                <a:uFill>
                  <a:solidFill>
                    <a:srgbClr val="30843C"/>
                  </a:solidFill>
                </a:uFill>
                <a:latin typeface="Trebuchet MS"/>
                <a:cs typeface="Trebuchet MS"/>
              </a:rPr>
              <a:t>внеплановые</a:t>
            </a:r>
            <a:r>
              <a:rPr sz="1800" u="heavy" spc="-45" dirty="0">
                <a:solidFill>
                  <a:srgbClr val="30843C"/>
                </a:solidFill>
                <a:uFill>
                  <a:solidFill>
                    <a:srgbClr val="30843C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solidFill>
                  <a:srgbClr val="30843C"/>
                </a:solidFill>
                <a:uFill>
                  <a:solidFill>
                    <a:srgbClr val="30843C"/>
                  </a:solidFill>
                </a:uFill>
                <a:latin typeface="Trebuchet MS"/>
                <a:cs typeface="Trebuchet MS"/>
              </a:rPr>
              <a:t>КНМ</a:t>
            </a:r>
            <a:endParaRPr sz="18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1)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при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согласовании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органами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прокуратуры</a:t>
            </a:r>
            <a:r>
              <a:rPr sz="1800" dirty="0">
                <a:latin typeface="Trebuchet MS"/>
                <a:cs typeface="Trebuchet MS"/>
              </a:rPr>
              <a:t>:</a:t>
            </a: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при </a:t>
            </a:r>
            <a:r>
              <a:rPr sz="1800" spc="-5" dirty="0">
                <a:latin typeface="Trebuchet MS"/>
                <a:cs typeface="Trebuchet MS"/>
              </a:rPr>
              <a:t>непосредственной </a:t>
            </a:r>
            <a:r>
              <a:rPr sz="1800" spc="-10" dirty="0">
                <a:latin typeface="Trebuchet MS"/>
                <a:cs typeface="Trebuchet MS"/>
              </a:rPr>
              <a:t>угрозе </a:t>
            </a:r>
            <a:r>
              <a:rPr sz="1800" spc="-5" dirty="0">
                <a:latin typeface="Trebuchet MS"/>
                <a:cs typeface="Trebuchet MS"/>
              </a:rPr>
              <a:t>причинения вреда жизни </a:t>
            </a:r>
            <a:r>
              <a:rPr sz="1800" dirty="0">
                <a:latin typeface="Trebuchet MS"/>
                <a:cs typeface="Trebuchet MS"/>
              </a:rPr>
              <a:t>и </a:t>
            </a:r>
            <a:r>
              <a:rPr sz="1800" spc="-10" dirty="0">
                <a:latin typeface="Trebuchet MS"/>
                <a:cs typeface="Trebuchet MS"/>
              </a:rPr>
              <a:t>тяжкого </a:t>
            </a:r>
            <a:r>
              <a:rPr sz="1800" spc="-5" dirty="0">
                <a:latin typeface="Trebuchet MS"/>
                <a:cs typeface="Trebuchet MS"/>
              </a:rPr>
              <a:t>вреда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здоровью граждан, </a:t>
            </a:r>
            <a:r>
              <a:rPr sz="1800" dirty="0">
                <a:latin typeface="Trebuchet MS"/>
                <a:cs typeface="Trebuchet MS"/>
              </a:rPr>
              <a:t>по </a:t>
            </a:r>
            <a:r>
              <a:rPr sz="1800" spc="-5" dirty="0">
                <a:latin typeface="Trebuchet MS"/>
                <a:cs typeface="Trebuchet MS"/>
              </a:rPr>
              <a:t>фактам причинения </a:t>
            </a:r>
            <a:r>
              <a:rPr sz="1800" spc="-10" dirty="0">
                <a:latin typeface="Trebuchet MS"/>
                <a:cs typeface="Trebuchet MS"/>
              </a:rPr>
              <a:t>вреда жизни </a:t>
            </a:r>
            <a:r>
              <a:rPr sz="1800" dirty="0">
                <a:latin typeface="Trebuchet MS"/>
                <a:cs typeface="Trebuchet MS"/>
              </a:rPr>
              <a:t>и </a:t>
            </a:r>
            <a:r>
              <a:rPr sz="1800" spc="-10" dirty="0">
                <a:latin typeface="Trebuchet MS"/>
                <a:cs typeface="Trebuchet MS"/>
              </a:rPr>
              <a:t>тяжкого </a:t>
            </a:r>
            <a:r>
              <a:rPr sz="1800" spc="-5" dirty="0">
                <a:latin typeface="Trebuchet MS"/>
                <a:cs typeface="Trebuchet MS"/>
              </a:rPr>
              <a:t>вреда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здоровью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граждан</a:t>
            </a:r>
            <a:endParaRPr sz="1800" dirty="0">
              <a:latin typeface="Trebuchet MS"/>
              <a:cs typeface="Trebuchet MS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при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выявлении </a:t>
            </a:r>
            <a:r>
              <a:rPr sz="1800" dirty="0">
                <a:latin typeface="Trebuchet MS"/>
                <a:cs typeface="Trebuchet MS"/>
              </a:rPr>
              <a:t>индикаторов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риска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нарушения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обязательных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требований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2)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без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согласования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органами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прокуратуры:</a:t>
            </a:r>
            <a:endParaRPr sz="180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поручению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Президента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Российской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Федерации;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поручению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Председателя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Правительства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Российской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Федерации;</a:t>
            </a:r>
          </a:p>
          <a:p>
            <a:pPr marL="299085" marR="53086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Trebuchet MS"/>
                <a:cs typeface="Trebuchet MS"/>
              </a:rPr>
              <a:t>по </a:t>
            </a:r>
            <a:r>
              <a:rPr sz="1800" spc="-5" dirty="0">
                <a:latin typeface="Trebuchet MS"/>
                <a:cs typeface="Trebuchet MS"/>
              </a:rPr>
              <a:t>требованию </a:t>
            </a:r>
            <a:r>
              <a:rPr sz="1800" dirty="0">
                <a:latin typeface="Trebuchet MS"/>
                <a:cs typeface="Trebuchet MS"/>
              </a:rPr>
              <a:t>прокурора в </a:t>
            </a:r>
            <a:r>
              <a:rPr sz="1800" spc="-5" dirty="0">
                <a:latin typeface="Trebuchet MS"/>
                <a:cs typeface="Trebuchet MS"/>
              </a:rPr>
              <a:t>рамках надзора за исполнением законов, </a:t>
            </a:r>
            <a:r>
              <a:rPr sz="1800" dirty="0">
                <a:latin typeface="Trebuchet MS"/>
                <a:cs typeface="Trebuchet MS"/>
              </a:rPr>
              <a:t> соблюдением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прав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свобод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человека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гражданина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поступившим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органы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прокуратуры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материалам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обращениям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профилактические</a:t>
            </a:r>
            <a:r>
              <a:rPr sz="1800" spc="-55" dirty="0">
                <a:solidFill>
                  <a:srgbClr val="30843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мероприятия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843C"/>
              </a:buClr>
              <a:buFont typeface="Wingdings"/>
              <a:buChar char=""/>
            </a:pPr>
            <a:endParaRPr sz="1850" dirty="0">
              <a:latin typeface="Trebuchet MS"/>
              <a:cs typeface="Trebuchet MS"/>
            </a:endParaRPr>
          </a:p>
          <a:p>
            <a:pPr marL="299085" marR="1499870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контрольные (надзорные) мероприятия </a:t>
            </a:r>
            <a:r>
              <a:rPr sz="1800" dirty="0">
                <a:solidFill>
                  <a:srgbClr val="30843C"/>
                </a:solidFill>
                <a:latin typeface="Trebuchet MS"/>
                <a:cs typeface="Trebuchet MS"/>
              </a:rPr>
              <a:t>без </a:t>
            </a: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взаимодействия </a:t>
            </a:r>
            <a:r>
              <a:rPr sz="1800" dirty="0">
                <a:solidFill>
                  <a:srgbClr val="30843C"/>
                </a:solidFill>
                <a:latin typeface="Trebuchet MS"/>
                <a:cs typeface="Trebuchet MS"/>
              </a:rPr>
              <a:t>с </a:t>
            </a:r>
            <a:r>
              <a:rPr sz="1800" spc="-530" dirty="0">
                <a:solidFill>
                  <a:srgbClr val="30843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контролируемыми</a:t>
            </a:r>
            <a:r>
              <a:rPr sz="1800" spc="-40" dirty="0">
                <a:solidFill>
                  <a:srgbClr val="30843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30843C"/>
                </a:solidFill>
                <a:latin typeface="Trebuchet MS"/>
                <a:cs typeface="Trebuchet MS"/>
              </a:rPr>
              <a:t>лицами</a:t>
            </a: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107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4464EFF-D714-488B-B3A3-45BEAEF9421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4008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Индикаторы риска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FB9948-7C15-41F0-9F0B-25EF5DF15FD2}"/>
              </a:ext>
            </a:extLst>
          </p:cNvPr>
          <p:cNvSpPr/>
          <p:nvPr/>
        </p:nvSpPr>
        <p:spPr>
          <a:xfrm>
            <a:off x="395536" y="980728"/>
            <a:ext cx="85962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Перечень индикаторов риска нарушения обязательных требований</a:t>
            </a:r>
            <a:r>
              <a:rPr lang="ru-RU" dirty="0"/>
              <a:t>, </a:t>
            </a:r>
            <a:r>
              <a:rPr lang="ru-RU" sz="1400" dirty="0"/>
              <a:t>используемых при осуществлении ФГКН, утвержден приказом РОСОБРНАДЗОРА от 04.10.2021 N 1336:</a:t>
            </a:r>
          </a:p>
          <a:p>
            <a:endParaRPr lang="ru-RU" sz="1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части предоставления сведений о выданных документах об образовании и (или) о квалификации в ФИС ФРДО</a:t>
            </a:r>
            <a:r>
              <a:rPr lang="ru-RU" dirty="0"/>
              <a:t>: н</a:t>
            </a:r>
            <a:r>
              <a:rPr lang="ru-RU" spc="-5" dirty="0">
                <a:latin typeface="Times New Roman"/>
                <a:cs typeface="Times New Roman"/>
              </a:rPr>
              <a:t>епредставление </a:t>
            </a:r>
            <a:r>
              <a:rPr lang="ru-RU" u="heavy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течение </a:t>
            </a:r>
            <a:r>
              <a:rPr lang="ru-RU" u="heavy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семи </a:t>
            </a:r>
            <a:r>
              <a:rPr lang="ru-RU" u="heavy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месяцев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организацией, осуществляющей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образовательную</a:t>
            </a:r>
            <a:r>
              <a:rPr lang="ru-RU" spc="-5" dirty="0">
                <a:latin typeface="Times New Roman"/>
                <a:cs typeface="Times New Roman"/>
              </a:rPr>
              <a:t> деятельность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по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дополнительным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профессиональным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программам </a:t>
            </a:r>
            <a:r>
              <a:rPr lang="ru-RU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(или) </a:t>
            </a:r>
            <a:r>
              <a:rPr lang="ru-RU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основным программам профессионального </a:t>
            </a:r>
            <a:r>
              <a:rPr lang="ru-RU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обучения 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Times New Roman"/>
                <a:cs typeface="Times New Roman"/>
              </a:rPr>
              <a:t>менее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шести</a:t>
            </a:r>
            <a:r>
              <a:rPr lang="ru-RU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месяцев</a:t>
            </a:r>
            <a:r>
              <a:rPr lang="ru-RU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rgbClr val="C00000"/>
                </a:solidFill>
                <a:latin typeface="Times New Roman"/>
                <a:cs typeface="Times New Roman"/>
              </a:rPr>
              <a:t>основании</a:t>
            </a:r>
            <a:r>
              <a:rPr lang="ru-RU" spc="-5" dirty="0">
                <a:solidFill>
                  <a:srgbClr val="C00000"/>
                </a:solidFill>
                <a:latin typeface="Times New Roman"/>
                <a:cs typeface="Times New Roman"/>
              </a:rPr>
              <a:t> лицензии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осуществление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образовательной</a:t>
            </a:r>
            <a:r>
              <a:rPr lang="ru-RU" spc="-5" dirty="0">
                <a:latin typeface="Times New Roman"/>
                <a:cs typeface="Times New Roman"/>
              </a:rPr>
              <a:t> деятельности,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оператору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ФИС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5" dirty="0">
                <a:latin typeface="Times New Roman"/>
                <a:cs typeface="Times New Roman"/>
              </a:rPr>
              <a:t>ФРДО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сведений</a:t>
            </a:r>
            <a:r>
              <a:rPr lang="ru-RU" dirty="0">
                <a:latin typeface="Times New Roman"/>
                <a:cs typeface="Times New Roman"/>
              </a:rPr>
              <a:t> о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документах</a:t>
            </a:r>
            <a:r>
              <a:rPr lang="ru-RU" dirty="0">
                <a:latin typeface="Times New Roman"/>
                <a:cs typeface="Times New Roman"/>
              </a:rPr>
              <a:t> о</a:t>
            </a:r>
            <a:r>
              <a:rPr lang="ru-RU" spc="-10" dirty="0">
                <a:latin typeface="Times New Roman"/>
                <a:cs typeface="Times New Roman"/>
              </a:rPr>
              <a:t> квалификации</a:t>
            </a:r>
            <a:r>
              <a:rPr lang="ru-RU" spc="5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порядке,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установленном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Правилами.</a:t>
            </a:r>
          </a:p>
          <a:p>
            <a:endParaRPr lang="ru-RU" sz="1000" b="1" spc="-5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части информационной открытости</a:t>
            </a:r>
            <a:r>
              <a:rPr lang="ru-RU" dirty="0"/>
              <a:t>: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отсутствие</a:t>
            </a:r>
            <a:r>
              <a:rPr lang="ru-RU" u="heavy" spc="6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доступа</a:t>
            </a:r>
            <a:r>
              <a:rPr lang="ru-RU" u="heavy" spc="4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к </a:t>
            </a:r>
            <a:r>
              <a:rPr lang="ru-RU" spc="-10" dirty="0">
                <a:latin typeface="Times New Roman"/>
                <a:cs typeface="Times New Roman"/>
              </a:rPr>
              <a:t>открытым</a:t>
            </a:r>
            <a:r>
              <a:rPr lang="ru-RU" spc="5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и </a:t>
            </a:r>
            <a:r>
              <a:rPr lang="ru-RU" spc="-10" dirty="0">
                <a:latin typeface="Times New Roman"/>
                <a:cs typeface="Times New Roman"/>
              </a:rPr>
              <a:t>общедоступным</a:t>
            </a:r>
            <a:r>
              <a:rPr lang="ru-RU" spc="3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информационным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ресурсам, </a:t>
            </a:r>
            <a:r>
              <a:rPr lang="ru-RU" spc="-10" dirty="0">
                <a:latin typeface="Times New Roman"/>
                <a:cs typeface="Times New Roman"/>
              </a:rPr>
              <a:t>содержащим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информацию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 деятельности</a:t>
            </a:r>
            <a:r>
              <a:rPr lang="ru-RU" spc="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образовательной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организации, </a:t>
            </a:r>
            <a:r>
              <a:rPr lang="ru-RU" spc="-10" dirty="0">
                <a:latin typeface="Times New Roman"/>
                <a:cs typeface="Times New Roman"/>
              </a:rPr>
              <a:t>подлежащую</a:t>
            </a:r>
            <a:r>
              <a:rPr lang="ru-RU" spc="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размещению</a:t>
            </a:r>
            <a:r>
              <a:rPr lang="ru-RU" spc="4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spc="3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информационно-телекоммуникационных</a:t>
            </a:r>
            <a:r>
              <a:rPr lang="ru-RU" spc="5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сетях,</a:t>
            </a:r>
            <a:r>
              <a:rPr lang="ru-RU" spc="4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 </a:t>
            </a:r>
            <a:r>
              <a:rPr lang="ru-RU" spc="-385" dirty="0">
                <a:latin typeface="Times New Roman"/>
                <a:cs typeface="Times New Roman"/>
              </a:rPr>
              <a:t> </a:t>
            </a:r>
            <a:r>
              <a:rPr lang="ru-RU" spc="-30" dirty="0">
                <a:latin typeface="Times New Roman"/>
                <a:cs typeface="Times New Roman"/>
              </a:rPr>
              <a:t>том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числе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официальном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сайте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образовательной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организации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 сети </a:t>
            </a:r>
            <a:r>
              <a:rPr lang="ru-RU" spc="-10" dirty="0">
                <a:latin typeface="Times New Roman"/>
                <a:cs typeface="Times New Roman"/>
              </a:rPr>
              <a:t>«Интернет»,</a:t>
            </a:r>
            <a:r>
              <a:rPr lang="ru-RU" spc="5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зафиксированное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lang="ru-RU" u="heavy" spc="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менее</a:t>
            </a:r>
            <a:r>
              <a:rPr lang="ru-RU" u="heavy" spc="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трех</a:t>
            </a:r>
            <a:r>
              <a:rPr lang="ru-RU" u="heavy" spc="2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</a:t>
            </a:r>
            <a:r>
              <a:rPr lang="ru-RU" u="heavy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u="heavy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периодичностью</a:t>
            </a:r>
            <a:r>
              <a:rPr lang="ru-RU" u="heavy" spc="4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lang="ru-RU" u="heavy" spc="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чаще </a:t>
            </a:r>
            <a:r>
              <a:rPr lang="ru-RU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u="heavy" spc="-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одного</a:t>
            </a:r>
            <a:r>
              <a:rPr lang="ru-RU" u="heavy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раза</a:t>
            </a:r>
            <a:r>
              <a:rPr lang="ru-RU" u="heavy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u="heavy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неделю</a:t>
            </a:r>
            <a:r>
              <a:rPr lang="ru-RU" u="heavy" spc="3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период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осуществления</a:t>
            </a:r>
            <a:r>
              <a:rPr lang="ru-RU" spc="3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соответствии</a:t>
            </a:r>
            <a:r>
              <a:rPr lang="ru-RU" spc="8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мониторинга </a:t>
            </a:r>
            <a:r>
              <a:rPr lang="ru-RU" spc="-5" dirty="0">
                <a:latin typeface="Times New Roman"/>
                <a:cs typeface="Times New Roman"/>
              </a:rPr>
              <a:t> системы</a:t>
            </a:r>
            <a:r>
              <a:rPr lang="ru-RU" spc="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образования</a:t>
            </a:r>
            <a:endParaRPr lang="ru-RU" dirty="0"/>
          </a:p>
        </p:txBody>
      </p:sp>
      <p:pic>
        <p:nvPicPr>
          <p:cNvPr id="10" name="Рисунок 19">
            <a:extLst>
              <a:ext uri="{FF2B5EF4-FFF2-40B4-BE49-F238E27FC236}">
                <a16:creationId xmlns:a16="http://schemas.microsoft.com/office/drawing/2014/main" xmlns="" id="{D34F6AB4-4C18-42C9-8103-3F258A6E0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5" y="4653136"/>
            <a:ext cx="1277634" cy="16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D276BA-F1CC-48B0-8B79-FAC60AEEE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818"/>
            <a:ext cx="1086667" cy="843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F1E4B7-A9BC-4147-A20B-F9BC8B1D26E0}"/>
              </a:ext>
            </a:extLst>
          </p:cNvPr>
          <p:cNvSpPr/>
          <p:nvPr/>
        </p:nvSpPr>
        <p:spPr>
          <a:xfrm>
            <a:off x="1495009" y="5229200"/>
            <a:ext cx="749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lang="ru-RU" b="1" spc="-10" dirty="0">
                <a:solidFill>
                  <a:srgbClr val="C00000"/>
                </a:solidFill>
                <a:latin typeface="Trebuchet MS"/>
                <a:cs typeface="Trebuchet MS"/>
              </a:rPr>
              <a:t>ВЫЯВЛЕНИЕ</a:t>
            </a:r>
            <a:r>
              <a:rPr lang="ru-RU" b="1" spc="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Trebuchet MS"/>
                <a:cs typeface="Trebuchet MS"/>
              </a:rPr>
              <a:t>ИНДИКАТОРОВ</a:t>
            </a:r>
            <a:r>
              <a:rPr lang="ru-RU" b="1" spc="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Trebuchet MS"/>
                <a:cs typeface="Trebuchet MS"/>
              </a:rPr>
              <a:t>РИСКА</a:t>
            </a:r>
            <a:r>
              <a:rPr lang="ru-RU" b="1" spc="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b="1" spc="-10" dirty="0">
                <a:solidFill>
                  <a:srgbClr val="C00000"/>
                </a:solidFill>
                <a:latin typeface="Trebuchet MS"/>
              </a:rPr>
              <a:t>НАРУШЕНИЯ ОБЯЗАТЕЛЬНЫХ ТРЕБОВАНИЙ </a:t>
            </a:r>
            <a:r>
              <a:rPr lang="ru-RU" b="1" spc="-10" dirty="0">
                <a:latin typeface="Trebuchet MS"/>
              </a:rPr>
              <a:t>– </a:t>
            </a:r>
            <a:r>
              <a:rPr lang="ru-RU" spc="-10" dirty="0">
                <a:latin typeface="Trebuchet MS"/>
              </a:rPr>
              <a:t>основание для проведения  внепланового контрольного (надзорного)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59786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44A8E189-53C4-4A7B-900C-ABF66B4E5DB1}"/>
              </a:ext>
            </a:extLst>
          </p:cNvPr>
          <p:cNvGrpSpPr/>
          <p:nvPr/>
        </p:nvGrpSpPr>
        <p:grpSpPr>
          <a:xfrm>
            <a:off x="611560" y="950685"/>
            <a:ext cx="7550658" cy="998627"/>
            <a:chOff x="190306" y="799164"/>
            <a:chExt cx="7550658" cy="856743"/>
          </a:xfrm>
        </p:grpSpPr>
        <p:grpSp>
          <p:nvGrpSpPr>
            <p:cNvPr id="2" name="object 2"/>
            <p:cNvGrpSpPr/>
            <p:nvPr/>
          </p:nvGrpSpPr>
          <p:grpSpPr>
            <a:xfrm>
              <a:off x="190306" y="799164"/>
              <a:ext cx="7550658" cy="856743"/>
              <a:chOff x="253741" y="-77448"/>
              <a:chExt cx="10067544" cy="1142322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3741" y="-33929"/>
                <a:ext cx="10067544" cy="1098803"/>
              </a:xfrm>
              <a:prstGeom prst="rect">
                <a:avLst/>
              </a:prstGeom>
            </p:spPr>
          </p:pic>
          <p:sp>
            <p:nvSpPr>
              <p:cNvPr id="4" name="object 4"/>
              <p:cNvSpPr/>
              <p:nvPr/>
            </p:nvSpPr>
            <p:spPr>
              <a:xfrm>
                <a:off x="326254" y="-77448"/>
                <a:ext cx="9775191" cy="927736"/>
              </a:xfrm>
              <a:custGeom>
                <a:avLst/>
                <a:gdLst/>
                <a:ahLst/>
                <a:cxnLst/>
                <a:rect l="l" t="t" r="r" b="b"/>
                <a:pathLst>
                  <a:path w="9775190" h="927735">
                    <a:moveTo>
                      <a:pt x="9774936" y="0"/>
                    </a:moveTo>
                    <a:lnTo>
                      <a:pt x="0" y="0"/>
                    </a:lnTo>
                    <a:lnTo>
                      <a:pt x="0" y="927353"/>
                    </a:lnTo>
                    <a:lnTo>
                      <a:pt x="9293352" y="927353"/>
                    </a:lnTo>
                    <a:lnTo>
                      <a:pt x="9774936" y="445770"/>
                    </a:lnTo>
                    <a:lnTo>
                      <a:pt x="9774936" y="0"/>
                    </a:lnTo>
                    <a:close/>
                  </a:path>
                </a:pathLst>
              </a:custGeom>
              <a:solidFill>
                <a:srgbClr val="2370A2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244691" y="915759"/>
              <a:ext cx="7138034" cy="494127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lang="ru-RU"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 часть 6 статьи 93 Федерального закона от 29.12.2012 </a:t>
              </a:r>
            </a:p>
            <a:p>
              <a:pPr marL="9525">
                <a:spcBef>
                  <a:spcPts val="71"/>
                </a:spcBef>
              </a:pPr>
              <a:r>
                <a:rPr lang="ru-RU"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  № 273-ФЗ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«Об</a:t>
              </a:r>
              <a:r>
                <a:rPr sz="1800" b="1" spc="8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образовании</a:t>
              </a:r>
              <a:r>
                <a:rPr sz="1800" b="1" spc="1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4" dirty="0">
                  <a:solidFill>
                    <a:srgbClr val="FFFFFF"/>
                  </a:solidFill>
                  <a:latin typeface="Tahoma"/>
                  <a:cs typeface="Tahoma"/>
                </a:rPr>
                <a:t>в</a:t>
              </a:r>
              <a:r>
                <a:rPr sz="1800" b="1" spc="1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Российской</a:t>
              </a:r>
              <a:r>
                <a:rPr sz="1800" b="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 err="1">
                  <a:solidFill>
                    <a:srgbClr val="FFFFFF"/>
                  </a:solidFill>
                  <a:latin typeface="Tahoma"/>
                  <a:cs typeface="Tahoma"/>
                </a:rPr>
                <a:t>Федерации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»</a:t>
              </a:r>
              <a:endParaRPr lang="ru-RU" sz="1800" b="1" spc="-4" dirty="0">
                <a:solidFill>
                  <a:srgbClr val="2D75B6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0DED9C5-A4BC-407E-A15C-E317BC138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52E2F9A-2D60-4B29-9C6A-588B157FFA78}"/>
              </a:ext>
            </a:extLst>
          </p:cNvPr>
          <p:cNvSpPr txBox="1">
            <a:spLocks/>
          </p:cNvSpPr>
          <p:nvPr/>
        </p:nvSpPr>
        <p:spPr>
          <a:xfrm>
            <a:off x="17748" y="7462"/>
            <a:ext cx="9108504" cy="7900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ГОСУДАРСТВЕННЫЙ КОНТРОЛЬ (НАДЗОР) В СФЕРЕ ОБРАЗОВАНИЯ</a:t>
            </a:r>
            <a:endParaRPr lang="ru-RU" sz="20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1BC94B7-DE0E-435F-88AC-41D0DBA58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1" y="-44291"/>
            <a:ext cx="996174" cy="7736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AE2E0B-0E2B-4910-A2ED-2D513439F38A}"/>
              </a:ext>
            </a:extLst>
          </p:cNvPr>
          <p:cNvSpPr/>
          <p:nvPr/>
        </p:nvSpPr>
        <p:spPr>
          <a:xfrm>
            <a:off x="1232288" y="2262758"/>
            <a:ext cx="729193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При осуществлении ФГКН орган по контролю (надзору) в сфере образования </a:t>
            </a:r>
            <a:r>
              <a:rPr lang="ru-RU" b="1" dirty="0">
                <a:solidFill>
                  <a:srgbClr val="00B050"/>
                </a:solidFill>
              </a:rPr>
              <a:t>вправе привлекать экспертов</a:t>
            </a:r>
            <a:r>
              <a:rPr lang="ru-RU" dirty="0"/>
              <a:t>, экспертные организации.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Оплата услуг экспертов и экспертных организаций производится в порядке и размерах, которые установлены </a:t>
            </a:r>
            <a:r>
              <a:rPr lang="ru-RU" b="1" dirty="0">
                <a:solidFill>
                  <a:srgbClr val="00B050"/>
                </a:solidFill>
              </a:rPr>
              <a:t>постановлением Правительства Российской Федерации от 1 декабря 2021 г. N 2168</a:t>
            </a:r>
            <a:r>
              <a:rPr lang="ru-RU" b="1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Эксперт имеет право на возмещение расходов, понесенных в связи с участием в мероприятиях по контролю (надзору).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Эксперту возмещаются расходы на проезд до места осуществления деятельности юридического лица, индивидуального предпринимателя, в отношении которых проводятся мероприятия по контролю (надзору), и обратно до места жительства эксперта, а также расходы на наем жилого помещения. 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xmlns="" id="{8CD36EFB-CCD5-44A4-9438-4BD0FD00999A}"/>
              </a:ext>
            </a:extLst>
          </p:cNvPr>
          <p:cNvSpPr/>
          <p:nvPr/>
        </p:nvSpPr>
        <p:spPr>
          <a:xfrm>
            <a:off x="899592" y="2270344"/>
            <a:ext cx="80501" cy="3376722"/>
          </a:xfrm>
          <a:custGeom>
            <a:avLst/>
            <a:gdLst/>
            <a:ahLst/>
            <a:cxnLst/>
            <a:rect l="l" t="t" r="r" b="b"/>
            <a:pathLst>
              <a:path h="4032885">
                <a:moveTo>
                  <a:pt x="0" y="0"/>
                </a:moveTo>
                <a:lnTo>
                  <a:pt x="0" y="4032453"/>
                </a:lnTo>
              </a:path>
            </a:pathLst>
          </a:custGeom>
          <a:ln w="76200">
            <a:solidFill>
              <a:srgbClr val="FF6F6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7698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223629" y="3429001"/>
            <a:ext cx="480721" cy="2060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endParaRPr lang="ru-RU" sz="1350" b="1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76CF75C-938D-4CB7-B5F2-F7DE88A95CFA}"/>
              </a:ext>
            </a:extLst>
          </p:cNvPr>
          <p:cNvGrpSpPr/>
          <p:nvPr/>
        </p:nvGrpSpPr>
        <p:grpSpPr>
          <a:xfrm>
            <a:off x="-16082" y="-44292"/>
            <a:ext cx="9142334" cy="914757"/>
            <a:chOff x="-16082" y="-44292"/>
            <a:chExt cx="9142334" cy="91475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4EB017DA-6F02-4559-8048-38CE6D1452D1}"/>
                </a:ext>
              </a:extLst>
            </p:cNvPr>
            <p:cNvSpPr txBox="1">
              <a:spLocks/>
            </p:cNvSpPr>
            <p:nvPr/>
          </p:nvSpPr>
          <p:spPr>
            <a:xfrm>
              <a:off x="17748" y="7462"/>
              <a:ext cx="9108504" cy="86300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ГОСУДАРСТВЕННЫЙ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КОНТРОЛЬ (НАДЗОР) В СФЕРЕ ОБРАЗОВАНИЯ</a:t>
              </a:r>
              <a:endParaRPr lang="ru-RU" sz="2000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6947E9B-EEF9-409A-999C-8698DF2D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3BB29C8-40E0-4CD0-AE8D-139CD0A95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8" t="33399" r="22394" b="10338"/>
          <a:stretch/>
        </p:blipFill>
        <p:spPr>
          <a:xfrm>
            <a:off x="441825" y="1085852"/>
            <a:ext cx="8607649" cy="57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357B6D-F00D-4C92-A474-5299F1F0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218E135-2501-483C-81A2-4F8F334B70F4}"/>
              </a:ext>
            </a:extLst>
          </p:cNvPr>
          <p:cNvSpPr txBox="1">
            <a:spLocks/>
          </p:cNvSpPr>
          <p:nvPr/>
        </p:nvSpPr>
        <p:spPr>
          <a:xfrm>
            <a:off x="24598" y="45927"/>
            <a:ext cx="9094803" cy="1006809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Перечень нормативных правовых актов, 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содержащих обязательные требования, оценка 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соблюдения которых осуществляется в рамках ФГК(Н) </a:t>
            </a:r>
          </a:p>
        </p:txBody>
      </p:sp>
      <p:pic>
        <p:nvPicPr>
          <p:cNvPr id="7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702A771C-E0DA-487F-99C4-B3DB7E79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" y="1855788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C70464-4A23-4689-A40E-A912ABBD8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40D3F5-B02D-468B-BE04-D01598DC9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9" t="17802" r="27162" b="28670"/>
          <a:stretch/>
        </p:blipFill>
        <p:spPr>
          <a:xfrm>
            <a:off x="2060596" y="1127332"/>
            <a:ext cx="6734188" cy="49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84" y="1124745"/>
            <a:ext cx="7560839" cy="694316"/>
            <a:chOff x="214884" y="0"/>
            <a:chExt cx="8286115" cy="174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0"/>
              <a:ext cx="8285988" cy="1743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" y="108204"/>
              <a:ext cx="7679435" cy="14737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6042" y="98297"/>
              <a:ext cx="7993380" cy="1473835"/>
            </a:xfrm>
            <a:custGeom>
              <a:avLst/>
              <a:gdLst/>
              <a:ahLst/>
              <a:cxnLst/>
              <a:rect l="l" t="t" r="r" b="b"/>
              <a:pathLst>
                <a:path w="7993380" h="1473835">
                  <a:moveTo>
                    <a:pt x="7993380" y="0"/>
                  </a:moveTo>
                  <a:lnTo>
                    <a:pt x="736854" y="0"/>
                  </a:lnTo>
                  <a:lnTo>
                    <a:pt x="0" y="736853"/>
                  </a:lnTo>
                  <a:lnTo>
                    <a:pt x="0" y="1473707"/>
                  </a:lnTo>
                  <a:lnTo>
                    <a:pt x="7993380" y="1473707"/>
                  </a:lnTo>
                  <a:lnTo>
                    <a:pt x="7993380" y="0"/>
                  </a:lnTo>
                  <a:close/>
                </a:path>
              </a:pathLst>
            </a:custGeom>
            <a:solidFill>
              <a:srgbClr val="2370A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336042" y="98297"/>
              <a:ext cx="7993380" cy="1473835"/>
            </a:xfrm>
            <a:custGeom>
              <a:avLst/>
              <a:gdLst/>
              <a:ahLst/>
              <a:cxnLst/>
              <a:rect l="l" t="t" r="r" b="b"/>
              <a:pathLst>
                <a:path w="7993380" h="1473835">
                  <a:moveTo>
                    <a:pt x="7993380" y="0"/>
                  </a:moveTo>
                  <a:lnTo>
                    <a:pt x="736854" y="0"/>
                  </a:lnTo>
                  <a:lnTo>
                    <a:pt x="0" y="736853"/>
                  </a:lnTo>
                  <a:lnTo>
                    <a:pt x="0" y="1473707"/>
                  </a:lnTo>
                  <a:lnTo>
                    <a:pt x="7993380" y="1473707"/>
                  </a:lnTo>
                  <a:lnTo>
                    <a:pt x="7993380" y="0"/>
                  </a:lnTo>
                  <a:close/>
                </a:path>
              </a:pathLst>
            </a:custGeom>
            <a:ln w="190500">
              <a:solidFill>
                <a:srgbClr val="2370A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/>
          <p:nvPr/>
        </p:nvSpPr>
        <p:spPr>
          <a:xfrm>
            <a:off x="860986" y="2060848"/>
            <a:ext cx="0" cy="3024664"/>
          </a:xfrm>
          <a:custGeom>
            <a:avLst/>
            <a:gdLst/>
            <a:ahLst/>
            <a:cxnLst/>
            <a:rect l="l" t="t" r="r" b="b"/>
            <a:pathLst>
              <a:path h="4032885">
                <a:moveTo>
                  <a:pt x="0" y="0"/>
                </a:moveTo>
                <a:lnTo>
                  <a:pt x="0" y="4032453"/>
                </a:lnTo>
              </a:path>
            </a:pathLst>
          </a:custGeom>
          <a:ln w="76200">
            <a:solidFill>
              <a:srgbClr val="FF6F6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1166892" y="2130435"/>
            <a:ext cx="7336155" cy="3195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sz="1800" spc="-30" dirty="0">
                <a:latin typeface="Microsoft Sans Serif"/>
                <a:cs typeface="Microsoft Sans Serif"/>
              </a:rPr>
              <a:t>Приказ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8" dirty="0">
                <a:latin typeface="Microsoft Sans Serif"/>
                <a:cs typeface="Microsoft Sans Serif"/>
              </a:rPr>
              <a:t>Минпросвещения России </a:t>
            </a:r>
            <a:r>
              <a:rPr sz="1800" spc="-8" dirty="0" err="1">
                <a:latin typeface="Microsoft Sans Serif"/>
                <a:cs typeface="Microsoft Sans Serif"/>
              </a:rPr>
              <a:t>от</a:t>
            </a:r>
            <a:r>
              <a:rPr sz="1800" spc="-8" dirty="0">
                <a:latin typeface="Microsoft Sans Serif"/>
                <a:cs typeface="Microsoft Sans Serif"/>
              </a:rPr>
              <a:t> </a:t>
            </a:r>
            <a:r>
              <a:rPr lang="ru-RU" sz="1800" spc="-8" dirty="0">
                <a:latin typeface="Microsoft Sans Serif"/>
                <a:cs typeface="Microsoft Sans Serif"/>
              </a:rPr>
              <a:t>16 ноября 2022 г. N 992 «Об утверждении федеральной образовательной программы начального общего образования»;</a:t>
            </a:r>
          </a:p>
          <a:p>
            <a:endParaRPr lang="ru-RU" spc="-8" dirty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pc="-8" dirty="0">
                <a:latin typeface="Microsoft Sans Serif"/>
                <a:cs typeface="Microsoft Sans Serif"/>
              </a:rPr>
              <a:t>Приказ </a:t>
            </a:r>
            <a:r>
              <a:rPr lang="ru-RU" sz="1800" spc="-8" dirty="0" err="1">
                <a:latin typeface="Microsoft Sans Serif"/>
                <a:cs typeface="Microsoft Sans Serif"/>
              </a:rPr>
              <a:t>Минпросвещения</a:t>
            </a:r>
            <a:r>
              <a:rPr lang="ru-RU" sz="1800" spc="-8" dirty="0">
                <a:latin typeface="Microsoft Sans Serif"/>
                <a:cs typeface="Microsoft Sans Serif"/>
              </a:rPr>
              <a:t> России от 16 ноября 2022 г. N 993 «Об утверждении федеральной образовательной программы основного общего образования»;</a:t>
            </a:r>
          </a:p>
          <a:p>
            <a:endParaRPr lang="ru-RU" sz="1100" spc="-8" dirty="0">
              <a:latin typeface="Microsoft Sans Serif"/>
              <a:cs typeface="Microsoft Sans Serif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spc="-8" dirty="0">
                <a:latin typeface="Microsoft Sans Serif"/>
                <a:cs typeface="Microsoft Sans Serif"/>
              </a:rPr>
              <a:t>Приказ </a:t>
            </a:r>
            <a:r>
              <a:rPr lang="ru-RU" sz="1800" spc="-8" dirty="0" err="1">
                <a:latin typeface="Microsoft Sans Serif"/>
                <a:cs typeface="Microsoft Sans Serif"/>
              </a:rPr>
              <a:t>Минпросвещения</a:t>
            </a:r>
            <a:r>
              <a:rPr lang="ru-RU" sz="1800" spc="-8" dirty="0">
                <a:latin typeface="Microsoft Sans Serif"/>
                <a:cs typeface="Microsoft Sans Serif"/>
              </a:rPr>
              <a:t> России от 23 ноября 2022 г. N 1014 «Об утверждении федеральной образовательной программы среднего общего образования»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spc="-8" dirty="0">
              <a:latin typeface="Microsoft Sans Serif"/>
              <a:cs typeface="Microsoft Sans Serif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81117B6-032B-414C-80F6-DE2AE2D137AF}"/>
              </a:ext>
            </a:extLst>
          </p:cNvPr>
          <p:cNvSpPr txBox="1">
            <a:spLocks/>
          </p:cNvSpPr>
          <p:nvPr/>
        </p:nvSpPr>
        <p:spPr>
          <a:xfrm>
            <a:off x="17748" y="0"/>
            <a:ext cx="9108504" cy="981081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ИЗМЕНЕНИЯ В ЗАКОНОДАТЕЛЬСТВЕ </a:t>
            </a:r>
          </a:p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 ОБРАЗОВАНИИ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5AD098-C755-427E-ADE8-FA0E3D511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C75260C8-0E29-4633-87BE-3F71BD64D912}"/>
              </a:ext>
            </a:extLst>
          </p:cNvPr>
          <p:cNvSpPr txBox="1">
            <a:spLocks/>
          </p:cNvSpPr>
          <p:nvPr/>
        </p:nvSpPr>
        <p:spPr>
          <a:xfrm>
            <a:off x="1626225" y="1217740"/>
            <a:ext cx="6363312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fontAlgn="auto">
              <a:spcBef>
                <a:spcPts val="71"/>
              </a:spcBef>
              <a:spcAft>
                <a:spcPts val="0"/>
              </a:spcAft>
            </a:pPr>
            <a:r>
              <a:rPr lang="ru-RU" sz="2400" b="1" spc="-8">
                <a:solidFill>
                  <a:schemeClr val="bg1"/>
                </a:solidFill>
              </a:rPr>
              <a:t>Федеральные образовательные программы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340A09-28FC-43A7-B0D6-3257A9801806}"/>
              </a:ext>
            </a:extLst>
          </p:cNvPr>
          <p:cNvSpPr/>
          <p:nvPr/>
        </p:nvSpPr>
        <p:spPr>
          <a:xfrm>
            <a:off x="1101122" y="5228505"/>
            <a:ext cx="7467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392C69"/>
                </a:solidFill>
                <a:latin typeface="Calibri" panose="020F0502020204030204" pitchFamily="34" charset="0"/>
              </a:rPr>
              <a:t>Основные общеобразовательные программы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подлежат приведению </a:t>
            </a:r>
            <a:r>
              <a:rPr lang="ru-RU" sz="1800" b="1" dirty="0">
                <a:solidFill>
                  <a:srgbClr val="392C69"/>
                </a:solidFill>
                <a:latin typeface="Calibri" panose="020F0502020204030204" pitchFamily="34" charset="0"/>
              </a:rPr>
              <a:t>в соответствие с федеральными основными общеобразовательными программами не позднее 01.09.2023 		</a:t>
            </a:r>
          </a:p>
        </p:txBody>
      </p:sp>
    </p:spTree>
    <p:extLst>
      <p:ext uri="{BB962C8B-B14F-4D97-AF65-F5344CB8AC3E}">
        <p14:creationId xmlns:p14="http://schemas.microsoft.com/office/powerpoint/2010/main" val="258142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763688" y="1312619"/>
            <a:ext cx="542639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АККРЕДИТАЦИОННЫЕ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ПОКАЗАТЕЛИ</a:t>
            </a:r>
            <a:endParaRPr sz="1800" dirty="0">
              <a:latin typeface="Calibri"/>
              <a:cs typeface="Calibri"/>
            </a:endParaRPr>
          </a:p>
          <a:p>
            <a:pPr marL="9525"/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Начало</a:t>
            </a:r>
            <a:r>
              <a:rPr sz="18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spc="-8" dirty="0">
                <a:solidFill>
                  <a:srgbClr val="FFFFFF"/>
                </a:solidFill>
                <a:latin typeface="Calibri"/>
                <a:cs typeface="Calibri"/>
              </a:rPr>
              <a:t> документов</a:t>
            </a:r>
            <a:r>
              <a:rPr sz="18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01.03.2022.</a:t>
            </a:r>
            <a:endParaRPr sz="1800" dirty="0">
              <a:latin typeface="Calibri"/>
              <a:cs typeface="Calibri"/>
            </a:endParaRPr>
          </a:p>
          <a:p>
            <a:pPr marL="9525"/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sz="18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srgbClr val="FFFFFF"/>
                </a:solidFill>
                <a:latin typeface="Calibri"/>
                <a:cs typeface="Calibri"/>
              </a:rPr>
              <a:t>документов</a:t>
            </a:r>
            <a:r>
              <a:rPr sz="18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ограничен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31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августа</a:t>
            </a:r>
            <a:r>
              <a:rPr sz="18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81117B6-032B-414C-80F6-DE2AE2D137AF}"/>
              </a:ext>
            </a:extLst>
          </p:cNvPr>
          <p:cNvSpPr txBox="1">
            <a:spLocks/>
          </p:cNvSpPr>
          <p:nvPr/>
        </p:nvSpPr>
        <p:spPr>
          <a:xfrm>
            <a:off x="17748" y="0"/>
            <a:ext cx="9108504" cy="981081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ИЗМЕНЕНИЯ В ФЕДЕРАЛЬНЫЙ ЗАКОН ОТ 29.12.2012 № 273-ФЗ</a:t>
            </a:r>
          </a:p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«ОБ ОБРАЗОВАНИИ В РОССИЙСКОЙ ФЕДЕРАЦИИ»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5AD098-C755-427E-ADE8-FA0E3D511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pic>
        <p:nvPicPr>
          <p:cNvPr id="14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9368959D-6DF2-4516-A8F3-31CBDF75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" y="1196752"/>
            <a:ext cx="890289" cy="13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ED07E3-A35D-439D-AD49-F371D5B81DF5}"/>
              </a:ext>
            </a:extLst>
          </p:cNvPr>
          <p:cNvSpPr txBox="1"/>
          <p:nvPr/>
        </p:nvSpPr>
        <p:spPr>
          <a:xfrm>
            <a:off x="907994" y="1003121"/>
            <a:ext cx="771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Статья 12. Образовательные программы </a:t>
            </a:r>
            <a:r>
              <a:rPr lang="ru-RU" sz="1400" dirty="0"/>
              <a:t>(</a:t>
            </a:r>
            <a:r>
              <a:rPr lang="ru-RU" sz="1100" dirty="0"/>
              <a:t>введена ФЗ от 24.09.2022 N 371-ФЗ)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2EACD5-629C-4B35-8990-459CA5A8700F}"/>
              </a:ext>
            </a:extLst>
          </p:cNvPr>
          <p:cNvSpPr/>
          <p:nvPr/>
        </p:nvSpPr>
        <p:spPr>
          <a:xfrm>
            <a:off x="882390" y="2871782"/>
            <a:ext cx="790712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6.1. </a:t>
            </a:r>
            <a:r>
              <a:rPr lang="ru-RU" sz="1500" dirty="0"/>
              <a:t>Организации, осуществляющие образовательную деятельность по имеющим государственную аккредитацию ОП НОО, ООО, СОО, разрабатывают образовательные программы </a:t>
            </a:r>
            <a:r>
              <a:rPr lang="ru-RU" sz="1500" b="1" dirty="0">
                <a:solidFill>
                  <a:srgbClr val="C00000"/>
                </a:solidFill>
              </a:rPr>
              <a:t>в соответствии с ФГОС и соответствующими ФООП.</a:t>
            </a:r>
            <a:r>
              <a:rPr lang="ru-RU" sz="1500" dirty="0"/>
              <a:t> Содержание и планируемые результаты разработанных образовательными организациями образовательных программ </a:t>
            </a:r>
            <a:r>
              <a:rPr lang="ru-RU" sz="1500" b="1" dirty="0">
                <a:solidFill>
                  <a:srgbClr val="C00000"/>
                </a:solidFill>
              </a:rPr>
              <a:t>должны быть не ниже </a:t>
            </a:r>
            <a:r>
              <a:rPr lang="ru-RU" sz="1500" dirty="0"/>
              <a:t>соответствующих содержания и планируемых результатов федеральных основных общеобразовательных программ.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7ACF4F-3177-4828-B187-EC1B3A618C05}"/>
              </a:ext>
            </a:extLst>
          </p:cNvPr>
          <p:cNvSpPr/>
          <p:nvPr/>
        </p:nvSpPr>
        <p:spPr>
          <a:xfrm>
            <a:off x="852235" y="4605395"/>
            <a:ext cx="79071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6.2. </a:t>
            </a:r>
            <a:r>
              <a:rPr lang="ru-RU" sz="1500" dirty="0"/>
              <a:t>Организация, осуществляющая образовательную деятельность по имеющим государственную аккредитацию ОП НОО, ООО, СОО, при разработке соответствующей общеобразовательной программы </a:t>
            </a:r>
            <a:r>
              <a:rPr lang="ru-RU" sz="1500" dirty="0">
                <a:solidFill>
                  <a:srgbClr val="C00000"/>
                </a:solidFill>
              </a:rPr>
              <a:t>вправе предусмотреть перераспределение </a:t>
            </a:r>
            <a:r>
              <a:rPr lang="ru-RU" sz="1500" dirty="0"/>
              <a:t>предусмотренного в федеральном учебном плане </a:t>
            </a:r>
            <a:r>
              <a:rPr lang="ru-RU" sz="1500" dirty="0">
                <a:solidFill>
                  <a:srgbClr val="C00000"/>
                </a:solidFill>
              </a:rPr>
              <a:t>времени </a:t>
            </a:r>
            <a:r>
              <a:rPr lang="ru-RU" sz="1500" dirty="0"/>
              <a:t>на изучение учебных предметов, по которым</a:t>
            </a:r>
            <a:r>
              <a:rPr lang="ru-RU" sz="1500" dirty="0">
                <a:solidFill>
                  <a:srgbClr val="C00000"/>
                </a:solidFill>
              </a:rPr>
              <a:t> не проводится государственная итоговая аттестация,</a:t>
            </a:r>
            <a:r>
              <a:rPr lang="ru-RU" sz="1500" dirty="0"/>
              <a:t> в пользу изучения иных учебных предметов, в том числе на организацию углубленного изучения отдельных учебных предметов и профильное обучение.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1FFA511-77A4-4EE5-B584-6A465789C645}"/>
              </a:ext>
            </a:extLst>
          </p:cNvPr>
          <p:cNvSpPr/>
          <p:nvPr/>
        </p:nvSpPr>
        <p:spPr>
          <a:xfrm>
            <a:off x="882390" y="1529986"/>
            <a:ext cx="78150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6. </a:t>
            </a:r>
            <a:r>
              <a:rPr lang="ru-RU" sz="1500" dirty="0"/>
              <a:t>ОП ДО разрабатываются и утверждаются организацией, осуществляющей образовательную деятельность, </a:t>
            </a:r>
            <a:r>
              <a:rPr lang="ru-RU" sz="1500" dirty="0">
                <a:solidFill>
                  <a:srgbClr val="C00000"/>
                </a:solidFill>
              </a:rPr>
              <a:t>в соответствии с ФГОС ДО и соответствующей ФОП ДО</a:t>
            </a:r>
            <a:r>
              <a:rPr lang="ru-RU" sz="1500" dirty="0"/>
              <a:t>. Содержание и планируемые результаты разработанных образовательными организациями ОП </a:t>
            </a:r>
            <a:r>
              <a:rPr lang="ru-RU" sz="1500" dirty="0">
                <a:solidFill>
                  <a:srgbClr val="C00000"/>
                </a:solidFill>
              </a:rPr>
              <a:t>должны быть не ниже </a:t>
            </a:r>
            <a:r>
              <a:rPr lang="ru-RU" sz="1500" dirty="0"/>
              <a:t>соответствующих содержания и планируемых результатов ФОП ДО.</a:t>
            </a:r>
            <a:endParaRPr lang="ru-RU" sz="15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45991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0DED9C5-A4BC-407E-A15C-E317BC138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52E2F9A-2D60-4B29-9C6A-588B157FFA78}"/>
              </a:ext>
            </a:extLst>
          </p:cNvPr>
          <p:cNvSpPr txBox="1">
            <a:spLocks/>
          </p:cNvSpPr>
          <p:nvPr/>
        </p:nvSpPr>
        <p:spPr>
          <a:xfrm>
            <a:off x="17748" y="7462"/>
            <a:ext cx="9108504" cy="7900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ГОСУДАРСТВЕННЫЙ КОНТРОЛЬ (НАДЗОР) В СФЕРЕ ОБРАЗОВАНИЯ</a:t>
            </a:r>
            <a:endParaRPr lang="ru-RU" sz="20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1BC94B7-DE0E-435F-88AC-41D0DBA58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1" y="-44291"/>
            <a:ext cx="996174" cy="773624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3456097-C9BC-4C06-8BB5-668977EB8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414994"/>
              </p:ext>
            </p:extLst>
          </p:nvPr>
        </p:nvGraphicFramePr>
        <p:xfrm>
          <a:off x="535361" y="2162166"/>
          <a:ext cx="8073277" cy="383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E64333C-F0C2-482E-B4EE-DE8C6DDB4E15}"/>
              </a:ext>
            </a:extLst>
          </p:cNvPr>
          <p:cNvGrpSpPr/>
          <p:nvPr/>
        </p:nvGrpSpPr>
        <p:grpSpPr>
          <a:xfrm>
            <a:off x="980093" y="987930"/>
            <a:ext cx="7550658" cy="998627"/>
            <a:chOff x="190306" y="799164"/>
            <a:chExt cx="7550658" cy="856743"/>
          </a:xfrm>
        </p:grpSpPr>
        <p:grpSp>
          <p:nvGrpSpPr>
            <p:cNvPr id="19" name="object 2">
              <a:extLst>
                <a:ext uri="{FF2B5EF4-FFF2-40B4-BE49-F238E27FC236}">
                  <a16:creationId xmlns:a16="http://schemas.microsoft.com/office/drawing/2014/main" xmlns="" id="{21ECB05F-F46F-40F3-A73C-2178532DCAC0}"/>
                </a:ext>
              </a:extLst>
            </p:cNvPr>
            <p:cNvGrpSpPr/>
            <p:nvPr/>
          </p:nvGrpSpPr>
          <p:grpSpPr>
            <a:xfrm>
              <a:off x="190306" y="799164"/>
              <a:ext cx="7550658" cy="856743"/>
              <a:chOff x="253741" y="-77448"/>
              <a:chExt cx="10067544" cy="1142322"/>
            </a:xfrm>
          </p:grpSpPr>
          <p:pic>
            <p:nvPicPr>
              <p:cNvPr id="21" name="object 3">
                <a:extLst>
                  <a:ext uri="{FF2B5EF4-FFF2-40B4-BE49-F238E27FC236}">
                    <a16:creationId xmlns:a16="http://schemas.microsoft.com/office/drawing/2014/main" xmlns="" id="{8B28F8AA-7230-4871-8675-C7B6FD746FF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3741" y="-33929"/>
                <a:ext cx="10067544" cy="1098803"/>
              </a:xfrm>
              <a:prstGeom prst="rect">
                <a:avLst/>
              </a:prstGeom>
            </p:spPr>
          </p:pic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xmlns="" id="{CED2EC9E-9C51-49F9-9373-1F1CAD44716E}"/>
                  </a:ext>
                </a:extLst>
              </p:cNvPr>
              <p:cNvSpPr/>
              <p:nvPr/>
            </p:nvSpPr>
            <p:spPr>
              <a:xfrm>
                <a:off x="326254" y="-77448"/>
                <a:ext cx="9775191" cy="927736"/>
              </a:xfrm>
              <a:custGeom>
                <a:avLst/>
                <a:gdLst/>
                <a:ahLst/>
                <a:cxnLst/>
                <a:rect l="l" t="t" r="r" b="b"/>
                <a:pathLst>
                  <a:path w="9775190" h="927735">
                    <a:moveTo>
                      <a:pt x="9774936" y="0"/>
                    </a:moveTo>
                    <a:lnTo>
                      <a:pt x="0" y="0"/>
                    </a:lnTo>
                    <a:lnTo>
                      <a:pt x="0" y="927353"/>
                    </a:lnTo>
                    <a:lnTo>
                      <a:pt x="9293352" y="927353"/>
                    </a:lnTo>
                    <a:lnTo>
                      <a:pt x="9774936" y="445770"/>
                    </a:lnTo>
                    <a:lnTo>
                      <a:pt x="9774936" y="0"/>
                    </a:lnTo>
                    <a:close/>
                  </a:path>
                </a:pathLst>
              </a:custGeom>
              <a:solidFill>
                <a:srgbClr val="2370A2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xmlns="" id="{E0B2CC1F-9040-43A2-8121-8C0B88C24C81}"/>
                </a:ext>
              </a:extLst>
            </p:cNvPr>
            <p:cNvSpPr txBox="1"/>
            <p:nvPr/>
          </p:nvSpPr>
          <p:spPr>
            <a:xfrm>
              <a:off x="244691" y="915759"/>
              <a:ext cx="7138034" cy="494127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>
                <a:spcBef>
                  <a:spcPts val="71"/>
                </a:spcBef>
              </a:pPr>
              <a:r>
                <a:rPr lang="ru-RU"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 часть 1 статьи 93 Федерального закона от 29.12.2012 </a:t>
              </a:r>
            </a:p>
            <a:p>
              <a:pPr marL="9525">
                <a:spcBef>
                  <a:spcPts val="71"/>
                </a:spcBef>
              </a:pPr>
              <a:r>
                <a:rPr lang="ru-RU"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  № 273-ФЗ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«Об</a:t>
              </a:r>
              <a:r>
                <a:rPr sz="1800" b="1" spc="8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образовании</a:t>
              </a:r>
              <a:r>
                <a:rPr sz="1800" b="1" spc="1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4" dirty="0">
                  <a:solidFill>
                    <a:srgbClr val="FFFFFF"/>
                  </a:solidFill>
                  <a:latin typeface="Tahoma"/>
                  <a:cs typeface="Tahoma"/>
                </a:rPr>
                <a:t>в</a:t>
              </a:r>
              <a:r>
                <a:rPr sz="1800" b="1" spc="1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Российской</a:t>
              </a:r>
              <a:r>
                <a:rPr sz="1800" b="1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1800" b="1" spc="-8" dirty="0" err="1">
                  <a:solidFill>
                    <a:srgbClr val="FFFFFF"/>
                  </a:solidFill>
                  <a:latin typeface="Tahoma"/>
                  <a:cs typeface="Tahoma"/>
                </a:rPr>
                <a:t>Федерации</a:t>
              </a:r>
              <a:r>
                <a:rPr sz="1800" b="1" spc="-8" dirty="0">
                  <a:solidFill>
                    <a:srgbClr val="FFFFFF"/>
                  </a:solidFill>
                  <a:latin typeface="Tahoma"/>
                  <a:cs typeface="Tahoma"/>
                </a:rPr>
                <a:t>»</a:t>
              </a:r>
              <a:endParaRPr lang="ru-RU" sz="1800" b="1" spc="-4" dirty="0">
                <a:solidFill>
                  <a:srgbClr val="2D75B6"/>
                </a:solidFill>
                <a:latin typeface="Tahoma"/>
                <a:cs typeface="Tahom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208402" y="3645024"/>
            <a:ext cx="7334926" cy="18562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r>
              <a:rPr lang="ru-RU" sz="1500" b="1" dirty="0"/>
              <a:t>6.4. </a:t>
            </a:r>
            <a:r>
              <a:rPr lang="ru-RU" sz="1500" dirty="0"/>
              <a:t>Организации, осуществляющие образовательную деятельность по ОП ДО и по имеющим государственную аккредитацию ОП НОО, ООО, СОО, </a:t>
            </a:r>
            <a:r>
              <a:rPr lang="ru-RU" sz="1500" b="1" dirty="0">
                <a:solidFill>
                  <a:srgbClr val="C00000"/>
                </a:solidFill>
              </a:rPr>
              <a:t>вправе непосредственно применять </a:t>
            </a:r>
            <a:r>
              <a:rPr lang="ru-RU" sz="1500" dirty="0"/>
              <a:t>при реализации соответствующих ООП ФООП, а также предусмотреть применение федерального учебного плана, и (или) федерального календарного учебного графика, и (или) не указанных в части 6.3 настоящей статьи федеральных рабочих программ учебных предметов, курсов, дисциплин (модулей). </a:t>
            </a:r>
            <a:r>
              <a:rPr lang="ru-RU" sz="1500" b="1" dirty="0">
                <a:solidFill>
                  <a:srgbClr val="C00000"/>
                </a:solidFill>
              </a:rPr>
              <a:t>В этом случае соответствующая учебно-методическая документация не разрабатывается</a:t>
            </a:r>
            <a:endParaRPr lang="ru-RU" sz="1500" b="1" dirty="0">
              <a:solidFill>
                <a:srgbClr val="C00000"/>
              </a:solidFill>
              <a:hlinkClick r:id="rId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81117B6-032B-414C-80F6-DE2AE2D137AF}"/>
              </a:ext>
            </a:extLst>
          </p:cNvPr>
          <p:cNvSpPr txBox="1">
            <a:spLocks/>
          </p:cNvSpPr>
          <p:nvPr/>
        </p:nvSpPr>
        <p:spPr>
          <a:xfrm>
            <a:off x="17748" y="0"/>
            <a:ext cx="9108504" cy="981081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ИЗМЕНЕНИЯ В ФЕДЕРАЛЬНЫЙ ЗАКОН ОТ 29.12.2012 № 273-ФЗ</a:t>
            </a:r>
          </a:p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«ОБ ОБРАЗОВАНИИ В РОССИЙСКОЙ ФЕДЕРАЦИИ»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5AD098-C755-427E-ADE8-FA0E3D511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pic>
        <p:nvPicPr>
          <p:cNvPr id="14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9368959D-6DF2-4516-A8F3-31CBDF75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" y="1196752"/>
            <a:ext cx="890289" cy="13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ED07E3-A35D-439D-AD49-F371D5B81DF5}"/>
              </a:ext>
            </a:extLst>
          </p:cNvPr>
          <p:cNvSpPr txBox="1"/>
          <p:nvPr/>
        </p:nvSpPr>
        <p:spPr>
          <a:xfrm>
            <a:off x="907994" y="1003121"/>
            <a:ext cx="77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Статья 12. Образовательные программы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E46B2E-5953-42D5-B304-5F76767A476D}"/>
              </a:ext>
            </a:extLst>
          </p:cNvPr>
          <p:cNvSpPr/>
          <p:nvPr/>
        </p:nvSpPr>
        <p:spPr>
          <a:xfrm>
            <a:off x="1090815" y="1463252"/>
            <a:ext cx="7548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6.3. </a:t>
            </a:r>
            <a:r>
              <a:rPr lang="ru-RU" sz="1500" dirty="0"/>
              <a:t>При разработке ООП организации, осуществляющие образовательную деятельность по имеющим государственную аккредитацию ОП НОО, ООО, СОО, предусматривают непосредственное применение </a:t>
            </a:r>
            <a:r>
              <a:rPr lang="ru-RU" sz="1500" dirty="0">
                <a:solidFill>
                  <a:srgbClr val="C00000"/>
                </a:solidFill>
              </a:rPr>
              <a:t>при реализации обязательной части ОП НОО </a:t>
            </a:r>
            <a:r>
              <a:rPr lang="ru-RU" sz="1500" dirty="0"/>
              <a:t>федеральных рабочих программ по учебным предметам "Русский язык", "Литературное чтение" и "Окружающий мир", а </a:t>
            </a:r>
            <a:r>
              <a:rPr lang="ru-RU" sz="1500" dirty="0">
                <a:solidFill>
                  <a:srgbClr val="C00000"/>
                </a:solidFill>
              </a:rPr>
              <a:t>при реализации обязательной части ОП ООО и СОО </a:t>
            </a:r>
            <a:r>
              <a:rPr lang="ru-RU" sz="1500" dirty="0"/>
              <a:t>федеральных рабочих программ по учебным предметам "Русский язык", "Литература", "История", "Обществознание", "География" и "Основы безопасности жизнедеятельности".</a:t>
            </a:r>
          </a:p>
        </p:txBody>
      </p:sp>
    </p:spTree>
    <p:extLst>
      <p:ext uri="{BB962C8B-B14F-4D97-AF65-F5344CB8AC3E}">
        <p14:creationId xmlns:p14="http://schemas.microsoft.com/office/powerpoint/2010/main" val="413494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208402" y="3645024"/>
            <a:ext cx="7334926" cy="18562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r>
              <a:rPr lang="ru-RU" sz="1500" b="1" dirty="0"/>
              <a:t>6.4. </a:t>
            </a:r>
            <a:r>
              <a:rPr lang="ru-RU" sz="1500" dirty="0"/>
              <a:t>Организации, осуществляющие образовательную деятельность по ОП ДО и по имеющим государственную аккредитацию ОП НОО, ООО, СОО, </a:t>
            </a:r>
            <a:r>
              <a:rPr lang="ru-RU" sz="1500" b="1" dirty="0">
                <a:solidFill>
                  <a:srgbClr val="C00000"/>
                </a:solidFill>
              </a:rPr>
              <a:t>вправе непосредственно применять </a:t>
            </a:r>
            <a:r>
              <a:rPr lang="ru-RU" sz="1500" dirty="0"/>
              <a:t>при реализации соответствующих ООП ФООП, а также предусмотреть применение федерального учебного плана, и (или) федерального календарного учебного графика, и (или) не указанных в части 6.3 настоящей статьи федеральных рабочих программ учебных предметов, курсов, дисциплин (модулей). </a:t>
            </a:r>
            <a:r>
              <a:rPr lang="ru-RU" sz="1500" b="1" dirty="0">
                <a:solidFill>
                  <a:srgbClr val="C00000"/>
                </a:solidFill>
              </a:rPr>
              <a:t>В этом случае соответствующая учебно-методическая документация не разрабатывается</a:t>
            </a:r>
            <a:endParaRPr lang="ru-RU" sz="1500" b="1" dirty="0">
              <a:solidFill>
                <a:srgbClr val="C00000"/>
              </a:solidFill>
              <a:hlinkClick r:id="rId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81117B6-032B-414C-80F6-DE2AE2D137AF}"/>
              </a:ext>
            </a:extLst>
          </p:cNvPr>
          <p:cNvSpPr txBox="1">
            <a:spLocks/>
          </p:cNvSpPr>
          <p:nvPr/>
        </p:nvSpPr>
        <p:spPr>
          <a:xfrm>
            <a:off x="17748" y="0"/>
            <a:ext cx="9108504" cy="981081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ИЗМЕНЕНИЯ В ФЕДЕРАЛЬНЫЙ ЗАКОН ОТ 29.12.2012 № 273-ФЗ</a:t>
            </a:r>
          </a:p>
          <a:p>
            <a:pPr marL="9525">
              <a:spcBef>
                <a:spcPts val="71"/>
              </a:spcBef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«ОБ ОБРАЗОВАНИИ В РОССИЙСКОЙ ФЕДЕРАЦИИ»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95AD098-C755-427E-ADE8-FA0E3D511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pic>
        <p:nvPicPr>
          <p:cNvPr id="14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9368959D-6DF2-4516-A8F3-31CBDF75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" y="1196752"/>
            <a:ext cx="890289" cy="13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ED07E3-A35D-439D-AD49-F371D5B81DF5}"/>
              </a:ext>
            </a:extLst>
          </p:cNvPr>
          <p:cNvSpPr txBox="1"/>
          <p:nvPr/>
        </p:nvSpPr>
        <p:spPr>
          <a:xfrm>
            <a:off x="907994" y="1003121"/>
            <a:ext cx="77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Статья 23. Типы образовательных организаций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E46B2E-5953-42D5-B304-5F76767A476D}"/>
              </a:ext>
            </a:extLst>
          </p:cNvPr>
          <p:cNvSpPr/>
          <p:nvPr/>
        </p:nvSpPr>
        <p:spPr>
          <a:xfrm>
            <a:off x="1090815" y="1463252"/>
            <a:ext cx="7548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6.3. </a:t>
            </a:r>
            <a:r>
              <a:rPr lang="ru-RU" sz="1500" dirty="0"/>
              <a:t>При разработке ООП организации, осуществляющие образовательную деятельность по имеющим государственную аккредитацию ОП НОО, ООО, СОО, предусматривают непосредственное применение </a:t>
            </a:r>
            <a:r>
              <a:rPr lang="ru-RU" sz="1500" dirty="0">
                <a:solidFill>
                  <a:srgbClr val="C00000"/>
                </a:solidFill>
              </a:rPr>
              <a:t>при реализации обязательной части ОП НОО </a:t>
            </a:r>
            <a:r>
              <a:rPr lang="ru-RU" sz="1500" dirty="0"/>
              <a:t>федеральных рабочих программ по учебным предметам "Русский язык", "Литературное чтение" и "Окружающий мир", а </a:t>
            </a:r>
            <a:r>
              <a:rPr lang="ru-RU" sz="1500" dirty="0">
                <a:solidFill>
                  <a:srgbClr val="C00000"/>
                </a:solidFill>
              </a:rPr>
              <a:t>при реализации обязательной части ОП ООО и СОО </a:t>
            </a:r>
            <a:r>
              <a:rPr lang="ru-RU" sz="1500" dirty="0"/>
              <a:t>федеральных рабочих программ по учебным предметам "Русский язык", "Литература", "История", "Обществознание", "География" и "Основы безопасности жизнедеятельности".</a:t>
            </a:r>
          </a:p>
        </p:txBody>
      </p:sp>
    </p:spTree>
    <p:extLst>
      <p:ext uri="{BB962C8B-B14F-4D97-AF65-F5344CB8AC3E}">
        <p14:creationId xmlns:p14="http://schemas.microsoft.com/office/powerpoint/2010/main" val="181580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8" y="0"/>
            <a:ext cx="9094803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Требования к учебно-методическому обеспечению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743EB2E-3811-428A-8C77-9AFD1A3A0B7C}"/>
              </a:ext>
            </a:extLst>
          </p:cNvPr>
          <p:cNvSpPr/>
          <p:nvPr/>
        </p:nvSpPr>
        <p:spPr>
          <a:xfrm>
            <a:off x="1043608" y="1982969"/>
            <a:ext cx="775803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u="sng" dirty="0"/>
              <a:t>п. 36.1 ФГОС НОО и п. 37.3 ФГОС ООО: </a:t>
            </a:r>
          </a:p>
          <a:p>
            <a:pPr algn="just">
              <a:spcAft>
                <a:spcPts val="600"/>
              </a:spcAft>
            </a:pPr>
            <a:r>
              <a:rPr lang="ru-RU" sz="1800" dirty="0"/>
              <a:t>Образовательная организация </a:t>
            </a:r>
            <a:r>
              <a:rPr lang="ru-RU" sz="1800" dirty="0">
                <a:solidFill>
                  <a:srgbClr val="C00000"/>
                </a:solidFill>
              </a:rPr>
              <a:t>обязана</a:t>
            </a:r>
            <a:r>
              <a:rPr lang="ru-RU" sz="1800" dirty="0"/>
              <a:t> предоставить каждому обучающемуся </a:t>
            </a:r>
            <a:r>
              <a:rPr lang="ru-RU" sz="1800" dirty="0">
                <a:solidFill>
                  <a:srgbClr val="C00000"/>
                </a:solidFill>
              </a:rPr>
              <a:t>не менее одного учебника в печатной форме </a:t>
            </a:r>
            <a:r>
              <a:rPr lang="ru-RU" sz="1800" dirty="0"/>
              <a:t>по предметам: </a:t>
            </a:r>
            <a:r>
              <a:rPr lang="ru-RU" b="1" dirty="0"/>
              <a:t>русский язык, математика, физика, химия, биология, литература, география, история, обществознание, иностранные языки, информатика</a:t>
            </a:r>
            <a:r>
              <a:rPr lang="ru-RU" sz="1800" dirty="0"/>
              <a:t>, а также не менее одного учебника и (или) учебного пособия в печатной и (или) электронной форме по иным учебным предметам (дисциплинам, курсам), входящим как в обязательную часть учебного плана, так и в часть, формируемую участниками образовательных отношений.</a:t>
            </a:r>
            <a:endParaRPr lang="ru-RU" sz="10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819C47-7CA5-4E5D-B1AC-0BAE87ACBAC6}"/>
              </a:ext>
            </a:extLst>
          </p:cNvPr>
          <p:cNvSpPr/>
          <p:nvPr/>
        </p:nvSpPr>
        <p:spPr>
          <a:xfrm>
            <a:off x="804188" y="1032523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inherit"/>
              </a:rPr>
              <a:t>Нормы обеспеченности образовательной деятельности учебными изданиями в расчете на одного обучающегося</a:t>
            </a:r>
          </a:p>
        </p:txBody>
      </p:sp>
      <p:pic>
        <p:nvPicPr>
          <p:cNvPr id="5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EC77E5B3-3DA2-4BF1-8728-ABF969B0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7" y="1864002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4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" y="45927"/>
            <a:ext cx="9094803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Обязательные требования законодательства об образовании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67CC0-06E3-465E-94DB-6BE7D8FD7F04}"/>
              </a:ext>
            </a:extLst>
          </p:cNvPr>
          <p:cNvPicPr/>
          <p:nvPr/>
        </p:nvPicPr>
        <p:blipFill rotWithShape="1">
          <a:blip r:embed="rId3"/>
          <a:srcRect l="14185" t="23000" r="31310" b="11512"/>
          <a:stretch/>
        </p:blipFill>
        <p:spPr bwMode="auto">
          <a:xfrm>
            <a:off x="2267744" y="1637301"/>
            <a:ext cx="4896544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335839-D82E-453F-B99B-6B6B0B7D955C}"/>
              </a:ext>
            </a:extLst>
          </p:cNvPr>
          <p:cNvSpPr/>
          <p:nvPr/>
        </p:nvSpPr>
        <p:spPr>
          <a:xfrm>
            <a:off x="727878" y="98072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Утвержден Перечень документации, подготовка которой осуществляется педагогическими работниками </a:t>
            </a:r>
          </a:p>
        </p:txBody>
      </p:sp>
      <p:pic>
        <p:nvPicPr>
          <p:cNvPr id="8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6B775765-FE3C-4C26-BD2D-7FF59761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7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" y="45927"/>
            <a:ext cx="9094803" cy="863003"/>
          </a:xfr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Обязательные требования законодательства об образовании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57642B-E96C-4F93-83A6-4D130A08E97D}"/>
              </a:ext>
            </a:extLst>
          </p:cNvPr>
          <p:cNvPicPr/>
          <p:nvPr/>
        </p:nvPicPr>
        <p:blipFill rotWithShape="1">
          <a:blip r:embed="rId3"/>
          <a:srcRect l="14684" t="40105" r="31925" b="6644"/>
          <a:stretch/>
        </p:blipFill>
        <p:spPr bwMode="auto">
          <a:xfrm>
            <a:off x="2195736" y="908930"/>
            <a:ext cx="5616624" cy="4689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CDCB1CD8-5878-4B50-BAC6-9D18471A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tuvobrnadzor@mail.ru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23765"/>
            <a:ext cx="490916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БЛАГОДАРЮ ВАС </a:t>
            </a:r>
          </a:p>
          <a:p>
            <a:pPr algn="ctr">
              <a:defRPr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algn="ctr"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ЗА ВНИМАНИЕ!</a:t>
            </a:r>
          </a:p>
        </p:txBody>
      </p:sp>
      <p:pic>
        <p:nvPicPr>
          <p:cNvPr id="35842" name="Picture 2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3708656"/>
            <a:ext cx="2306572" cy="1960587"/>
          </a:xfrm>
          <a:prstGeom prst="rect">
            <a:avLst/>
          </a:prstGeom>
          <a:noFill/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CB82F4CA-5F28-459C-9EDD-F2F9FABDA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>
            <a:fillRect/>
          </a:stretch>
        </p:blipFill>
        <p:spPr bwMode="auto">
          <a:xfrm>
            <a:off x="395536" y="1422730"/>
            <a:ext cx="2376264" cy="20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82006" y="1214280"/>
            <a:ext cx="8229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ПРЕДМЕТ</a:t>
            </a:r>
          </a:p>
          <a:p>
            <a:pPr algn="ctr">
              <a:lnSpc>
                <a:spcPct val="100000"/>
              </a:lnSpc>
            </a:pPr>
            <a:r>
              <a:rPr sz="2400" spc="-5" dirty="0"/>
              <a:t>ФЕДЕРАЛЬНОГО</a:t>
            </a:r>
            <a:r>
              <a:rPr sz="2400" dirty="0"/>
              <a:t> ГОСУДАРСТВЕННОГО</a:t>
            </a:r>
            <a:r>
              <a:rPr sz="2400" spc="5" dirty="0"/>
              <a:t> </a:t>
            </a:r>
            <a:r>
              <a:rPr sz="2400" spc="-5" dirty="0"/>
              <a:t>КОНТРОЛЯ</a:t>
            </a:r>
            <a:r>
              <a:rPr sz="2400" spc="10" dirty="0"/>
              <a:t> </a:t>
            </a:r>
            <a:r>
              <a:rPr sz="2400" dirty="0"/>
              <a:t>(НАДЗОРА)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31E26003-3A3D-4E24-A777-217A62A1F308}"/>
              </a:ext>
            </a:extLst>
          </p:cNvPr>
          <p:cNvSpPr txBox="1">
            <a:spLocks/>
          </p:cNvSpPr>
          <p:nvPr/>
        </p:nvSpPr>
        <p:spPr>
          <a:xfrm>
            <a:off x="-16082" y="0"/>
            <a:ext cx="9108504" cy="10527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ПРАВОВЫЕ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ОСНОВАНИЯ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ОСУЩЕСТВЛЕНИЯ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ФЕДЕРАЛЬНОГО ГОСУДАРСТВЕННОГО 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КОНТРОЛЯ </a:t>
            </a:r>
            <a:r>
              <a:rPr lang="ru-RU" sz="1800" b="1" spc="-5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(НАДЗОРА)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В</a:t>
            </a:r>
            <a:r>
              <a:rPr lang="ru-RU" sz="1800" b="1" spc="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СФЕРЕ ОБРАЗОВАНИЯ</a:t>
            </a:r>
            <a:endParaRPr lang="ru-RU" sz="1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7338371-1EDD-41A8-86C5-502ED2B40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1" y="-44291"/>
            <a:ext cx="996174" cy="77362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67041AA-8EC1-4C5D-8D54-3E7172CF7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6" t="34048" r="17740" b="13560"/>
          <a:stretch/>
        </p:blipFill>
        <p:spPr>
          <a:xfrm>
            <a:off x="980092" y="2204864"/>
            <a:ext cx="6616243" cy="3960440"/>
          </a:xfrm>
          <a:prstGeom prst="rect">
            <a:avLst/>
          </a:prstGeom>
        </p:spPr>
      </p:pic>
      <p:pic>
        <p:nvPicPr>
          <p:cNvPr id="32" name="Picture 2" descr="ÐÐ°ÑÑÐ¸Ð½ÐºÐ¸ Ð¿Ð¾ Ð·Ð°Ð¿ÑÐ¾ÑÑ ÐÐ ÐÐÐÐÐ¢ÐÐ¦ÐÐ Ð¡ Ð§ÐÐÐÐÐÐ§ÐÐÐÐ">
            <a:extLst>
              <a:ext uri="{FF2B5EF4-FFF2-40B4-BE49-F238E27FC236}">
                <a16:creationId xmlns:a16="http://schemas.microsoft.com/office/drawing/2014/main" xmlns="" id="{DD2FDCBC-0A83-40FD-91FC-63F93FD0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7" y="4617294"/>
            <a:ext cx="10096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7942E3-F269-4C1D-B478-E931DAB57B35}"/>
              </a:ext>
            </a:extLst>
          </p:cNvPr>
          <p:cNvSpPr txBox="1"/>
          <p:nvPr/>
        </p:nvSpPr>
        <p:spPr>
          <a:xfrm>
            <a:off x="5436096" y="619050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Утрачивает силу с 01.09.2023 г.</a:t>
            </a:r>
          </a:p>
        </p:txBody>
      </p:sp>
      <p:sp>
        <p:nvSpPr>
          <p:cNvPr id="34" name="Стрелка: изогнутая влево 33">
            <a:extLst>
              <a:ext uri="{FF2B5EF4-FFF2-40B4-BE49-F238E27FC236}">
                <a16:creationId xmlns:a16="http://schemas.microsoft.com/office/drawing/2014/main" xmlns="" id="{BF619F2F-8741-4DBA-9FD6-E57E770D2DCB}"/>
              </a:ext>
            </a:extLst>
          </p:cNvPr>
          <p:cNvSpPr/>
          <p:nvPr/>
        </p:nvSpPr>
        <p:spPr>
          <a:xfrm flipV="1">
            <a:off x="7528574" y="5830466"/>
            <a:ext cx="495564" cy="751488"/>
          </a:xfrm>
          <a:prstGeom prst="curvedLeftArrow">
            <a:avLst>
              <a:gd name="adj1" fmla="val 25000"/>
              <a:gd name="adj2" fmla="val 48245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1" y="1961388"/>
            <a:ext cx="2253996" cy="21899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2291333"/>
            <a:ext cx="1974214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Федеральный </a:t>
            </a:r>
            <a:r>
              <a:rPr sz="1400" spc="-5" dirty="0">
                <a:latin typeface="Trebuchet MS"/>
                <a:cs typeface="Trebuchet MS"/>
              </a:rPr>
              <a:t>закон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31.07.2020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№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248-ФЗ</a:t>
            </a:r>
            <a:endParaRPr sz="1400" dirty="0">
              <a:latin typeface="Trebuchet MS"/>
              <a:cs typeface="Trebuchet MS"/>
            </a:endParaRPr>
          </a:p>
          <a:p>
            <a:pPr marL="29209" marR="24130" indent="635" algn="ctr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«О государственном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контроле (надзоре)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муниципальном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контроле </a:t>
            </a:r>
            <a:r>
              <a:rPr sz="1400" dirty="0">
                <a:latin typeface="Trebuchet MS"/>
                <a:cs typeface="Trebuchet MS"/>
              </a:rPr>
              <a:t>в </a:t>
            </a:r>
            <a:r>
              <a:rPr sz="1400" spc="-5" dirty="0">
                <a:latin typeface="Trebuchet MS"/>
                <a:cs typeface="Trebuchet MS"/>
              </a:rPr>
              <a:t>Российской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Федерации»</a:t>
            </a: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7455" y="1961388"/>
            <a:ext cx="2174748" cy="21899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368166" y="2504694"/>
            <a:ext cx="197358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Федеральный </a:t>
            </a:r>
            <a:r>
              <a:rPr sz="1400" spc="-5" dirty="0">
                <a:latin typeface="Trebuchet MS"/>
                <a:cs typeface="Trebuchet MS"/>
              </a:rPr>
              <a:t>закон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29.12.2012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№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273-ФЗ</a:t>
            </a:r>
            <a:endParaRPr sz="1400" dirty="0">
              <a:latin typeface="Trebuchet MS"/>
              <a:cs typeface="Trebuchet MS"/>
            </a:endParaRPr>
          </a:p>
          <a:p>
            <a:pPr marL="509270" marR="201295" indent="-300355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«Об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образовании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Российской</a:t>
            </a:r>
            <a:endParaRPr sz="1400" dirty="0">
              <a:latin typeface="Trebuchet MS"/>
              <a:cs typeface="Trebuchet MS"/>
            </a:endParaRPr>
          </a:p>
          <a:p>
            <a:pPr marL="182880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Федерации»,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ст.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93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A67E65C-918D-45AC-88ED-E3BE8AD57409}"/>
              </a:ext>
            </a:extLst>
          </p:cNvPr>
          <p:cNvGrpSpPr/>
          <p:nvPr/>
        </p:nvGrpSpPr>
        <p:grpSpPr>
          <a:xfrm>
            <a:off x="5870447" y="1961388"/>
            <a:ext cx="2174748" cy="2189988"/>
            <a:chOff x="5870447" y="1961388"/>
            <a:chExt cx="2174748" cy="2189988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0447" y="1961388"/>
              <a:ext cx="2174748" cy="2189988"/>
            </a:xfrm>
            <a:prstGeom prst="rect">
              <a:avLst/>
            </a:prstGeom>
          </p:spPr>
        </p:pic>
        <p:sp>
          <p:nvSpPr>
            <p:cNvPr id="22" name="object 22"/>
            <p:cNvSpPr txBox="1"/>
            <p:nvPr/>
          </p:nvSpPr>
          <p:spPr>
            <a:xfrm>
              <a:off x="6141846" y="2291333"/>
              <a:ext cx="1635760" cy="51873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14655" marR="5080" indent="-402590" algn="ctr">
                <a:lnSpc>
                  <a:spcPct val="100000"/>
                </a:lnSpc>
                <a:spcBef>
                  <a:spcPts val="105"/>
                </a:spcBef>
              </a:pPr>
              <a:r>
                <a:rPr b="1" spc="-5" dirty="0" err="1">
                  <a:latin typeface="Trebuchet MS"/>
                  <a:cs typeface="Trebuchet MS"/>
                </a:rPr>
                <a:t>Положение</a:t>
              </a:r>
              <a:endParaRPr lang="ru-RU" b="1" spc="-5" dirty="0">
                <a:latin typeface="Trebuchet MS"/>
                <a:cs typeface="Trebuchet MS"/>
              </a:endParaRPr>
            </a:p>
            <a:p>
              <a:pPr marL="414655" marR="5080" indent="-402590" algn="ctr">
                <a:lnSpc>
                  <a:spcPct val="100000"/>
                </a:lnSpc>
                <a:spcBef>
                  <a:spcPts val="105"/>
                </a:spcBef>
              </a:pPr>
              <a:r>
                <a:rPr b="1" dirty="0">
                  <a:latin typeface="Trebuchet MS"/>
                  <a:cs typeface="Trebuchet MS"/>
                </a:rPr>
                <a:t>о</a:t>
              </a:r>
              <a:r>
                <a:rPr b="1" spc="-25" dirty="0">
                  <a:latin typeface="Trebuchet MS"/>
                  <a:cs typeface="Trebuchet MS"/>
                </a:rPr>
                <a:t> </a:t>
              </a:r>
              <a:r>
                <a:rPr lang="ru-RU" b="1" dirty="0">
                  <a:latin typeface="Trebuchet MS"/>
                  <a:cs typeface="Trebuchet MS"/>
                </a:rPr>
                <a:t>ФГКН</a:t>
              </a:r>
              <a:endParaRPr dirty="0">
                <a:latin typeface="Trebuchet MS"/>
                <a:cs typeface="Trebuchet M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989446" y="2931413"/>
              <a:ext cx="1938655" cy="8801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85115" marR="276860" indent="1270" algn="ctr">
                <a:lnSpc>
                  <a:spcPct val="100000"/>
                </a:lnSpc>
                <a:spcBef>
                  <a:spcPts val="105"/>
                </a:spcBef>
              </a:pPr>
              <a:r>
                <a:rPr sz="1400" i="1" spc="-5" dirty="0">
                  <a:latin typeface="Trebuchet MS"/>
                  <a:cs typeface="Trebuchet MS"/>
                </a:rPr>
                <a:t>постановление </a:t>
              </a:r>
              <a:r>
                <a:rPr sz="1400" i="1" dirty="0">
                  <a:latin typeface="Trebuchet MS"/>
                  <a:cs typeface="Trebuchet MS"/>
                </a:rPr>
                <a:t> </a:t>
              </a:r>
              <a:r>
                <a:rPr sz="1400" i="1" spc="-10" dirty="0">
                  <a:latin typeface="Trebuchet MS"/>
                  <a:cs typeface="Trebuchet MS"/>
                </a:rPr>
                <a:t>П</a:t>
              </a:r>
              <a:r>
                <a:rPr sz="1400" i="1" spc="-5" dirty="0">
                  <a:latin typeface="Trebuchet MS"/>
                  <a:cs typeface="Trebuchet MS"/>
                </a:rPr>
                <a:t>равительс</a:t>
              </a:r>
              <a:r>
                <a:rPr sz="1400" i="1" spc="-10" dirty="0">
                  <a:latin typeface="Trebuchet MS"/>
                  <a:cs typeface="Trebuchet MS"/>
                </a:rPr>
                <a:t>т</a:t>
              </a:r>
              <a:r>
                <a:rPr sz="1400" i="1" spc="-5" dirty="0">
                  <a:latin typeface="Trebuchet MS"/>
                  <a:cs typeface="Trebuchet MS"/>
                </a:rPr>
                <a:t>ва</a:t>
              </a:r>
              <a:endParaRPr sz="1400" dirty="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</a:pPr>
              <a:r>
                <a:rPr sz="1400" i="1" spc="-5" dirty="0">
                  <a:latin typeface="Trebuchet MS"/>
                  <a:cs typeface="Trebuchet MS"/>
                </a:rPr>
                <a:t>Российской Федерации</a:t>
              </a:r>
              <a:endParaRPr sz="1400" dirty="0">
                <a:latin typeface="Trebuchet MS"/>
                <a:cs typeface="Trebuchet MS"/>
              </a:endParaRPr>
            </a:p>
            <a:p>
              <a:pPr marL="1270" algn="ctr">
                <a:lnSpc>
                  <a:spcPct val="100000"/>
                </a:lnSpc>
              </a:pPr>
              <a:r>
                <a:rPr sz="1400" i="1" dirty="0">
                  <a:latin typeface="Trebuchet MS"/>
                  <a:cs typeface="Trebuchet MS"/>
                </a:rPr>
                <a:t>от</a:t>
              </a:r>
              <a:r>
                <a:rPr sz="1400" i="1" spc="-20" dirty="0">
                  <a:latin typeface="Trebuchet MS"/>
                  <a:cs typeface="Trebuchet MS"/>
                </a:rPr>
                <a:t> </a:t>
              </a:r>
              <a:r>
                <a:rPr sz="1400" i="1" spc="-5" dirty="0">
                  <a:latin typeface="Trebuchet MS"/>
                  <a:cs typeface="Trebuchet MS"/>
                </a:rPr>
                <a:t>25.06.2021</a:t>
              </a:r>
              <a:r>
                <a:rPr sz="1400" i="1" spc="5" dirty="0">
                  <a:latin typeface="Trebuchet MS"/>
                  <a:cs typeface="Trebuchet MS"/>
                </a:rPr>
                <a:t> </a:t>
              </a:r>
              <a:r>
                <a:rPr sz="1400" i="1" dirty="0">
                  <a:latin typeface="Trebuchet MS"/>
                  <a:cs typeface="Trebuchet MS"/>
                </a:rPr>
                <a:t>№</a:t>
              </a:r>
              <a:r>
                <a:rPr sz="1400" i="1" spc="-20" dirty="0">
                  <a:latin typeface="Trebuchet MS"/>
                  <a:cs typeface="Trebuchet MS"/>
                </a:rPr>
                <a:t> </a:t>
              </a:r>
              <a:r>
                <a:rPr sz="1400" i="1" spc="-5" dirty="0">
                  <a:latin typeface="Trebuchet MS"/>
                  <a:cs typeface="Trebuchet MS"/>
                </a:rPr>
                <a:t>997</a:t>
              </a:r>
              <a:endParaRPr sz="1400" dirty="0">
                <a:latin typeface="Trebuchet MS"/>
                <a:cs typeface="Trebuchet M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A493A0A-BA96-435B-A925-27C46B94CD3F}"/>
              </a:ext>
            </a:extLst>
          </p:cNvPr>
          <p:cNvGrpSpPr/>
          <p:nvPr/>
        </p:nvGrpSpPr>
        <p:grpSpPr>
          <a:xfrm>
            <a:off x="475487" y="4204715"/>
            <a:ext cx="3823716" cy="2302764"/>
            <a:chOff x="475487" y="4204715"/>
            <a:chExt cx="3823716" cy="230276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487" y="4204715"/>
              <a:ext cx="3823716" cy="2302764"/>
            </a:xfrm>
            <a:prstGeom prst="rect">
              <a:avLst/>
            </a:prstGeom>
          </p:spPr>
        </p:pic>
        <p:sp>
          <p:nvSpPr>
            <p:cNvPr id="25" name="object 25"/>
            <p:cNvSpPr txBox="1"/>
            <p:nvPr/>
          </p:nvSpPr>
          <p:spPr>
            <a:xfrm>
              <a:off x="723391" y="4792217"/>
              <a:ext cx="3317240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7338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Trebuchet MS"/>
                  <a:cs typeface="Trebuchet MS"/>
                </a:rPr>
                <a:t>Перечень </a:t>
              </a:r>
              <a:r>
                <a:rPr sz="1400" b="1" spc="-5" dirty="0">
                  <a:latin typeface="Trebuchet MS"/>
                  <a:cs typeface="Trebuchet MS"/>
                </a:rPr>
                <a:t>индикаторов риска </a:t>
              </a:r>
              <a:r>
                <a:rPr sz="1400" b="1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нарушения</a:t>
              </a:r>
              <a:r>
                <a:rPr sz="1400" b="1" spc="2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обязательных</a:t>
              </a:r>
              <a:r>
                <a:rPr sz="1400" b="1" spc="-1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требований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433575" y="5432247"/>
              <a:ext cx="1902460" cy="4533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i="1" dirty="0">
                  <a:latin typeface="Trebuchet MS"/>
                  <a:cs typeface="Trebuchet MS"/>
                </a:rPr>
                <a:t>приказ</a:t>
              </a:r>
              <a:r>
                <a:rPr sz="1400" i="1" spc="-25" dirty="0">
                  <a:latin typeface="Trebuchet MS"/>
                  <a:cs typeface="Trebuchet MS"/>
                </a:rPr>
                <a:t> </a:t>
              </a:r>
              <a:r>
                <a:rPr sz="1400" i="1" spc="-5" dirty="0">
                  <a:latin typeface="Trebuchet MS"/>
                  <a:cs typeface="Trebuchet MS"/>
                </a:rPr>
                <a:t>Рособрнадзора</a:t>
              </a:r>
              <a:endParaRPr sz="1400">
                <a:latin typeface="Trebuchet MS"/>
                <a:cs typeface="Trebuchet MS"/>
              </a:endParaRPr>
            </a:p>
            <a:p>
              <a:pPr marL="40005">
                <a:lnSpc>
                  <a:spcPct val="100000"/>
                </a:lnSpc>
              </a:pPr>
              <a:r>
                <a:rPr sz="1400" i="1" dirty="0">
                  <a:latin typeface="Trebuchet MS"/>
                  <a:cs typeface="Trebuchet MS"/>
                </a:rPr>
                <a:t>от</a:t>
              </a:r>
              <a:r>
                <a:rPr sz="1400" i="1" spc="-25" dirty="0">
                  <a:latin typeface="Trebuchet MS"/>
                  <a:cs typeface="Trebuchet MS"/>
                </a:rPr>
                <a:t> </a:t>
              </a:r>
              <a:r>
                <a:rPr sz="1400" i="1" spc="-5" dirty="0">
                  <a:latin typeface="Trebuchet MS"/>
                  <a:cs typeface="Trebuchet MS"/>
                </a:rPr>
                <a:t>04.10.2021</a:t>
              </a:r>
              <a:r>
                <a:rPr sz="1400" i="1" dirty="0">
                  <a:latin typeface="Trebuchet MS"/>
                  <a:cs typeface="Trebuchet MS"/>
                </a:rPr>
                <a:t> </a:t>
              </a:r>
              <a:r>
                <a:rPr sz="1400" i="1" spc="5" dirty="0">
                  <a:latin typeface="Trebuchet MS"/>
                  <a:cs typeface="Trebuchet MS"/>
                </a:rPr>
                <a:t>№</a:t>
              </a:r>
              <a:r>
                <a:rPr sz="1400" i="1" spc="-20" dirty="0">
                  <a:latin typeface="Trebuchet MS"/>
                  <a:cs typeface="Trebuchet MS"/>
                </a:rPr>
                <a:t> </a:t>
              </a:r>
              <a:r>
                <a:rPr sz="1400" i="1" spc="-5" dirty="0">
                  <a:latin typeface="Trebuchet MS"/>
                  <a:cs typeface="Trebuchet MS"/>
                </a:rPr>
                <a:t>1336</a:t>
              </a:r>
              <a:endParaRPr sz="1400">
                <a:latin typeface="Trebuchet MS"/>
                <a:cs typeface="Trebuchet MS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F24C5E5-BDDF-43A3-AE85-DB1D9272D2FF}"/>
              </a:ext>
            </a:extLst>
          </p:cNvPr>
          <p:cNvGrpSpPr/>
          <p:nvPr/>
        </p:nvGrpSpPr>
        <p:grpSpPr>
          <a:xfrm>
            <a:off x="4354067" y="4204715"/>
            <a:ext cx="3813047" cy="2302764"/>
            <a:chOff x="4354067" y="4204715"/>
            <a:chExt cx="3813047" cy="2302764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4067" y="4204715"/>
              <a:ext cx="3813047" cy="2302764"/>
            </a:xfrm>
            <a:prstGeom prst="rect">
              <a:avLst/>
            </a:prstGeom>
          </p:spPr>
        </p:pic>
        <p:sp>
          <p:nvSpPr>
            <p:cNvPr id="29" name="object 29"/>
            <p:cNvSpPr txBox="1"/>
            <p:nvPr/>
          </p:nvSpPr>
          <p:spPr>
            <a:xfrm>
              <a:off x="4624196" y="4472177"/>
              <a:ext cx="3270250" cy="15195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6705" marR="295275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rebuchet MS"/>
                  <a:cs typeface="Trebuchet MS"/>
                </a:rPr>
                <a:t>Постановление</a:t>
              </a:r>
              <a:r>
                <a:rPr sz="1400" b="1" spc="-6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Правительства </a:t>
              </a:r>
              <a:r>
                <a:rPr sz="1400" b="1" spc="-40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Российской</a:t>
              </a:r>
              <a:r>
                <a:rPr sz="1400" b="1" spc="-1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Федерации</a:t>
              </a:r>
              <a:endParaRPr sz="1400">
                <a:latin typeface="Trebuchet MS"/>
                <a:cs typeface="Trebuchet MS"/>
              </a:endParaRPr>
            </a:p>
            <a:p>
              <a:pPr marL="3175" algn="ctr">
                <a:lnSpc>
                  <a:spcPct val="100000"/>
                </a:lnSpc>
                <a:spcBef>
                  <a:spcPts val="5"/>
                </a:spcBef>
              </a:pPr>
              <a:r>
                <a:rPr sz="1400" b="1" dirty="0">
                  <a:latin typeface="Trebuchet MS"/>
                  <a:cs typeface="Trebuchet MS"/>
                </a:rPr>
                <a:t>от</a:t>
              </a:r>
              <a:r>
                <a:rPr sz="1400" b="1" spc="-2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10.03.2022</a:t>
              </a:r>
              <a:r>
                <a:rPr sz="1400" b="1" spc="-3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№</a:t>
              </a:r>
              <a:r>
                <a:rPr sz="1400" b="1" spc="-20" dirty="0">
                  <a:latin typeface="Trebuchet MS"/>
                  <a:cs typeface="Trebuchet MS"/>
                </a:rPr>
                <a:t> </a:t>
              </a:r>
              <a:r>
                <a:rPr sz="1400" b="1" spc="5" dirty="0">
                  <a:latin typeface="Trebuchet MS"/>
                  <a:cs typeface="Trebuchet MS"/>
                </a:rPr>
                <a:t>336</a:t>
              </a:r>
              <a:endParaRPr sz="1400">
                <a:latin typeface="Trebuchet MS"/>
                <a:cs typeface="Trebuchet MS"/>
              </a:endParaRPr>
            </a:p>
            <a:p>
              <a:pPr marL="161925" marR="153670" indent="1270"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«Об особенностях </a:t>
              </a:r>
              <a:r>
                <a:rPr sz="1400" b="1" spc="-5" dirty="0">
                  <a:latin typeface="Trebuchet MS"/>
                  <a:cs typeface="Trebuchet MS"/>
                </a:rPr>
                <a:t>организации </a:t>
              </a:r>
              <a:r>
                <a:rPr sz="1400" b="1" dirty="0">
                  <a:latin typeface="Trebuchet MS"/>
                  <a:cs typeface="Trebuchet MS"/>
                </a:rPr>
                <a:t>и </a:t>
              </a:r>
              <a:r>
                <a:rPr sz="1400" b="1" spc="5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осуществления</a:t>
              </a:r>
              <a:r>
                <a:rPr sz="1400" b="1" spc="-2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государственного</a:t>
              </a:r>
              <a:endParaRPr sz="140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контроля</a:t>
              </a:r>
              <a:r>
                <a:rPr sz="1400" b="1" spc="-30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(надзора),</a:t>
              </a:r>
              <a:r>
                <a:rPr sz="1400" b="1" spc="-1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муниципального</a:t>
              </a:r>
              <a:endParaRPr sz="1400">
                <a:latin typeface="Trebuchet MS"/>
                <a:cs typeface="Trebuchet MS"/>
              </a:endParaRPr>
            </a:p>
            <a:p>
              <a:pPr marL="1905"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контроля»</a:t>
              </a:r>
              <a:endParaRPr sz="1400">
                <a:latin typeface="Trebuchet MS"/>
                <a:cs typeface="Trebuchet M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B2AAAED-489E-4252-97B3-F458B38AA54B}"/>
              </a:ext>
            </a:extLst>
          </p:cNvPr>
          <p:cNvGrpSpPr/>
          <p:nvPr/>
        </p:nvGrpSpPr>
        <p:grpSpPr>
          <a:xfrm>
            <a:off x="-16082" y="-44292"/>
            <a:ext cx="9108504" cy="1097028"/>
            <a:chOff x="-16082" y="-44292"/>
            <a:chExt cx="9108504" cy="1097028"/>
          </a:xfrm>
        </p:grpSpPr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xmlns="" id="{019FEEF8-69C3-4FAE-8007-E8D94E5859E2}"/>
                </a:ext>
              </a:extLst>
            </p:cNvPr>
            <p:cNvSpPr txBox="1">
              <a:spLocks/>
            </p:cNvSpPr>
            <p:nvPr/>
          </p:nvSpPr>
          <p:spPr>
            <a:xfrm>
              <a:off x="-16082" y="0"/>
              <a:ext cx="9108504" cy="105273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065" marR="5080" indent="2540">
                <a:spcBef>
                  <a:spcPts val="100"/>
                </a:spcBef>
              </a:pPr>
              <a:r>
                <a:rPr lang="ru-RU" sz="1800" b="1" spc="-5" dirty="0">
                  <a:solidFill>
                    <a:schemeClr val="bg1"/>
                  </a:solidFill>
                  <a:latin typeface="Trebuchet MS"/>
                  <a:cs typeface="Trebuchet MS"/>
                </a:rPr>
                <a:t>ПРАВОВЫЕ </a:t>
              </a:r>
              <a:r>
                <a:rPr lang="ru-RU" sz="1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ОСНОВАНИЯ </a:t>
              </a:r>
              <a:r>
                <a:rPr lang="ru-RU" sz="1800" b="1" spc="-5" dirty="0">
                  <a:solidFill>
                    <a:schemeClr val="bg1"/>
                  </a:solidFill>
                  <a:latin typeface="Trebuchet MS"/>
                  <a:cs typeface="Trebuchet MS"/>
                </a:rPr>
                <a:t>ОСУЩЕСТВЛЕНИЯ </a:t>
              </a:r>
              <a:r>
                <a:rPr lang="ru-RU" sz="1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</a:p>
            <a:p>
              <a:pPr marL="12065" marR="5080" indent="2540">
                <a:spcBef>
                  <a:spcPts val="100"/>
                </a:spcBef>
              </a:pPr>
              <a:r>
                <a:rPr lang="ru-RU" sz="1800" b="1" spc="-5" dirty="0">
                  <a:solidFill>
                    <a:schemeClr val="bg1"/>
                  </a:solidFill>
                  <a:latin typeface="Trebuchet MS"/>
                  <a:cs typeface="Trebuchet MS"/>
                </a:rPr>
                <a:t>ФЕДЕРАЛЬНОГО ГОСУДАРСТВЕННОГО </a:t>
              </a:r>
              <a:r>
                <a:rPr lang="ru-RU" sz="1800" b="1" spc="-10" dirty="0">
                  <a:solidFill>
                    <a:schemeClr val="bg1"/>
                  </a:solidFill>
                  <a:latin typeface="Trebuchet MS"/>
                  <a:cs typeface="Trebuchet MS"/>
                </a:rPr>
                <a:t>КОНТРОЛЯ </a:t>
              </a:r>
              <a:r>
                <a:rPr lang="ru-RU" sz="1800" b="1" spc="-530" dirty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  <a:r>
                <a:rPr lang="ru-RU" sz="1800" b="1" spc="-5" dirty="0">
                  <a:solidFill>
                    <a:schemeClr val="bg1"/>
                  </a:solidFill>
                  <a:latin typeface="Trebuchet MS"/>
                  <a:cs typeface="Trebuchet MS"/>
                </a:rPr>
                <a:t>(НАДЗОРА)</a:t>
              </a:r>
              <a:r>
                <a:rPr lang="ru-RU" sz="1800" b="1" spc="-10" dirty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</a:p>
            <a:p>
              <a:pPr marL="12065" marR="5080" indent="2540">
                <a:spcBef>
                  <a:spcPts val="100"/>
                </a:spcBef>
              </a:pPr>
              <a:r>
                <a:rPr lang="ru-RU" sz="1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В</a:t>
              </a:r>
              <a:r>
                <a:rPr lang="ru-RU" sz="1800" b="1" spc="5" dirty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  <a:r>
                <a:rPr lang="ru-RU" sz="1800" b="1" spc="-5" dirty="0">
                  <a:solidFill>
                    <a:schemeClr val="bg1"/>
                  </a:solidFill>
                  <a:latin typeface="Trebuchet MS"/>
                  <a:cs typeface="Trebuchet MS"/>
                </a:rPr>
                <a:t>СФЕРЕ ОБРАЗОВАНИЯ</a:t>
              </a:r>
              <a:endParaRPr lang="ru-RU" sz="1800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1D308A6-7B64-4A3A-A16C-54C6E93F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0" y="1961388"/>
            <a:ext cx="3268230" cy="21899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0" y="2291333"/>
            <a:ext cx="2983294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Федеральный закон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от 06.10.2003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131-ФЗ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</a:t>
            </a:r>
            <a:r>
              <a:rPr lang="ru-RU" dirty="0"/>
              <a:t>б общих принципах организации местного самоуправления в РФ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</a:p>
          <a:p>
            <a:pPr algn="ctr"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77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1862863"/>
            <a:ext cx="3168352" cy="21899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049472" y="2296786"/>
            <a:ext cx="2762887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0" algn="ctr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Trebuchet MS"/>
                <a:cs typeface="Trebuchet MS"/>
              </a:rPr>
              <a:t>Федеральный </a:t>
            </a:r>
            <a:r>
              <a:rPr sz="1800" spc="-5" dirty="0" err="1">
                <a:latin typeface="Trebuchet MS"/>
                <a:cs typeface="Trebuchet MS"/>
              </a:rPr>
              <a:t>закон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 </a:t>
            </a:r>
            <a:endParaRPr lang="ru-RU" sz="1800" dirty="0">
              <a:latin typeface="Trebuchet MS"/>
              <a:cs typeface="Trebuchet MS"/>
            </a:endParaRPr>
          </a:p>
          <a:p>
            <a:pPr marL="12700" marR="5080" indent="152400" algn="ctr">
              <a:lnSpc>
                <a:spcPct val="100000"/>
              </a:lnSpc>
              <a:spcBef>
                <a:spcPts val="105"/>
              </a:spcBef>
            </a:pPr>
            <a:r>
              <a:rPr sz="1800" spc="-5" dirty="0" err="1">
                <a:latin typeface="Trebuchet MS"/>
                <a:cs typeface="Trebuchet MS"/>
              </a:rPr>
              <a:t>от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29.12.2012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№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273-ФЗ</a:t>
            </a:r>
            <a:r>
              <a:rPr lang="ru-RU" sz="1800" spc="-5" dirty="0">
                <a:latin typeface="Trebuchet MS"/>
                <a:cs typeface="Trebuchet MS"/>
              </a:rPr>
              <a:t> </a:t>
            </a:r>
          </a:p>
          <a:p>
            <a:pPr marL="12700" marR="5080" indent="152400" algn="ctr">
              <a:lnSpc>
                <a:spcPct val="100000"/>
              </a:lnSpc>
              <a:spcBef>
                <a:spcPts val="105"/>
              </a:spcBef>
            </a:pPr>
            <a:r>
              <a:rPr sz="1800" spc="-5" dirty="0">
                <a:latin typeface="Trebuchet MS"/>
                <a:cs typeface="Trebuchet MS"/>
              </a:rPr>
              <a:t>«Об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образовании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 </a:t>
            </a:r>
            <a:r>
              <a:rPr sz="1800" spc="-405" dirty="0">
                <a:latin typeface="Trebuchet MS"/>
                <a:cs typeface="Trebuchet MS"/>
              </a:rPr>
              <a:t> </a:t>
            </a:r>
            <a:r>
              <a:rPr lang="ru-RU" sz="1800" spc="-5" dirty="0">
                <a:latin typeface="Trebuchet MS"/>
                <a:cs typeface="Trebuchet MS"/>
              </a:rPr>
              <a:t>РФ</a:t>
            </a:r>
            <a:r>
              <a:rPr sz="1800" dirty="0">
                <a:latin typeface="Trebuchet MS"/>
                <a:cs typeface="Trebuchet MS"/>
              </a:rPr>
              <a:t>»,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endParaRPr lang="ru-RU" sz="1800" spc="-40" dirty="0">
              <a:latin typeface="Trebuchet MS"/>
              <a:cs typeface="Trebuchet MS"/>
            </a:endParaRPr>
          </a:p>
          <a:p>
            <a:pPr marL="182880" algn="ctr">
              <a:lnSpc>
                <a:spcPct val="100000"/>
              </a:lnSpc>
            </a:pPr>
            <a:r>
              <a:rPr sz="1800" spc="-5" dirty="0" err="1">
                <a:latin typeface="Trebuchet MS"/>
                <a:cs typeface="Trebuchet MS"/>
              </a:rPr>
              <a:t>ст</a:t>
            </a:r>
            <a:r>
              <a:rPr lang="ru-RU" sz="1800" spc="-5" dirty="0" err="1">
                <a:latin typeface="Trebuchet MS"/>
                <a:cs typeface="Trebuchet MS"/>
              </a:rPr>
              <a:t>атья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93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F24C5E5-BDDF-43A3-AE85-DB1D9272D2FF}"/>
              </a:ext>
            </a:extLst>
          </p:cNvPr>
          <p:cNvGrpSpPr/>
          <p:nvPr/>
        </p:nvGrpSpPr>
        <p:grpSpPr>
          <a:xfrm>
            <a:off x="2611018" y="4382796"/>
            <a:ext cx="3813047" cy="2302764"/>
            <a:chOff x="4354067" y="4204715"/>
            <a:chExt cx="3813047" cy="2302764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4067" y="4204715"/>
              <a:ext cx="3813047" cy="2302764"/>
            </a:xfrm>
            <a:prstGeom prst="rect">
              <a:avLst/>
            </a:prstGeom>
          </p:spPr>
        </p:pic>
        <p:sp>
          <p:nvSpPr>
            <p:cNvPr id="29" name="object 29"/>
            <p:cNvSpPr txBox="1"/>
            <p:nvPr/>
          </p:nvSpPr>
          <p:spPr>
            <a:xfrm>
              <a:off x="4624196" y="4472177"/>
              <a:ext cx="3270250" cy="15195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6705" marR="295275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rebuchet MS"/>
                  <a:cs typeface="Trebuchet MS"/>
                </a:rPr>
                <a:t>Постановление</a:t>
              </a:r>
              <a:r>
                <a:rPr sz="1400" b="1" spc="-6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Правительства </a:t>
              </a:r>
              <a:r>
                <a:rPr sz="1400" b="1" spc="-40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Российской</a:t>
              </a:r>
              <a:r>
                <a:rPr sz="1400" b="1" spc="-1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Федерации</a:t>
              </a:r>
              <a:endParaRPr sz="1400" dirty="0">
                <a:latin typeface="Trebuchet MS"/>
                <a:cs typeface="Trebuchet MS"/>
              </a:endParaRPr>
            </a:p>
            <a:p>
              <a:pPr marL="3175" algn="ctr">
                <a:lnSpc>
                  <a:spcPct val="100000"/>
                </a:lnSpc>
                <a:spcBef>
                  <a:spcPts val="5"/>
                </a:spcBef>
              </a:pPr>
              <a:r>
                <a:rPr sz="1400" b="1" dirty="0">
                  <a:latin typeface="Trebuchet MS"/>
                  <a:cs typeface="Trebuchet MS"/>
                </a:rPr>
                <a:t>от</a:t>
              </a:r>
              <a:r>
                <a:rPr sz="1400" b="1" spc="-2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10.03.2022</a:t>
              </a:r>
              <a:r>
                <a:rPr sz="1400" b="1" spc="-30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№</a:t>
              </a:r>
              <a:r>
                <a:rPr sz="1400" b="1" spc="-20" dirty="0">
                  <a:latin typeface="Trebuchet MS"/>
                  <a:cs typeface="Trebuchet MS"/>
                </a:rPr>
                <a:t> </a:t>
              </a:r>
              <a:r>
                <a:rPr sz="1400" b="1" spc="5" dirty="0">
                  <a:latin typeface="Trebuchet MS"/>
                  <a:cs typeface="Trebuchet MS"/>
                </a:rPr>
                <a:t>336</a:t>
              </a:r>
              <a:endParaRPr sz="1400" dirty="0">
                <a:latin typeface="Trebuchet MS"/>
                <a:cs typeface="Trebuchet MS"/>
              </a:endParaRPr>
            </a:p>
            <a:p>
              <a:pPr marL="161925" marR="153670" indent="1270"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«Об особенностях </a:t>
              </a:r>
              <a:r>
                <a:rPr sz="1400" b="1" spc="-5" dirty="0">
                  <a:latin typeface="Trebuchet MS"/>
                  <a:cs typeface="Trebuchet MS"/>
                </a:rPr>
                <a:t>организации </a:t>
              </a:r>
              <a:r>
                <a:rPr sz="1400" b="1" dirty="0">
                  <a:latin typeface="Trebuchet MS"/>
                  <a:cs typeface="Trebuchet MS"/>
                </a:rPr>
                <a:t>и </a:t>
              </a:r>
              <a:r>
                <a:rPr sz="1400" b="1" spc="5" dirty="0">
                  <a:latin typeface="Trebuchet MS"/>
                  <a:cs typeface="Trebuchet MS"/>
                </a:rPr>
                <a:t> </a:t>
              </a:r>
              <a:r>
                <a:rPr sz="1400" b="1" dirty="0">
                  <a:latin typeface="Trebuchet MS"/>
                  <a:cs typeface="Trebuchet MS"/>
                </a:rPr>
                <a:t>осуществления</a:t>
              </a:r>
              <a:r>
                <a:rPr sz="1400" b="1" spc="-2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государственного</a:t>
              </a:r>
              <a:endParaRPr sz="1400" dirty="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контроля</a:t>
              </a:r>
              <a:r>
                <a:rPr sz="1400" b="1" spc="-30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(надзора),</a:t>
              </a:r>
              <a:r>
                <a:rPr sz="1400" b="1" spc="-15" dirty="0"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latin typeface="Trebuchet MS"/>
                  <a:cs typeface="Trebuchet MS"/>
                </a:rPr>
                <a:t>муниципального</a:t>
              </a:r>
              <a:endParaRPr sz="1400" dirty="0">
                <a:latin typeface="Trebuchet MS"/>
                <a:cs typeface="Trebuchet MS"/>
              </a:endParaRPr>
            </a:p>
            <a:p>
              <a:pPr marL="1905" algn="ctr">
                <a:lnSpc>
                  <a:spcPct val="100000"/>
                </a:lnSpc>
              </a:pPr>
              <a:r>
                <a:rPr sz="1400" b="1" dirty="0">
                  <a:latin typeface="Trebuchet MS"/>
                  <a:cs typeface="Trebuchet MS"/>
                </a:rPr>
                <a:t>контроля»</a:t>
              </a:r>
              <a:endParaRPr sz="1400" dirty="0">
                <a:latin typeface="Trebuchet MS"/>
                <a:cs typeface="Trebuchet MS"/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019FEEF8-69C3-4FAE-8007-E8D94E5859E2}"/>
              </a:ext>
            </a:extLst>
          </p:cNvPr>
          <p:cNvSpPr txBox="1">
            <a:spLocks/>
          </p:cNvSpPr>
          <p:nvPr/>
        </p:nvSpPr>
        <p:spPr>
          <a:xfrm>
            <a:off x="-16082" y="0"/>
            <a:ext cx="9108504" cy="12863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ПРАВОВЫЕ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ОСНОВАНИЯ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ОСУЩЕСТВЛЕНИЯ </a:t>
            </a:r>
            <a:r>
              <a:rPr lang="ru-RU" sz="1800" b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ГОСУДАРСТВЕННОГО 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КОНТРОЛЯ </a:t>
            </a:r>
            <a:r>
              <a:rPr lang="ru-RU" sz="1800" b="1" spc="-5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latin typeface="Trebuchet MS"/>
                <a:cs typeface="Trebuchet MS"/>
              </a:rPr>
              <a:t>(НАДЗОРА)</a:t>
            </a:r>
            <a:r>
              <a:rPr lang="ru-RU" sz="180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dirty="0">
                <a:solidFill>
                  <a:schemeClr val="bg1"/>
                </a:solidFill>
              </a:rPr>
              <a:t>за реализацией органами местного самоуправления полномочий </a:t>
            </a:r>
          </a:p>
          <a:p>
            <a:pPr marL="12065" marR="5080" indent="2540">
              <a:spcBef>
                <a:spcPts val="100"/>
              </a:spcBef>
            </a:pPr>
            <a:r>
              <a:rPr lang="ru-RU" sz="1800" dirty="0">
                <a:solidFill>
                  <a:schemeClr val="bg1"/>
                </a:solidFill>
              </a:rPr>
              <a:t>в сфере образования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1D308A6-7B64-4A3A-A16C-54C6E93FB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" y="-145018"/>
            <a:ext cx="1086667" cy="8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1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44A8E189-53C4-4A7B-900C-ABF66B4E5DB1}"/>
              </a:ext>
            </a:extLst>
          </p:cNvPr>
          <p:cNvGrpSpPr/>
          <p:nvPr/>
        </p:nvGrpSpPr>
        <p:grpSpPr>
          <a:xfrm>
            <a:off x="739465" y="1196752"/>
            <a:ext cx="7566557" cy="1075951"/>
            <a:chOff x="144589" y="857251"/>
            <a:chExt cx="7566557" cy="923081"/>
          </a:xfrm>
        </p:grpSpPr>
        <p:grpSp>
          <p:nvGrpSpPr>
            <p:cNvPr id="2" name="object 2"/>
            <p:cNvGrpSpPr/>
            <p:nvPr/>
          </p:nvGrpSpPr>
          <p:grpSpPr>
            <a:xfrm>
              <a:off x="144589" y="857251"/>
              <a:ext cx="7566557" cy="923081"/>
              <a:chOff x="192785" y="0"/>
              <a:chExt cx="10088743" cy="1230774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3984" y="131971"/>
                <a:ext cx="10067544" cy="1098803"/>
              </a:xfrm>
              <a:prstGeom prst="rect">
                <a:avLst/>
              </a:prstGeom>
            </p:spPr>
          </p:pic>
          <p:sp>
            <p:nvSpPr>
              <p:cNvPr id="4" name="object 4"/>
              <p:cNvSpPr/>
              <p:nvPr/>
            </p:nvSpPr>
            <p:spPr>
              <a:xfrm>
                <a:off x="192785" y="0"/>
                <a:ext cx="9775190" cy="927736"/>
              </a:xfrm>
              <a:custGeom>
                <a:avLst/>
                <a:gdLst/>
                <a:ahLst/>
                <a:cxnLst/>
                <a:rect l="l" t="t" r="r" b="b"/>
                <a:pathLst>
                  <a:path w="9775190" h="927735">
                    <a:moveTo>
                      <a:pt x="9774936" y="0"/>
                    </a:moveTo>
                    <a:lnTo>
                      <a:pt x="0" y="0"/>
                    </a:lnTo>
                    <a:lnTo>
                      <a:pt x="0" y="927353"/>
                    </a:lnTo>
                    <a:lnTo>
                      <a:pt x="9293352" y="927353"/>
                    </a:lnTo>
                    <a:lnTo>
                      <a:pt x="9774936" y="445770"/>
                    </a:lnTo>
                    <a:lnTo>
                      <a:pt x="9774936" y="0"/>
                    </a:lnTo>
                    <a:close/>
                  </a:path>
                </a:pathLst>
              </a:custGeom>
              <a:solidFill>
                <a:srgbClr val="2370A2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92785" y="0"/>
                <a:ext cx="9775190" cy="927735"/>
              </a:xfrm>
              <a:custGeom>
                <a:avLst/>
                <a:gdLst/>
                <a:ahLst/>
                <a:cxnLst/>
                <a:rect l="l" t="t" r="r" b="b"/>
                <a:pathLst>
                  <a:path w="9775190" h="927735">
                    <a:moveTo>
                      <a:pt x="0" y="927353"/>
                    </a:moveTo>
                    <a:lnTo>
                      <a:pt x="9293352" y="927353"/>
                    </a:lnTo>
                    <a:lnTo>
                      <a:pt x="9774936" y="445770"/>
                    </a:lnTo>
                    <a:lnTo>
                      <a:pt x="9774936" y="0"/>
                    </a:lnTo>
                  </a:path>
                </a:pathLst>
              </a:custGeom>
              <a:ln w="190500">
                <a:solidFill>
                  <a:srgbClr val="2370A2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244691" y="915759"/>
              <a:ext cx="7138034" cy="65255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algn="ctr">
                <a:spcBef>
                  <a:spcPts val="71"/>
                </a:spcBef>
              </a:pPr>
              <a:r>
                <a:rPr lang="ru-RU" sz="2000" spc="-8" dirty="0">
                  <a:solidFill>
                    <a:schemeClr val="bg1"/>
                  </a:solidFill>
                  <a:latin typeface="Tahoma"/>
                  <a:cs typeface="Tahoma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Положение о федеральном государственном</a:t>
              </a:r>
            </a:p>
            <a:p>
              <a:pPr marL="9525" algn="ctr">
                <a:spcBef>
                  <a:spcPts val="71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контроле (надзоре) в сфере образования (ФГКН)</a:t>
              </a:r>
              <a:endParaRPr lang="ru-RU" sz="2400" spc="-4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6" name="object 10">
            <a:extLst>
              <a:ext uri="{FF2B5EF4-FFF2-40B4-BE49-F238E27FC236}">
                <a16:creationId xmlns:a16="http://schemas.microsoft.com/office/drawing/2014/main" xmlns="" id="{854F2663-BC8E-4C31-95EA-C84378DA825C}"/>
              </a:ext>
            </a:extLst>
          </p:cNvPr>
          <p:cNvSpPr/>
          <p:nvPr/>
        </p:nvSpPr>
        <p:spPr>
          <a:xfrm>
            <a:off x="739465" y="2636912"/>
            <a:ext cx="45719" cy="2908966"/>
          </a:xfrm>
          <a:custGeom>
            <a:avLst/>
            <a:gdLst/>
            <a:ahLst/>
            <a:cxnLst/>
            <a:rect l="l" t="t" r="r" b="b"/>
            <a:pathLst>
              <a:path h="4032885">
                <a:moveTo>
                  <a:pt x="0" y="0"/>
                </a:moveTo>
                <a:lnTo>
                  <a:pt x="0" y="4032453"/>
                </a:lnTo>
              </a:path>
            </a:pathLst>
          </a:custGeom>
          <a:ln w="76200">
            <a:solidFill>
              <a:srgbClr val="FF6F6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0DED9C5-A4BC-407E-A15C-E317BC138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-12637"/>
            <a:ext cx="1111265" cy="863003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52E2F9A-2D60-4B29-9C6A-588B157FFA78}"/>
              </a:ext>
            </a:extLst>
          </p:cNvPr>
          <p:cNvSpPr txBox="1">
            <a:spLocks/>
          </p:cNvSpPr>
          <p:nvPr/>
        </p:nvSpPr>
        <p:spPr>
          <a:xfrm>
            <a:off x="17748" y="7462"/>
            <a:ext cx="9108504" cy="86300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ФЕДЕРАЛЬНЫЙ ГОСУДАРСТВЕННЫЙ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КОНТРОЛЬ (НАДЗОР) В СФЕРЕ ОБРАЗОВАНИЯ</a:t>
            </a:r>
            <a:endParaRPr lang="ru-RU" sz="20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1BC94B7-DE0E-435F-88AC-41D0DBA58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2" y="-44292"/>
            <a:ext cx="1111265" cy="8630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8A9B67-E69A-49B2-88F4-3BC6011BCEC9}"/>
              </a:ext>
            </a:extLst>
          </p:cNvPr>
          <p:cNvSpPr/>
          <p:nvPr/>
        </p:nvSpPr>
        <p:spPr>
          <a:xfrm>
            <a:off x="1122968" y="2548614"/>
            <a:ext cx="7632848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>
              <a:spcBef>
                <a:spcPts val="79"/>
              </a:spcBef>
              <a:tabLst>
                <a:tab pos="411004" algn="l"/>
                <a:tab pos="1883093" algn="l"/>
                <a:tab pos="4066223" algn="l"/>
                <a:tab pos="6249829" algn="l"/>
              </a:tabLst>
            </a:pPr>
            <a:r>
              <a:rPr lang="ru-RU" b="1" dirty="0">
                <a:solidFill>
                  <a:srgbClr val="C00000"/>
                </a:solidFill>
              </a:rPr>
              <a:t>Контролируемыми лицами </a:t>
            </a:r>
            <a:r>
              <a:rPr lang="ru-RU" dirty="0"/>
              <a:t>– являются организации, осуществляющие образовательную деятельность, и индивидуальные предприниматели, осуществляющие образовательную деятельность, за исключением индивидуальных предпринимателей, осуществляющих образовательную деятельность непосредственно</a:t>
            </a:r>
          </a:p>
          <a:p>
            <a:pPr marL="9525" marR="3810">
              <a:spcBef>
                <a:spcPts val="79"/>
              </a:spcBef>
              <a:tabLst>
                <a:tab pos="411004" algn="l"/>
                <a:tab pos="1883093" algn="l"/>
                <a:tab pos="4066223" algn="l"/>
                <a:tab pos="6249829" algn="l"/>
              </a:tabLst>
            </a:pPr>
            <a:endParaRPr lang="ru-RU" dirty="0"/>
          </a:p>
          <a:p>
            <a:pPr marL="9525" marR="3810">
              <a:spcBef>
                <a:spcPts val="79"/>
              </a:spcBef>
              <a:tabLst>
                <a:tab pos="411004" algn="l"/>
                <a:tab pos="1883093" algn="l"/>
                <a:tab pos="4066223" algn="l"/>
                <a:tab pos="6249829" algn="l"/>
              </a:tabLst>
            </a:pPr>
            <a:r>
              <a:rPr lang="ru-RU" b="1" dirty="0">
                <a:solidFill>
                  <a:srgbClr val="C00000"/>
                </a:solidFill>
              </a:rPr>
              <a:t>Объектами ФГКН </a:t>
            </a:r>
            <a:r>
              <a:rPr lang="ru-RU" dirty="0"/>
              <a:t>– являются образовательная деятельность организаций, осуществляющих образовательную деятельность, зарегистрированных по месту нахождения (индивидуальных предпринимателей, зарегистрированных по месту жительства) на территории соответствующего субъекта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1597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3" name="Нашивка 4"/>
          <p:cNvSpPr/>
          <p:nvPr/>
        </p:nvSpPr>
        <p:spPr>
          <a:xfrm>
            <a:off x="1223629" y="3429001"/>
            <a:ext cx="480721" cy="2060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endParaRPr lang="ru-RU" sz="1350" b="1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9424AD0-9F81-4CB2-9571-DD9706A9D564}"/>
              </a:ext>
            </a:extLst>
          </p:cNvPr>
          <p:cNvGrpSpPr/>
          <p:nvPr/>
        </p:nvGrpSpPr>
        <p:grpSpPr>
          <a:xfrm>
            <a:off x="341895" y="1954235"/>
            <a:ext cx="3514113" cy="3995319"/>
            <a:chOff x="511053" y="1922810"/>
            <a:chExt cx="2557066" cy="3560502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DFBC8202-5856-4895-9F6A-4559D329DB59}"/>
                </a:ext>
              </a:extLst>
            </p:cNvPr>
            <p:cNvSpPr/>
            <p:nvPr/>
          </p:nvSpPr>
          <p:spPr>
            <a:xfrm>
              <a:off x="556479" y="1922810"/>
              <a:ext cx="2511640" cy="1067497"/>
            </a:xfrm>
            <a:custGeom>
              <a:avLst/>
              <a:gdLst>
                <a:gd name="connsiteX0" fmla="*/ 0 w 2630275"/>
                <a:gd name="connsiteY0" fmla="*/ 223890 h 1343315"/>
                <a:gd name="connsiteX1" fmla="*/ 223890 w 2630275"/>
                <a:gd name="connsiteY1" fmla="*/ 0 h 1343315"/>
                <a:gd name="connsiteX2" fmla="*/ 2406385 w 2630275"/>
                <a:gd name="connsiteY2" fmla="*/ 0 h 1343315"/>
                <a:gd name="connsiteX3" fmla="*/ 2630275 w 2630275"/>
                <a:gd name="connsiteY3" fmla="*/ 223890 h 1343315"/>
                <a:gd name="connsiteX4" fmla="*/ 2630275 w 2630275"/>
                <a:gd name="connsiteY4" fmla="*/ 1119425 h 1343315"/>
                <a:gd name="connsiteX5" fmla="*/ 2406385 w 2630275"/>
                <a:gd name="connsiteY5" fmla="*/ 1343315 h 1343315"/>
                <a:gd name="connsiteX6" fmla="*/ 223890 w 2630275"/>
                <a:gd name="connsiteY6" fmla="*/ 1343315 h 1343315"/>
                <a:gd name="connsiteX7" fmla="*/ 0 w 2630275"/>
                <a:gd name="connsiteY7" fmla="*/ 1119425 h 1343315"/>
                <a:gd name="connsiteX8" fmla="*/ 0 w 2630275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275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6385" y="0"/>
                  </a:lnTo>
                  <a:cubicBezTo>
                    <a:pt x="2530036" y="0"/>
                    <a:pt x="2630275" y="100239"/>
                    <a:pt x="2630275" y="223890"/>
                  </a:cubicBezTo>
                  <a:lnTo>
                    <a:pt x="2630275" y="1119425"/>
                  </a:lnTo>
                  <a:cubicBezTo>
                    <a:pt x="2630275" y="1243076"/>
                    <a:pt x="2530036" y="1343315"/>
                    <a:pt x="2406385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2255" tIns="118915" rIns="172255" bIns="118915" numCol="1" spcCol="1270" anchor="ctr" anchorCtr="0">
              <a:noAutofit/>
            </a:bodyPr>
            <a:lstStyle/>
            <a:p>
              <a:pPr marL="0" lvl="0" indent="0" algn="ctr" defTabSz="124460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ВЫЕЗДНАЯ ПРОВЕРКА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срок проведения - 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5 рабочих дней;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050" dirty="0"/>
                <a:t>с использованием средств дистанционного взаимодействия – 10 рабочих дней</a:t>
              </a:r>
              <a:endParaRPr lang="ru-RU" sz="120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CF034360-E841-4B52-B69B-F0987C7D5CA4}"/>
                </a:ext>
              </a:extLst>
            </p:cNvPr>
            <p:cNvSpPr/>
            <p:nvPr/>
          </p:nvSpPr>
          <p:spPr>
            <a:xfrm>
              <a:off x="511053" y="3133267"/>
              <a:ext cx="2544382" cy="1093324"/>
            </a:xfrm>
            <a:custGeom>
              <a:avLst/>
              <a:gdLst>
                <a:gd name="connsiteX0" fmla="*/ 0 w 2630275"/>
                <a:gd name="connsiteY0" fmla="*/ 223890 h 1343315"/>
                <a:gd name="connsiteX1" fmla="*/ 223890 w 2630275"/>
                <a:gd name="connsiteY1" fmla="*/ 0 h 1343315"/>
                <a:gd name="connsiteX2" fmla="*/ 2406385 w 2630275"/>
                <a:gd name="connsiteY2" fmla="*/ 0 h 1343315"/>
                <a:gd name="connsiteX3" fmla="*/ 2630275 w 2630275"/>
                <a:gd name="connsiteY3" fmla="*/ 223890 h 1343315"/>
                <a:gd name="connsiteX4" fmla="*/ 2630275 w 2630275"/>
                <a:gd name="connsiteY4" fmla="*/ 1119425 h 1343315"/>
                <a:gd name="connsiteX5" fmla="*/ 2406385 w 2630275"/>
                <a:gd name="connsiteY5" fmla="*/ 1343315 h 1343315"/>
                <a:gd name="connsiteX6" fmla="*/ 223890 w 2630275"/>
                <a:gd name="connsiteY6" fmla="*/ 1343315 h 1343315"/>
                <a:gd name="connsiteX7" fmla="*/ 0 w 2630275"/>
                <a:gd name="connsiteY7" fmla="*/ 1119425 h 1343315"/>
                <a:gd name="connsiteX8" fmla="*/ 0 w 2630275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275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6385" y="0"/>
                  </a:lnTo>
                  <a:cubicBezTo>
                    <a:pt x="2530036" y="0"/>
                    <a:pt x="2630275" y="100239"/>
                    <a:pt x="2630275" y="223890"/>
                  </a:cubicBezTo>
                  <a:lnTo>
                    <a:pt x="2630275" y="1119425"/>
                  </a:lnTo>
                  <a:cubicBezTo>
                    <a:pt x="2630275" y="1243076"/>
                    <a:pt x="2530036" y="1343315"/>
                    <a:pt x="2406385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57015" tIns="111295" rIns="157015" bIns="111295" numCol="1" spcCol="1270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endParaRPr lang="ru-RU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kern="12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ДОКУМЕНТАРНАЯ ПРОВЕРКА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/>
                <a:t>срок проведения: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/>
                <a:t>10 рабочих дней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2E6EA651-4133-49A6-9F22-1E05070A2F23}"/>
                </a:ext>
              </a:extLst>
            </p:cNvPr>
            <p:cNvSpPr/>
            <p:nvPr/>
          </p:nvSpPr>
          <p:spPr>
            <a:xfrm>
              <a:off x="522827" y="4389988"/>
              <a:ext cx="2532737" cy="1093324"/>
            </a:xfrm>
            <a:custGeom>
              <a:avLst/>
              <a:gdLst>
                <a:gd name="connsiteX0" fmla="*/ 0 w 2632847"/>
                <a:gd name="connsiteY0" fmla="*/ 223890 h 1343315"/>
                <a:gd name="connsiteX1" fmla="*/ 223890 w 2632847"/>
                <a:gd name="connsiteY1" fmla="*/ 0 h 1343315"/>
                <a:gd name="connsiteX2" fmla="*/ 2408957 w 2632847"/>
                <a:gd name="connsiteY2" fmla="*/ 0 h 1343315"/>
                <a:gd name="connsiteX3" fmla="*/ 2632847 w 2632847"/>
                <a:gd name="connsiteY3" fmla="*/ 223890 h 1343315"/>
                <a:gd name="connsiteX4" fmla="*/ 2632847 w 2632847"/>
                <a:gd name="connsiteY4" fmla="*/ 1119425 h 1343315"/>
                <a:gd name="connsiteX5" fmla="*/ 2408957 w 2632847"/>
                <a:gd name="connsiteY5" fmla="*/ 1343315 h 1343315"/>
                <a:gd name="connsiteX6" fmla="*/ 223890 w 2632847"/>
                <a:gd name="connsiteY6" fmla="*/ 1343315 h 1343315"/>
                <a:gd name="connsiteX7" fmla="*/ 0 w 2632847"/>
                <a:gd name="connsiteY7" fmla="*/ 1119425 h 1343315"/>
                <a:gd name="connsiteX8" fmla="*/ 0 w 2632847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2847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8957" y="0"/>
                  </a:lnTo>
                  <a:cubicBezTo>
                    <a:pt x="2532608" y="0"/>
                    <a:pt x="2632847" y="100239"/>
                    <a:pt x="2632847" y="223890"/>
                  </a:cubicBezTo>
                  <a:lnTo>
                    <a:pt x="2632847" y="1119425"/>
                  </a:lnTo>
                  <a:cubicBezTo>
                    <a:pt x="2632847" y="1243076"/>
                    <a:pt x="2532608" y="1343315"/>
                    <a:pt x="2408957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5105" tIns="90340" rIns="115105" bIns="9034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Наблюдение за соблюдением обязательных требований (мониторинг безопасности)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/>
                <a:t>без взаимодействия с контролируемым лицом </a:t>
              </a:r>
              <a:r>
                <a:rPr lang="ru-RU" sz="1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 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76CF75C-938D-4CB7-B5F2-F7DE88A95CFA}"/>
              </a:ext>
            </a:extLst>
          </p:cNvPr>
          <p:cNvGrpSpPr/>
          <p:nvPr/>
        </p:nvGrpSpPr>
        <p:grpSpPr>
          <a:xfrm>
            <a:off x="-16082" y="-44292"/>
            <a:ext cx="9142334" cy="914757"/>
            <a:chOff x="-16082" y="-44292"/>
            <a:chExt cx="9142334" cy="91475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4EB017DA-6F02-4559-8048-38CE6D1452D1}"/>
                </a:ext>
              </a:extLst>
            </p:cNvPr>
            <p:cNvSpPr txBox="1">
              <a:spLocks/>
            </p:cNvSpPr>
            <p:nvPr/>
          </p:nvSpPr>
          <p:spPr>
            <a:xfrm>
              <a:off x="17748" y="7462"/>
              <a:ext cx="9108504" cy="86300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ГОСУДАРСТВЕННЫЙ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КОНТРОЛЬ (НАДЗОР) В СФЕРЕ ОБРАЗОВАНИЯ</a:t>
              </a:r>
              <a:endParaRPr lang="ru-RU" sz="2000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6947E9B-EEF9-409A-999C-8698DF2D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25D3201-EB30-4E42-9FFA-87FD367A611D}"/>
              </a:ext>
            </a:extLst>
          </p:cNvPr>
          <p:cNvSpPr/>
          <p:nvPr/>
        </p:nvSpPr>
        <p:spPr>
          <a:xfrm>
            <a:off x="184771" y="1036260"/>
            <a:ext cx="430767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КОНТРОЛЬНЫХ (НАДЗОРНЫХ) </a:t>
            </a:r>
          </a:p>
          <a:p>
            <a:pPr algn="ctr"/>
            <a:r>
              <a:rPr lang="ru-RU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МЕРОПРИЯТИЙ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C62CB33-CEB1-44DB-88B0-5C79A0156EE1}"/>
              </a:ext>
            </a:extLst>
          </p:cNvPr>
          <p:cNvSpPr/>
          <p:nvPr/>
        </p:nvSpPr>
        <p:spPr>
          <a:xfrm>
            <a:off x="4795567" y="1042893"/>
            <a:ext cx="403244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38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ПРОФИЛАКТИЧЕСКИХ</a:t>
            </a:r>
          </a:p>
          <a:p>
            <a:pPr algn="ctr"/>
            <a:r>
              <a:rPr lang="ru-RU" b="1" spc="38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МЕРОПРИЯТИЙ </a:t>
            </a: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xmlns="" id="{06A4818A-B08F-4CF0-8381-01C5C5A20009}"/>
              </a:ext>
            </a:extLst>
          </p:cNvPr>
          <p:cNvSpPr/>
          <p:nvPr/>
        </p:nvSpPr>
        <p:spPr>
          <a:xfrm>
            <a:off x="5028297" y="2044704"/>
            <a:ext cx="3348772" cy="444429"/>
          </a:xfrm>
          <a:custGeom>
            <a:avLst/>
            <a:gdLst>
              <a:gd name="connsiteX0" fmla="*/ 0 w 2630275"/>
              <a:gd name="connsiteY0" fmla="*/ 223890 h 1343315"/>
              <a:gd name="connsiteX1" fmla="*/ 223890 w 2630275"/>
              <a:gd name="connsiteY1" fmla="*/ 0 h 1343315"/>
              <a:gd name="connsiteX2" fmla="*/ 2406385 w 2630275"/>
              <a:gd name="connsiteY2" fmla="*/ 0 h 1343315"/>
              <a:gd name="connsiteX3" fmla="*/ 2630275 w 2630275"/>
              <a:gd name="connsiteY3" fmla="*/ 223890 h 1343315"/>
              <a:gd name="connsiteX4" fmla="*/ 2630275 w 2630275"/>
              <a:gd name="connsiteY4" fmla="*/ 1119425 h 1343315"/>
              <a:gd name="connsiteX5" fmla="*/ 2406385 w 2630275"/>
              <a:gd name="connsiteY5" fmla="*/ 1343315 h 1343315"/>
              <a:gd name="connsiteX6" fmla="*/ 223890 w 2630275"/>
              <a:gd name="connsiteY6" fmla="*/ 1343315 h 1343315"/>
              <a:gd name="connsiteX7" fmla="*/ 0 w 2630275"/>
              <a:gd name="connsiteY7" fmla="*/ 1119425 h 1343315"/>
              <a:gd name="connsiteX8" fmla="*/ 0 w 2630275"/>
              <a:gd name="connsiteY8" fmla="*/ 223890 h 13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275" h="1343315">
                <a:moveTo>
                  <a:pt x="0" y="223890"/>
                </a:moveTo>
                <a:cubicBezTo>
                  <a:pt x="0" y="100239"/>
                  <a:pt x="100239" y="0"/>
                  <a:pt x="223890" y="0"/>
                </a:cubicBezTo>
                <a:lnTo>
                  <a:pt x="2406385" y="0"/>
                </a:lnTo>
                <a:cubicBezTo>
                  <a:pt x="2530036" y="0"/>
                  <a:pt x="2630275" y="100239"/>
                  <a:pt x="2630275" y="223890"/>
                </a:cubicBezTo>
                <a:lnTo>
                  <a:pt x="2630275" y="1119425"/>
                </a:lnTo>
                <a:cubicBezTo>
                  <a:pt x="2630275" y="1243076"/>
                  <a:pt x="2530036" y="1343315"/>
                  <a:pt x="2406385" y="1343315"/>
                </a:cubicBezTo>
                <a:lnTo>
                  <a:pt x="223890" y="1343315"/>
                </a:lnTo>
                <a:cubicBezTo>
                  <a:pt x="100239" y="1343315"/>
                  <a:pt x="0" y="1243076"/>
                  <a:pt x="0" y="1119425"/>
                </a:cubicBezTo>
                <a:lnTo>
                  <a:pt x="0" y="2238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7015" tIns="111295" rIns="157015" bIns="111295" numCol="1" spcCol="127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spc="-10" dirty="0">
                <a:solidFill>
                  <a:srgbClr val="00B050"/>
                </a:solidFill>
                <a:latin typeface="Trebuchet MS"/>
                <a:cs typeface="Trebuchet MS"/>
              </a:rPr>
              <a:t>ИНФОРМИРОВАНИЕ</a:t>
            </a:r>
            <a:endParaRPr lang="ru-RU" sz="20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xmlns="" id="{38BFD02F-673C-4538-96C0-FF91BED9CFE7}"/>
              </a:ext>
            </a:extLst>
          </p:cNvPr>
          <p:cNvSpPr/>
          <p:nvPr/>
        </p:nvSpPr>
        <p:spPr>
          <a:xfrm>
            <a:off x="5024034" y="2612815"/>
            <a:ext cx="3348772" cy="501880"/>
          </a:xfrm>
          <a:custGeom>
            <a:avLst/>
            <a:gdLst>
              <a:gd name="connsiteX0" fmla="*/ 0 w 2630275"/>
              <a:gd name="connsiteY0" fmla="*/ 223890 h 1343315"/>
              <a:gd name="connsiteX1" fmla="*/ 223890 w 2630275"/>
              <a:gd name="connsiteY1" fmla="*/ 0 h 1343315"/>
              <a:gd name="connsiteX2" fmla="*/ 2406385 w 2630275"/>
              <a:gd name="connsiteY2" fmla="*/ 0 h 1343315"/>
              <a:gd name="connsiteX3" fmla="*/ 2630275 w 2630275"/>
              <a:gd name="connsiteY3" fmla="*/ 223890 h 1343315"/>
              <a:gd name="connsiteX4" fmla="*/ 2630275 w 2630275"/>
              <a:gd name="connsiteY4" fmla="*/ 1119425 h 1343315"/>
              <a:gd name="connsiteX5" fmla="*/ 2406385 w 2630275"/>
              <a:gd name="connsiteY5" fmla="*/ 1343315 h 1343315"/>
              <a:gd name="connsiteX6" fmla="*/ 223890 w 2630275"/>
              <a:gd name="connsiteY6" fmla="*/ 1343315 h 1343315"/>
              <a:gd name="connsiteX7" fmla="*/ 0 w 2630275"/>
              <a:gd name="connsiteY7" fmla="*/ 1119425 h 1343315"/>
              <a:gd name="connsiteX8" fmla="*/ 0 w 2630275"/>
              <a:gd name="connsiteY8" fmla="*/ 223890 h 13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275" h="1343315">
                <a:moveTo>
                  <a:pt x="0" y="223890"/>
                </a:moveTo>
                <a:cubicBezTo>
                  <a:pt x="0" y="100239"/>
                  <a:pt x="100239" y="0"/>
                  <a:pt x="223890" y="0"/>
                </a:cubicBezTo>
                <a:lnTo>
                  <a:pt x="2406385" y="0"/>
                </a:lnTo>
                <a:cubicBezTo>
                  <a:pt x="2530036" y="0"/>
                  <a:pt x="2630275" y="100239"/>
                  <a:pt x="2630275" y="223890"/>
                </a:cubicBezTo>
                <a:lnTo>
                  <a:pt x="2630275" y="1119425"/>
                </a:lnTo>
                <a:cubicBezTo>
                  <a:pt x="2630275" y="1243076"/>
                  <a:pt x="2530036" y="1343315"/>
                  <a:pt x="2406385" y="1343315"/>
                </a:cubicBezTo>
                <a:lnTo>
                  <a:pt x="223890" y="1343315"/>
                </a:lnTo>
                <a:cubicBezTo>
                  <a:pt x="100239" y="1343315"/>
                  <a:pt x="0" y="1243076"/>
                  <a:pt x="0" y="1119425"/>
                </a:cubicBezTo>
                <a:lnTo>
                  <a:pt x="0" y="2238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7015" tIns="111295" rIns="157015" bIns="111295" numCol="1" spcCol="127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spc="-5" dirty="0">
                <a:solidFill>
                  <a:srgbClr val="00B050"/>
                </a:solidFill>
                <a:latin typeface="Trebuchet MS"/>
                <a:cs typeface="Trebuchet MS"/>
              </a:rPr>
              <a:t>КОНСУЛЬТИРОВАНИЕ</a:t>
            </a:r>
            <a:endParaRPr lang="ru-RU" sz="20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xmlns="" id="{68103A1E-87F8-44FB-946B-AB3820454F9D}"/>
              </a:ext>
            </a:extLst>
          </p:cNvPr>
          <p:cNvSpPr/>
          <p:nvPr/>
        </p:nvSpPr>
        <p:spPr>
          <a:xfrm>
            <a:off x="5024034" y="5088814"/>
            <a:ext cx="3348772" cy="788323"/>
          </a:xfrm>
          <a:custGeom>
            <a:avLst/>
            <a:gdLst>
              <a:gd name="connsiteX0" fmla="*/ 0 w 2630275"/>
              <a:gd name="connsiteY0" fmla="*/ 223890 h 1343315"/>
              <a:gd name="connsiteX1" fmla="*/ 223890 w 2630275"/>
              <a:gd name="connsiteY1" fmla="*/ 0 h 1343315"/>
              <a:gd name="connsiteX2" fmla="*/ 2406385 w 2630275"/>
              <a:gd name="connsiteY2" fmla="*/ 0 h 1343315"/>
              <a:gd name="connsiteX3" fmla="*/ 2630275 w 2630275"/>
              <a:gd name="connsiteY3" fmla="*/ 223890 h 1343315"/>
              <a:gd name="connsiteX4" fmla="*/ 2630275 w 2630275"/>
              <a:gd name="connsiteY4" fmla="*/ 1119425 h 1343315"/>
              <a:gd name="connsiteX5" fmla="*/ 2406385 w 2630275"/>
              <a:gd name="connsiteY5" fmla="*/ 1343315 h 1343315"/>
              <a:gd name="connsiteX6" fmla="*/ 223890 w 2630275"/>
              <a:gd name="connsiteY6" fmla="*/ 1343315 h 1343315"/>
              <a:gd name="connsiteX7" fmla="*/ 0 w 2630275"/>
              <a:gd name="connsiteY7" fmla="*/ 1119425 h 1343315"/>
              <a:gd name="connsiteX8" fmla="*/ 0 w 2630275"/>
              <a:gd name="connsiteY8" fmla="*/ 223890 h 13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275" h="1343315">
                <a:moveTo>
                  <a:pt x="0" y="223890"/>
                </a:moveTo>
                <a:cubicBezTo>
                  <a:pt x="0" y="100239"/>
                  <a:pt x="100239" y="0"/>
                  <a:pt x="223890" y="0"/>
                </a:cubicBezTo>
                <a:lnTo>
                  <a:pt x="2406385" y="0"/>
                </a:lnTo>
                <a:cubicBezTo>
                  <a:pt x="2530036" y="0"/>
                  <a:pt x="2630275" y="100239"/>
                  <a:pt x="2630275" y="223890"/>
                </a:cubicBezTo>
                <a:lnTo>
                  <a:pt x="2630275" y="1119425"/>
                </a:lnTo>
                <a:cubicBezTo>
                  <a:pt x="2630275" y="1243076"/>
                  <a:pt x="2530036" y="1343315"/>
                  <a:pt x="2406385" y="1343315"/>
                </a:cubicBezTo>
                <a:lnTo>
                  <a:pt x="223890" y="1343315"/>
                </a:lnTo>
                <a:cubicBezTo>
                  <a:pt x="100239" y="1343315"/>
                  <a:pt x="0" y="1243076"/>
                  <a:pt x="0" y="1119425"/>
                </a:cubicBezTo>
                <a:lnTo>
                  <a:pt x="0" y="2238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7015" tIns="111295" rIns="157015" bIns="111295" numCol="1" spcCol="127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00B050"/>
                </a:solidFill>
                <a:latin typeface="Trebuchet MS"/>
                <a:cs typeface="Trebuchet MS"/>
              </a:rPr>
              <a:t>ОБОБЩЕНИЕ</a:t>
            </a:r>
            <a:r>
              <a:rPr lang="ru-RU" sz="1400" spc="1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ru-RU" sz="1400" spc="-5" dirty="0">
                <a:solidFill>
                  <a:srgbClr val="00B050"/>
                </a:solidFill>
                <a:latin typeface="Trebuchet MS"/>
                <a:cs typeface="Trebuchet MS"/>
              </a:rPr>
              <a:t>ПРАВОПРИМЕНИТЕЛЬНОЙ</a:t>
            </a:r>
            <a:r>
              <a:rPr lang="ru-RU" sz="14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lang="ru-RU" sz="1400" spc="-5" dirty="0">
                <a:solidFill>
                  <a:srgbClr val="00B050"/>
                </a:solidFill>
                <a:latin typeface="Trebuchet MS"/>
                <a:cs typeface="Trebuchet MS"/>
              </a:rPr>
              <a:t>ПРАКТИКИ</a:t>
            </a:r>
            <a:endParaRPr lang="ru-RU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xmlns="" id="{CE82D721-84D6-415D-9367-9545B315727B}"/>
              </a:ext>
            </a:extLst>
          </p:cNvPr>
          <p:cNvSpPr/>
          <p:nvPr/>
        </p:nvSpPr>
        <p:spPr>
          <a:xfrm>
            <a:off x="5024034" y="4152777"/>
            <a:ext cx="3348772" cy="788324"/>
          </a:xfrm>
          <a:custGeom>
            <a:avLst/>
            <a:gdLst>
              <a:gd name="connsiteX0" fmla="*/ 0 w 2630275"/>
              <a:gd name="connsiteY0" fmla="*/ 223890 h 1343315"/>
              <a:gd name="connsiteX1" fmla="*/ 223890 w 2630275"/>
              <a:gd name="connsiteY1" fmla="*/ 0 h 1343315"/>
              <a:gd name="connsiteX2" fmla="*/ 2406385 w 2630275"/>
              <a:gd name="connsiteY2" fmla="*/ 0 h 1343315"/>
              <a:gd name="connsiteX3" fmla="*/ 2630275 w 2630275"/>
              <a:gd name="connsiteY3" fmla="*/ 223890 h 1343315"/>
              <a:gd name="connsiteX4" fmla="*/ 2630275 w 2630275"/>
              <a:gd name="connsiteY4" fmla="*/ 1119425 h 1343315"/>
              <a:gd name="connsiteX5" fmla="*/ 2406385 w 2630275"/>
              <a:gd name="connsiteY5" fmla="*/ 1343315 h 1343315"/>
              <a:gd name="connsiteX6" fmla="*/ 223890 w 2630275"/>
              <a:gd name="connsiteY6" fmla="*/ 1343315 h 1343315"/>
              <a:gd name="connsiteX7" fmla="*/ 0 w 2630275"/>
              <a:gd name="connsiteY7" fmla="*/ 1119425 h 1343315"/>
              <a:gd name="connsiteX8" fmla="*/ 0 w 2630275"/>
              <a:gd name="connsiteY8" fmla="*/ 223890 h 13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275" h="1343315">
                <a:moveTo>
                  <a:pt x="0" y="223890"/>
                </a:moveTo>
                <a:cubicBezTo>
                  <a:pt x="0" y="100239"/>
                  <a:pt x="100239" y="0"/>
                  <a:pt x="223890" y="0"/>
                </a:cubicBezTo>
                <a:lnTo>
                  <a:pt x="2406385" y="0"/>
                </a:lnTo>
                <a:cubicBezTo>
                  <a:pt x="2530036" y="0"/>
                  <a:pt x="2630275" y="100239"/>
                  <a:pt x="2630275" y="223890"/>
                </a:cubicBezTo>
                <a:lnTo>
                  <a:pt x="2630275" y="1119425"/>
                </a:lnTo>
                <a:cubicBezTo>
                  <a:pt x="2630275" y="1243076"/>
                  <a:pt x="2530036" y="1343315"/>
                  <a:pt x="2406385" y="1343315"/>
                </a:cubicBezTo>
                <a:lnTo>
                  <a:pt x="223890" y="1343315"/>
                </a:lnTo>
                <a:cubicBezTo>
                  <a:pt x="100239" y="1343315"/>
                  <a:pt x="0" y="1243076"/>
                  <a:pt x="0" y="1119425"/>
                </a:cubicBezTo>
                <a:lnTo>
                  <a:pt x="0" y="2238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7015" tIns="111295" rIns="157015" bIns="111295" numCol="1" spcCol="1270" anchor="ctr" anchorCtr="0">
            <a:no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r>
              <a:rPr lang="ru-RU" sz="1200" b="1" spc="-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ОБЪЯВЛЕНИЕ</a:t>
            </a:r>
            <a:r>
              <a:rPr lang="ru-RU" sz="1200" b="1" spc="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200" b="1" spc="-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ПРЕДОСТЕРЕЖЕНИЯ</a:t>
            </a:r>
            <a:r>
              <a:rPr lang="ru-RU" sz="1200" b="1" spc="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200" b="1" spc="-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О </a:t>
            </a:r>
            <a:r>
              <a:rPr lang="ru-RU" sz="1200" b="1" spc="-46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НЕДОПУСТИМОСТИ</a:t>
            </a:r>
            <a:r>
              <a:rPr lang="ru-RU" sz="1200" b="1" spc="6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НАРУШЕНИЯ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99085" algn="ctr">
              <a:lnSpc>
                <a:spcPct val="100000"/>
              </a:lnSpc>
            </a:pPr>
            <a:r>
              <a:rPr lang="ru-RU" sz="1200" b="1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ОБЯЗАТЕЛЬНЫХ</a:t>
            </a:r>
            <a:r>
              <a:rPr lang="ru-RU" sz="1200" b="1" spc="5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ТРЕБОВАНИЙ</a:t>
            </a:r>
            <a:endParaRPr lang="ru-RU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xmlns="" id="{82C27B78-3849-4688-A107-1E6B5E4A8997}"/>
              </a:ext>
            </a:extLst>
          </p:cNvPr>
          <p:cNvSpPr/>
          <p:nvPr/>
        </p:nvSpPr>
        <p:spPr>
          <a:xfrm>
            <a:off x="5042654" y="3291262"/>
            <a:ext cx="3348772" cy="713802"/>
          </a:xfrm>
          <a:custGeom>
            <a:avLst/>
            <a:gdLst>
              <a:gd name="connsiteX0" fmla="*/ 0 w 2630275"/>
              <a:gd name="connsiteY0" fmla="*/ 223890 h 1343315"/>
              <a:gd name="connsiteX1" fmla="*/ 223890 w 2630275"/>
              <a:gd name="connsiteY1" fmla="*/ 0 h 1343315"/>
              <a:gd name="connsiteX2" fmla="*/ 2406385 w 2630275"/>
              <a:gd name="connsiteY2" fmla="*/ 0 h 1343315"/>
              <a:gd name="connsiteX3" fmla="*/ 2630275 w 2630275"/>
              <a:gd name="connsiteY3" fmla="*/ 223890 h 1343315"/>
              <a:gd name="connsiteX4" fmla="*/ 2630275 w 2630275"/>
              <a:gd name="connsiteY4" fmla="*/ 1119425 h 1343315"/>
              <a:gd name="connsiteX5" fmla="*/ 2406385 w 2630275"/>
              <a:gd name="connsiteY5" fmla="*/ 1343315 h 1343315"/>
              <a:gd name="connsiteX6" fmla="*/ 223890 w 2630275"/>
              <a:gd name="connsiteY6" fmla="*/ 1343315 h 1343315"/>
              <a:gd name="connsiteX7" fmla="*/ 0 w 2630275"/>
              <a:gd name="connsiteY7" fmla="*/ 1119425 h 1343315"/>
              <a:gd name="connsiteX8" fmla="*/ 0 w 2630275"/>
              <a:gd name="connsiteY8" fmla="*/ 223890 h 13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275" h="1343315">
                <a:moveTo>
                  <a:pt x="0" y="223890"/>
                </a:moveTo>
                <a:cubicBezTo>
                  <a:pt x="0" y="100239"/>
                  <a:pt x="100239" y="0"/>
                  <a:pt x="223890" y="0"/>
                </a:cubicBezTo>
                <a:lnTo>
                  <a:pt x="2406385" y="0"/>
                </a:lnTo>
                <a:cubicBezTo>
                  <a:pt x="2530036" y="0"/>
                  <a:pt x="2630275" y="100239"/>
                  <a:pt x="2630275" y="223890"/>
                </a:cubicBezTo>
                <a:lnTo>
                  <a:pt x="2630275" y="1119425"/>
                </a:lnTo>
                <a:cubicBezTo>
                  <a:pt x="2630275" y="1243076"/>
                  <a:pt x="2530036" y="1343315"/>
                  <a:pt x="2406385" y="1343315"/>
                </a:cubicBezTo>
                <a:lnTo>
                  <a:pt x="223890" y="1343315"/>
                </a:lnTo>
                <a:cubicBezTo>
                  <a:pt x="100239" y="1343315"/>
                  <a:pt x="0" y="1243076"/>
                  <a:pt x="0" y="1119425"/>
                </a:cubicBezTo>
                <a:lnTo>
                  <a:pt x="0" y="22389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57015" tIns="111295" rIns="157015" bIns="111295" numCol="1" spcCol="1270" anchor="ctr" anchorCtr="0">
            <a:noAutofit/>
          </a:bodyPr>
          <a:lstStyle/>
          <a:p>
            <a:pPr marL="12065" algn="ctr">
              <a:lnSpc>
                <a:spcPct val="100000"/>
              </a:lnSpc>
              <a:spcBef>
                <a:spcPts val="5"/>
              </a:spcBef>
              <a:tabLst>
                <a:tab pos="299720" algn="l"/>
              </a:tabLst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ПРОФИЛАКТИЧЕСКИЙ ВИЗИТ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AC066E0F-0F5F-4B4D-9079-B2B4B5AA277F}"/>
              </a:ext>
            </a:extLst>
          </p:cNvPr>
          <p:cNvSpPr/>
          <p:nvPr/>
        </p:nvSpPr>
        <p:spPr>
          <a:xfrm>
            <a:off x="1979712" y="1604585"/>
            <a:ext cx="216024" cy="3122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xmlns="" id="{9FD3E7B4-75B8-44D7-A8B5-3EBCAF427958}"/>
              </a:ext>
            </a:extLst>
          </p:cNvPr>
          <p:cNvSpPr/>
          <p:nvPr/>
        </p:nvSpPr>
        <p:spPr>
          <a:xfrm>
            <a:off x="6686856" y="1655255"/>
            <a:ext cx="216024" cy="31224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7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8827" y="2997222"/>
            <a:ext cx="10795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0676" y="2636859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8569" y="289879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" y="978131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777" y="878523"/>
            <a:ext cx="8175507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КНМ И КОНТРОЛЬНЫЕ (НАДЗОРНЫЕ)</a:t>
            </a:r>
          </a:p>
          <a:p>
            <a:pPr algn="ctr"/>
            <a:r>
              <a:rPr lang="ru-RU" sz="22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</a:p>
        </p:txBody>
      </p:sp>
      <p:sp>
        <p:nvSpPr>
          <p:cNvPr id="23" name="Нашивка 4"/>
          <p:cNvSpPr/>
          <p:nvPr/>
        </p:nvSpPr>
        <p:spPr>
          <a:xfrm>
            <a:off x="1223629" y="3429001"/>
            <a:ext cx="480721" cy="2060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endParaRPr lang="ru-RU" sz="1350" b="1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9424AD0-9F81-4CB2-9571-DD9706A9D564}"/>
              </a:ext>
            </a:extLst>
          </p:cNvPr>
          <p:cNvGrpSpPr/>
          <p:nvPr/>
        </p:nvGrpSpPr>
        <p:grpSpPr>
          <a:xfrm>
            <a:off x="287252" y="1704447"/>
            <a:ext cx="8506004" cy="4922666"/>
            <a:chOff x="520558" y="1771991"/>
            <a:chExt cx="8506004" cy="4386924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D63995BF-3A5F-4903-8690-D48BA9DF5C4A}"/>
                </a:ext>
              </a:extLst>
            </p:cNvPr>
            <p:cNvSpPr/>
            <p:nvPr/>
          </p:nvSpPr>
          <p:spPr>
            <a:xfrm>
              <a:off x="3419775" y="1771991"/>
              <a:ext cx="5606787" cy="1515228"/>
            </a:xfrm>
            <a:custGeom>
              <a:avLst/>
              <a:gdLst>
                <a:gd name="connsiteX0" fmla="*/ 252543 w 1515227"/>
                <a:gd name="connsiteY0" fmla="*/ 0 h 4676046"/>
                <a:gd name="connsiteX1" fmla="*/ 1262684 w 1515227"/>
                <a:gd name="connsiteY1" fmla="*/ 0 h 4676046"/>
                <a:gd name="connsiteX2" fmla="*/ 1515227 w 1515227"/>
                <a:gd name="connsiteY2" fmla="*/ 252543 h 4676046"/>
                <a:gd name="connsiteX3" fmla="*/ 1515227 w 1515227"/>
                <a:gd name="connsiteY3" fmla="*/ 4676046 h 4676046"/>
                <a:gd name="connsiteX4" fmla="*/ 1515227 w 1515227"/>
                <a:gd name="connsiteY4" fmla="*/ 4676046 h 4676046"/>
                <a:gd name="connsiteX5" fmla="*/ 0 w 1515227"/>
                <a:gd name="connsiteY5" fmla="*/ 4676046 h 4676046"/>
                <a:gd name="connsiteX6" fmla="*/ 0 w 1515227"/>
                <a:gd name="connsiteY6" fmla="*/ 4676046 h 4676046"/>
                <a:gd name="connsiteX7" fmla="*/ 0 w 1515227"/>
                <a:gd name="connsiteY7" fmla="*/ 252543 h 4676046"/>
                <a:gd name="connsiteX8" fmla="*/ 252543 w 1515227"/>
                <a:gd name="connsiteY8" fmla="*/ 0 h 46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227" h="4676046">
                  <a:moveTo>
                    <a:pt x="1515227" y="779358"/>
                  </a:moveTo>
                  <a:lnTo>
                    <a:pt x="1515227" y="3896688"/>
                  </a:lnTo>
                  <a:cubicBezTo>
                    <a:pt x="1515227" y="4327116"/>
                    <a:pt x="1478589" y="4676044"/>
                    <a:pt x="1433393" y="4676044"/>
                  </a:cubicBezTo>
                  <a:lnTo>
                    <a:pt x="0" y="4676044"/>
                  </a:lnTo>
                  <a:lnTo>
                    <a:pt x="0" y="467604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33393" y="2"/>
                  </a:lnTo>
                  <a:cubicBezTo>
                    <a:pt x="1478589" y="2"/>
                    <a:pt x="1515227" y="348930"/>
                    <a:pt x="1515227" y="779358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7792" rIns="321617" bIns="197793" numCol="1" spcCol="1270" anchor="ctr" anchorCtr="0">
              <a:noAutofit/>
            </a:bodyPr>
            <a:lstStyle/>
            <a:p>
              <a:pPr marL="57150" lvl="1" indent="-5715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ru-RU" sz="1000" b="1" kern="1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b="1" kern="12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Перечень допустимых контрольных (надзорных) действий в ходе выездной проверки: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осмотр;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опрос;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истребование документов; 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получение письменных объяснений;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экспертиза.</a:t>
              </a: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DFBC8202-5856-4895-9F6A-4559D329DB59}"/>
                </a:ext>
              </a:extLst>
            </p:cNvPr>
            <p:cNvSpPr/>
            <p:nvPr/>
          </p:nvSpPr>
          <p:spPr>
            <a:xfrm>
              <a:off x="556479" y="1810517"/>
              <a:ext cx="2630275" cy="1343315"/>
            </a:xfrm>
            <a:custGeom>
              <a:avLst/>
              <a:gdLst>
                <a:gd name="connsiteX0" fmla="*/ 0 w 2630275"/>
                <a:gd name="connsiteY0" fmla="*/ 223890 h 1343315"/>
                <a:gd name="connsiteX1" fmla="*/ 223890 w 2630275"/>
                <a:gd name="connsiteY1" fmla="*/ 0 h 1343315"/>
                <a:gd name="connsiteX2" fmla="*/ 2406385 w 2630275"/>
                <a:gd name="connsiteY2" fmla="*/ 0 h 1343315"/>
                <a:gd name="connsiteX3" fmla="*/ 2630275 w 2630275"/>
                <a:gd name="connsiteY3" fmla="*/ 223890 h 1343315"/>
                <a:gd name="connsiteX4" fmla="*/ 2630275 w 2630275"/>
                <a:gd name="connsiteY4" fmla="*/ 1119425 h 1343315"/>
                <a:gd name="connsiteX5" fmla="*/ 2406385 w 2630275"/>
                <a:gd name="connsiteY5" fmla="*/ 1343315 h 1343315"/>
                <a:gd name="connsiteX6" fmla="*/ 223890 w 2630275"/>
                <a:gd name="connsiteY6" fmla="*/ 1343315 h 1343315"/>
                <a:gd name="connsiteX7" fmla="*/ 0 w 2630275"/>
                <a:gd name="connsiteY7" fmla="*/ 1119425 h 1343315"/>
                <a:gd name="connsiteX8" fmla="*/ 0 w 2630275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275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6385" y="0"/>
                  </a:lnTo>
                  <a:cubicBezTo>
                    <a:pt x="2530036" y="0"/>
                    <a:pt x="2630275" y="100239"/>
                    <a:pt x="2630275" y="223890"/>
                  </a:cubicBezTo>
                  <a:lnTo>
                    <a:pt x="2630275" y="1119425"/>
                  </a:lnTo>
                  <a:cubicBezTo>
                    <a:pt x="2630275" y="1243076"/>
                    <a:pt x="2530036" y="1343315"/>
                    <a:pt x="2406385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255" tIns="118915" rIns="172255" bIns="11891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Выездная проверка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2495B27A-EBD6-436F-A6F5-B14D5EB806DD}"/>
                </a:ext>
              </a:extLst>
            </p:cNvPr>
            <p:cNvSpPr/>
            <p:nvPr/>
          </p:nvSpPr>
          <p:spPr>
            <a:xfrm>
              <a:off x="3429580" y="3405703"/>
              <a:ext cx="5596982" cy="1377188"/>
            </a:xfrm>
            <a:custGeom>
              <a:avLst/>
              <a:gdLst>
                <a:gd name="connsiteX0" fmla="*/ 229536 w 1377188"/>
                <a:gd name="connsiteY0" fmla="*/ 0 h 4676046"/>
                <a:gd name="connsiteX1" fmla="*/ 1147652 w 1377188"/>
                <a:gd name="connsiteY1" fmla="*/ 0 h 4676046"/>
                <a:gd name="connsiteX2" fmla="*/ 1377188 w 1377188"/>
                <a:gd name="connsiteY2" fmla="*/ 229536 h 4676046"/>
                <a:gd name="connsiteX3" fmla="*/ 1377188 w 1377188"/>
                <a:gd name="connsiteY3" fmla="*/ 4676046 h 4676046"/>
                <a:gd name="connsiteX4" fmla="*/ 1377188 w 1377188"/>
                <a:gd name="connsiteY4" fmla="*/ 4676046 h 4676046"/>
                <a:gd name="connsiteX5" fmla="*/ 0 w 1377188"/>
                <a:gd name="connsiteY5" fmla="*/ 4676046 h 4676046"/>
                <a:gd name="connsiteX6" fmla="*/ 0 w 1377188"/>
                <a:gd name="connsiteY6" fmla="*/ 4676046 h 4676046"/>
                <a:gd name="connsiteX7" fmla="*/ 0 w 1377188"/>
                <a:gd name="connsiteY7" fmla="*/ 229536 h 4676046"/>
                <a:gd name="connsiteX8" fmla="*/ 229536 w 1377188"/>
                <a:gd name="connsiteY8" fmla="*/ 0 h 46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188" h="4676046">
                  <a:moveTo>
                    <a:pt x="1377188" y="779357"/>
                  </a:moveTo>
                  <a:lnTo>
                    <a:pt x="1377188" y="3896689"/>
                  </a:lnTo>
                  <a:cubicBezTo>
                    <a:pt x="1377188" y="4327115"/>
                    <a:pt x="1346921" y="4676046"/>
                    <a:pt x="1309585" y="4676046"/>
                  </a:cubicBezTo>
                  <a:lnTo>
                    <a:pt x="0" y="4676046"/>
                  </a:lnTo>
                  <a:lnTo>
                    <a:pt x="0" y="46760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9585" y="0"/>
                  </a:lnTo>
                  <a:cubicBezTo>
                    <a:pt x="1346921" y="0"/>
                    <a:pt x="1377188" y="348931"/>
                    <a:pt x="1377188" y="779357"/>
                  </a:cubicBez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91053" rIns="314878" bIns="191055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b="1" kern="12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Перечень допустимых контрольных (надзорных) действий в ходе документарной проверки: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получение письменных объяснений;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истребование документов;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b="1" kern="1200" dirty="0">
                  <a:latin typeface="Arial Black" panose="020B0A04020102020204" pitchFamily="34" charset="0"/>
                </a:rPr>
                <a:t>экспертиза.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CF034360-E841-4B52-B69B-F0987C7D5CA4}"/>
                </a:ext>
              </a:extLst>
            </p:cNvPr>
            <p:cNvSpPr/>
            <p:nvPr/>
          </p:nvSpPr>
          <p:spPr>
            <a:xfrm>
              <a:off x="542928" y="3362198"/>
              <a:ext cx="2630275" cy="1343315"/>
            </a:xfrm>
            <a:custGeom>
              <a:avLst/>
              <a:gdLst>
                <a:gd name="connsiteX0" fmla="*/ 0 w 2630275"/>
                <a:gd name="connsiteY0" fmla="*/ 223890 h 1343315"/>
                <a:gd name="connsiteX1" fmla="*/ 223890 w 2630275"/>
                <a:gd name="connsiteY1" fmla="*/ 0 h 1343315"/>
                <a:gd name="connsiteX2" fmla="*/ 2406385 w 2630275"/>
                <a:gd name="connsiteY2" fmla="*/ 0 h 1343315"/>
                <a:gd name="connsiteX3" fmla="*/ 2630275 w 2630275"/>
                <a:gd name="connsiteY3" fmla="*/ 223890 h 1343315"/>
                <a:gd name="connsiteX4" fmla="*/ 2630275 w 2630275"/>
                <a:gd name="connsiteY4" fmla="*/ 1119425 h 1343315"/>
                <a:gd name="connsiteX5" fmla="*/ 2406385 w 2630275"/>
                <a:gd name="connsiteY5" fmla="*/ 1343315 h 1343315"/>
                <a:gd name="connsiteX6" fmla="*/ 223890 w 2630275"/>
                <a:gd name="connsiteY6" fmla="*/ 1343315 h 1343315"/>
                <a:gd name="connsiteX7" fmla="*/ 0 w 2630275"/>
                <a:gd name="connsiteY7" fmla="*/ 1119425 h 1343315"/>
                <a:gd name="connsiteX8" fmla="*/ 0 w 2630275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275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6385" y="0"/>
                  </a:lnTo>
                  <a:cubicBezTo>
                    <a:pt x="2530036" y="0"/>
                    <a:pt x="2630275" y="100239"/>
                    <a:pt x="2630275" y="223890"/>
                  </a:cubicBezTo>
                  <a:lnTo>
                    <a:pt x="2630275" y="1119425"/>
                  </a:lnTo>
                  <a:cubicBezTo>
                    <a:pt x="2630275" y="1243076"/>
                    <a:pt x="2530036" y="1343315"/>
                    <a:pt x="2406385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15" tIns="111295" rIns="157015" bIns="11129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Документарная проверка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2E6EA651-4133-49A6-9F22-1E05070A2F23}"/>
                </a:ext>
              </a:extLst>
            </p:cNvPr>
            <p:cNvSpPr/>
            <p:nvPr/>
          </p:nvSpPr>
          <p:spPr>
            <a:xfrm>
              <a:off x="520558" y="4815600"/>
              <a:ext cx="2632847" cy="1343315"/>
            </a:xfrm>
            <a:custGeom>
              <a:avLst/>
              <a:gdLst>
                <a:gd name="connsiteX0" fmla="*/ 0 w 2632847"/>
                <a:gd name="connsiteY0" fmla="*/ 223890 h 1343315"/>
                <a:gd name="connsiteX1" fmla="*/ 223890 w 2632847"/>
                <a:gd name="connsiteY1" fmla="*/ 0 h 1343315"/>
                <a:gd name="connsiteX2" fmla="*/ 2408957 w 2632847"/>
                <a:gd name="connsiteY2" fmla="*/ 0 h 1343315"/>
                <a:gd name="connsiteX3" fmla="*/ 2632847 w 2632847"/>
                <a:gd name="connsiteY3" fmla="*/ 223890 h 1343315"/>
                <a:gd name="connsiteX4" fmla="*/ 2632847 w 2632847"/>
                <a:gd name="connsiteY4" fmla="*/ 1119425 h 1343315"/>
                <a:gd name="connsiteX5" fmla="*/ 2408957 w 2632847"/>
                <a:gd name="connsiteY5" fmla="*/ 1343315 h 1343315"/>
                <a:gd name="connsiteX6" fmla="*/ 223890 w 2632847"/>
                <a:gd name="connsiteY6" fmla="*/ 1343315 h 1343315"/>
                <a:gd name="connsiteX7" fmla="*/ 0 w 2632847"/>
                <a:gd name="connsiteY7" fmla="*/ 1119425 h 1343315"/>
                <a:gd name="connsiteX8" fmla="*/ 0 w 2632847"/>
                <a:gd name="connsiteY8" fmla="*/ 223890 h 13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2847" h="1343315">
                  <a:moveTo>
                    <a:pt x="0" y="223890"/>
                  </a:moveTo>
                  <a:cubicBezTo>
                    <a:pt x="0" y="100239"/>
                    <a:pt x="100239" y="0"/>
                    <a:pt x="223890" y="0"/>
                  </a:cubicBezTo>
                  <a:lnTo>
                    <a:pt x="2408957" y="0"/>
                  </a:lnTo>
                  <a:cubicBezTo>
                    <a:pt x="2532608" y="0"/>
                    <a:pt x="2632847" y="100239"/>
                    <a:pt x="2632847" y="223890"/>
                  </a:cubicBezTo>
                  <a:lnTo>
                    <a:pt x="2632847" y="1119425"/>
                  </a:lnTo>
                  <a:cubicBezTo>
                    <a:pt x="2632847" y="1243076"/>
                    <a:pt x="2532608" y="1343315"/>
                    <a:pt x="2408957" y="1343315"/>
                  </a:cubicBezTo>
                  <a:lnTo>
                    <a:pt x="223890" y="1343315"/>
                  </a:lnTo>
                  <a:cubicBezTo>
                    <a:pt x="100239" y="1343315"/>
                    <a:pt x="0" y="1243076"/>
                    <a:pt x="0" y="1119425"/>
                  </a:cubicBezTo>
                  <a:lnTo>
                    <a:pt x="0" y="22389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105" tIns="90340" rIns="115105" bIns="9034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Наблюдение за соблюдением обязательных требований (мониторинг безопасности)  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04722" y="5279365"/>
            <a:ext cx="5543741" cy="1188132"/>
            <a:chOff x="3499588" y="2808309"/>
            <a:chExt cx="6221491" cy="1980386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5620141" y="687756"/>
              <a:ext cx="1980386" cy="6221491"/>
            </a:xfrm>
            <a:prstGeom prst="round2SameRect">
              <a:avLst/>
            </a:prstGeom>
          </p:spPr>
          <p:style>
            <a:ln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3499589" y="2904982"/>
              <a:ext cx="6124817" cy="1787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b="1" dirty="0">
                  <a:latin typeface="Arial Black" panose="020B0A04020102020204" pitchFamily="34" charset="0"/>
                </a:rPr>
                <a:t>Осуществляется без взаимодействия</a:t>
              </a:r>
              <a:r>
                <a:rPr lang="ru-RU" sz="1200" b="1" dirty="0">
                  <a:latin typeface="Arial Black" panose="020B0A04020102020204" pitchFamily="34" charset="0"/>
                </a:rPr>
                <a:t>.</a:t>
              </a:r>
            </a:p>
            <a:p>
              <a:pPr marL="128588" lvl="1" indent="-128588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76CF75C-938D-4CB7-B5F2-F7DE88A95CFA}"/>
              </a:ext>
            </a:extLst>
          </p:cNvPr>
          <p:cNvGrpSpPr/>
          <p:nvPr/>
        </p:nvGrpSpPr>
        <p:grpSpPr>
          <a:xfrm>
            <a:off x="-16082" y="-44292"/>
            <a:ext cx="9142334" cy="914757"/>
            <a:chOff x="-16082" y="-44292"/>
            <a:chExt cx="9142334" cy="91475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4EB017DA-6F02-4559-8048-38CE6D1452D1}"/>
                </a:ext>
              </a:extLst>
            </p:cNvPr>
            <p:cNvSpPr txBox="1">
              <a:spLocks/>
            </p:cNvSpPr>
            <p:nvPr/>
          </p:nvSpPr>
          <p:spPr>
            <a:xfrm>
              <a:off x="17748" y="7462"/>
              <a:ext cx="9108504" cy="86300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ГОСУДАРСТВЕННЫЙ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КОНТРОЛЬ (НАДЗОР) В СФЕРЕ ОБРАЗОВАНИЯ</a:t>
              </a:r>
              <a:endParaRPr lang="ru-RU" sz="2000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6947E9B-EEF9-409A-999C-8698DF2D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7F077064-73A9-4F0B-8402-9666E08CA98C}"/>
              </a:ext>
            </a:extLst>
          </p:cNvPr>
          <p:cNvSpPr/>
          <p:nvPr/>
        </p:nvSpPr>
        <p:spPr>
          <a:xfrm>
            <a:off x="2953448" y="2276872"/>
            <a:ext cx="233021" cy="22522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4C65384A-77E9-4842-8A69-604DE276A38B}"/>
              </a:ext>
            </a:extLst>
          </p:cNvPr>
          <p:cNvSpPr/>
          <p:nvPr/>
        </p:nvSpPr>
        <p:spPr>
          <a:xfrm>
            <a:off x="2963253" y="3977577"/>
            <a:ext cx="233021" cy="2252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6EB455EE-BA4F-49B6-BD4F-850636EE7507}"/>
              </a:ext>
            </a:extLst>
          </p:cNvPr>
          <p:cNvSpPr/>
          <p:nvPr/>
        </p:nvSpPr>
        <p:spPr>
          <a:xfrm>
            <a:off x="2939897" y="5648208"/>
            <a:ext cx="233021" cy="2252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1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1FCBAD-F759-493F-99B4-2DE6050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A16-19E8-46B6-9F75-9C1D1539D3B9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B397FF-6D71-48CB-932B-FEAF3F504A02}"/>
              </a:ext>
            </a:extLst>
          </p:cNvPr>
          <p:cNvGrpSpPr/>
          <p:nvPr/>
        </p:nvGrpSpPr>
        <p:grpSpPr>
          <a:xfrm>
            <a:off x="726949" y="1667256"/>
            <a:ext cx="7690102" cy="4584227"/>
            <a:chOff x="726949" y="1793712"/>
            <a:chExt cx="7690102" cy="4584227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1692B065-DD36-47A8-A545-E5187079DF18}"/>
                </a:ext>
              </a:extLst>
            </p:cNvPr>
            <p:cNvGrpSpPr/>
            <p:nvPr/>
          </p:nvGrpSpPr>
          <p:grpSpPr>
            <a:xfrm>
              <a:off x="726949" y="1793712"/>
              <a:ext cx="3358905" cy="4584227"/>
              <a:chOff x="481575" y="1793712"/>
              <a:chExt cx="3358905" cy="4584227"/>
            </a:xfrm>
          </p:grpSpPr>
          <p:pic>
            <p:nvPicPr>
              <p:cNvPr id="16" name="object 4">
                <a:extLst>
                  <a:ext uri="{FF2B5EF4-FFF2-40B4-BE49-F238E27FC236}">
                    <a16:creationId xmlns:a16="http://schemas.microsoft.com/office/drawing/2014/main" xmlns="" id="{F29C99CF-2DD9-4CD9-8691-321FE10C787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81575" y="1793712"/>
                <a:ext cx="3288808" cy="1158298"/>
              </a:xfrm>
              <a:prstGeom prst="rect">
                <a:avLst/>
              </a:prstGeom>
            </p:spPr>
          </p:pic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xmlns="" id="{F873373D-D0E8-46D2-8625-CB602C86A19B}"/>
                  </a:ext>
                </a:extLst>
              </p:cNvPr>
              <p:cNvSpPr txBox="1"/>
              <p:nvPr/>
            </p:nvSpPr>
            <p:spPr>
              <a:xfrm>
                <a:off x="775208" y="2053590"/>
                <a:ext cx="2701925" cy="53911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ts val="2020"/>
                  </a:lnSpc>
                  <a:spcBef>
                    <a:spcPts val="100"/>
                  </a:spcBef>
                </a:pPr>
                <a:r>
                  <a:rPr sz="1800" spc="-5" dirty="0">
                    <a:latin typeface="Trebuchet MS"/>
                    <a:cs typeface="Trebuchet MS"/>
                  </a:rPr>
                  <a:t>Обязательный</a:t>
                </a:r>
                <a:endParaRPr sz="1800">
                  <a:latin typeface="Trebuchet MS"/>
                  <a:cs typeface="Trebuchet MS"/>
                </a:endParaRPr>
              </a:p>
              <a:p>
                <a:pPr algn="ctr">
                  <a:lnSpc>
                    <a:spcPts val="2020"/>
                  </a:lnSpc>
                </a:pPr>
                <a:r>
                  <a:rPr sz="1800" spc="-5" dirty="0">
                    <a:latin typeface="Trebuchet MS"/>
                    <a:cs typeface="Trebuchet MS"/>
                  </a:rPr>
                  <a:t>профилактический</a:t>
                </a:r>
                <a:r>
                  <a:rPr sz="1800" spc="-35" dirty="0">
                    <a:latin typeface="Trebuchet MS"/>
                    <a:cs typeface="Trebuchet MS"/>
                  </a:rPr>
                  <a:t> </a:t>
                </a:r>
                <a:r>
                  <a:rPr sz="1800" spc="-5" dirty="0">
                    <a:latin typeface="Trebuchet MS"/>
                    <a:cs typeface="Trebuchet MS"/>
                  </a:rPr>
                  <a:t>визит</a:t>
                </a:r>
                <a:endParaRPr sz="1800">
                  <a:latin typeface="Trebuchet MS"/>
                  <a:cs typeface="Trebuchet MS"/>
                </a:endParaRPr>
              </a:p>
            </p:txBody>
          </p:sp>
          <p:grpSp>
            <p:nvGrpSpPr>
              <p:cNvPr id="18" name="object 6">
                <a:extLst>
                  <a:ext uri="{FF2B5EF4-FFF2-40B4-BE49-F238E27FC236}">
                    <a16:creationId xmlns:a16="http://schemas.microsoft.com/office/drawing/2014/main" xmlns="" id="{86E537FA-1787-43F8-8405-E35C4509C1C2}"/>
                  </a:ext>
                </a:extLst>
              </p:cNvPr>
              <p:cNvGrpSpPr/>
              <p:nvPr/>
            </p:nvGrpSpPr>
            <p:grpSpPr>
              <a:xfrm>
                <a:off x="822960" y="2880360"/>
                <a:ext cx="2996565" cy="1670685"/>
                <a:chOff x="822960" y="2880360"/>
                <a:chExt cx="2996565" cy="1670685"/>
              </a:xfrm>
            </p:grpSpPr>
            <p:pic>
              <p:nvPicPr>
                <p:cNvPr id="24" name="object 7">
                  <a:extLst>
                    <a:ext uri="{FF2B5EF4-FFF2-40B4-BE49-F238E27FC236}">
                      <a16:creationId xmlns:a16="http://schemas.microsoft.com/office/drawing/2014/main" xmlns="" id="{39885D40-191C-4088-ABA6-5A7836030646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22960" y="2880360"/>
                  <a:ext cx="320040" cy="940307"/>
                </a:xfrm>
                <a:prstGeom prst="rect">
                  <a:avLst/>
                </a:prstGeom>
              </p:spPr>
            </p:pic>
            <p:pic>
              <p:nvPicPr>
                <p:cNvPr id="25" name="object 8">
                  <a:extLst>
                    <a:ext uri="{FF2B5EF4-FFF2-40B4-BE49-F238E27FC236}">
                      <a16:creationId xmlns:a16="http://schemas.microsoft.com/office/drawing/2014/main" xmlns="" id="{D8557856-443C-4B62-9ED4-5C971F72747C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62228" y="3115056"/>
                  <a:ext cx="2756916" cy="1435608"/>
                </a:xfrm>
                <a:prstGeom prst="rect">
                  <a:avLst/>
                </a:prstGeom>
              </p:spPr>
            </p:pic>
          </p:grp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74B3CEDD-C47E-4139-B489-4B164D745A6E}"/>
                  </a:ext>
                </a:extLst>
              </p:cNvPr>
              <p:cNvSpPr txBox="1"/>
              <p:nvPr/>
            </p:nvSpPr>
            <p:spPr>
              <a:xfrm>
                <a:off x="1179677" y="3290061"/>
                <a:ext cx="2476500" cy="10058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17830">
                  <a:lnSpc>
                    <a:spcPts val="1350"/>
                  </a:lnSpc>
                  <a:spcBef>
                    <a:spcPts val="100"/>
                  </a:spcBef>
                </a:pPr>
                <a:r>
                  <a:rPr sz="1200" spc="-5" dirty="0">
                    <a:latin typeface="Trebuchet MS"/>
                    <a:cs typeface="Trebuchet MS"/>
                  </a:rPr>
                  <a:t>Контролируемые</a:t>
                </a:r>
                <a:r>
                  <a:rPr sz="1200" spc="-3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лица,</a:t>
                </a:r>
                <a:endParaRPr sz="1200">
                  <a:latin typeface="Trebuchet MS"/>
                  <a:cs typeface="Trebuchet MS"/>
                </a:endParaRPr>
              </a:p>
              <a:p>
                <a:pPr marL="12700" marR="5080" indent="322580">
                  <a:lnSpc>
                    <a:spcPct val="87000"/>
                  </a:lnSpc>
                  <a:spcBef>
                    <a:spcPts val="95"/>
                  </a:spcBef>
                </a:pPr>
                <a:r>
                  <a:rPr sz="1200" spc="-5" dirty="0">
                    <a:latin typeface="Trebuchet MS"/>
                    <a:cs typeface="Trebuchet MS"/>
                  </a:rPr>
                  <a:t>получившие лицензию на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осуществление образовательной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деятельности, </a:t>
                </a:r>
                <a:r>
                  <a:rPr sz="1200" dirty="0">
                    <a:latin typeface="Trebuchet MS"/>
                    <a:cs typeface="Trebuchet MS"/>
                  </a:rPr>
                  <a:t>- в </a:t>
                </a:r>
                <a:r>
                  <a:rPr sz="1200" spc="-5" dirty="0">
                    <a:latin typeface="Trebuchet MS"/>
                    <a:cs typeface="Trebuchet MS"/>
                  </a:rPr>
                  <a:t>срок не позднее </a:t>
                </a:r>
                <a:r>
                  <a:rPr sz="1200" spc="-35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чем</a:t>
                </a:r>
                <a:r>
                  <a:rPr sz="1200" spc="-1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в</a:t>
                </a:r>
                <a:r>
                  <a:rPr sz="1200" spc="-5" dirty="0">
                    <a:latin typeface="Trebuchet MS"/>
                    <a:cs typeface="Trebuchet MS"/>
                  </a:rPr>
                  <a:t> течение одного</a:t>
                </a:r>
                <a:r>
                  <a:rPr sz="1200" spc="-2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года</a:t>
                </a:r>
                <a:r>
                  <a:rPr sz="1200" spc="-1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со дня</a:t>
                </a:r>
                <a:endParaRPr sz="1200">
                  <a:latin typeface="Trebuchet MS"/>
                  <a:cs typeface="Trebuchet MS"/>
                </a:endParaRPr>
              </a:p>
              <a:p>
                <a:pPr marL="268605">
                  <a:lnSpc>
                    <a:spcPts val="1260"/>
                  </a:lnSpc>
                </a:pPr>
                <a:r>
                  <a:rPr sz="1200" spc="-5" dirty="0">
                    <a:latin typeface="Trebuchet MS"/>
                    <a:cs typeface="Trebuchet MS"/>
                  </a:rPr>
                  <a:t>начала</a:t>
                </a:r>
                <a:r>
                  <a:rPr sz="1200" spc="-2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такой</a:t>
                </a:r>
                <a:r>
                  <a:rPr sz="1200" spc="-2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деятельности</a:t>
                </a:r>
                <a:endParaRPr sz="1200">
                  <a:latin typeface="Trebuchet MS"/>
                  <a:cs typeface="Trebuchet MS"/>
                </a:endParaRPr>
              </a:p>
            </p:txBody>
          </p:sp>
          <p:grpSp>
            <p:nvGrpSpPr>
              <p:cNvPr id="20" name="object 10">
                <a:extLst>
                  <a:ext uri="{FF2B5EF4-FFF2-40B4-BE49-F238E27FC236}">
                    <a16:creationId xmlns:a16="http://schemas.microsoft.com/office/drawing/2014/main" xmlns="" id="{E8366A0B-CBED-4B2B-9CA2-620057BC7507}"/>
                  </a:ext>
                </a:extLst>
              </p:cNvPr>
              <p:cNvGrpSpPr/>
              <p:nvPr/>
            </p:nvGrpSpPr>
            <p:grpSpPr>
              <a:xfrm>
                <a:off x="822960" y="2880360"/>
                <a:ext cx="3017520" cy="3497579"/>
                <a:chOff x="822960" y="2880360"/>
                <a:chExt cx="3017520" cy="3497579"/>
              </a:xfrm>
            </p:grpSpPr>
            <p:pic>
              <p:nvPicPr>
                <p:cNvPr id="22" name="object 11">
                  <a:extLst>
                    <a:ext uri="{FF2B5EF4-FFF2-40B4-BE49-F238E27FC236}">
                      <a16:creationId xmlns:a16="http://schemas.microsoft.com/office/drawing/2014/main" xmlns="" id="{4528D265-006D-4386-85D3-4B77985AE802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22960" y="2880360"/>
                  <a:ext cx="348996" cy="2639567"/>
                </a:xfrm>
                <a:prstGeom prst="rect">
                  <a:avLst/>
                </a:prstGeom>
              </p:spPr>
            </p:pic>
            <p:pic>
              <p:nvPicPr>
                <p:cNvPr id="23" name="object 12">
                  <a:extLst>
                    <a:ext uri="{FF2B5EF4-FFF2-40B4-BE49-F238E27FC236}">
                      <a16:creationId xmlns:a16="http://schemas.microsoft.com/office/drawing/2014/main" xmlns="" id="{466B9106-594E-4D60-8A71-663D1E583716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109472" y="4710683"/>
                  <a:ext cx="2731007" cy="1667255"/>
                </a:xfrm>
                <a:prstGeom prst="rect">
                  <a:avLst/>
                </a:prstGeom>
              </p:spPr>
            </p:pic>
          </p:grpSp>
          <p:sp>
            <p:nvSpPr>
              <p:cNvPr id="21" name="object 13">
                <a:extLst>
                  <a:ext uri="{FF2B5EF4-FFF2-40B4-BE49-F238E27FC236}">
                    <a16:creationId xmlns:a16="http://schemas.microsoft.com/office/drawing/2014/main" xmlns="" id="{803FFE41-89BD-4F77-AB31-FB07D6AB33FB}"/>
                  </a:ext>
                </a:extLst>
              </p:cNvPr>
              <p:cNvSpPr txBox="1"/>
              <p:nvPr/>
            </p:nvSpPr>
            <p:spPr>
              <a:xfrm>
                <a:off x="1259586" y="4749749"/>
                <a:ext cx="2417445" cy="1483360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12700" marR="5080" indent="374650">
                  <a:lnSpc>
                    <a:spcPts val="1260"/>
                  </a:lnSpc>
                  <a:spcBef>
                    <a:spcPts val="295"/>
                  </a:spcBef>
                </a:pPr>
                <a:r>
                  <a:rPr sz="1200" spc="-5" dirty="0">
                    <a:latin typeface="Trebuchet MS"/>
                    <a:cs typeface="Trebuchet MS"/>
                  </a:rPr>
                  <a:t>Контролируемые лица,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деятельность</a:t>
                </a:r>
                <a:r>
                  <a:rPr sz="1200" spc="-15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которых</a:t>
                </a:r>
                <a:r>
                  <a:rPr sz="1200" spc="-15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отнесена</a:t>
                </a:r>
                <a:r>
                  <a:rPr sz="1200" spc="-2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к</a:t>
                </a:r>
                <a:endParaRPr sz="1200">
                  <a:latin typeface="Trebuchet MS"/>
                  <a:cs typeface="Trebuchet MS"/>
                </a:endParaRPr>
              </a:p>
              <a:p>
                <a:pPr algn="ctr">
                  <a:lnSpc>
                    <a:spcPts val="1150"/>
                  </a:lnSpc>
                </a:pPr>
                <a:r>
                  <a:rPr sz="1200" spc="-5" dirty="0">
                    <a:latin typeface="Trebuchet MS"/>
                    <a:cs typeface="Trebuchet MS"/>
                  </a:rPr>
                  <a:t>категории</a:t>
                </a:r>
                <a:r>
                  <a:rPr sz="1200" spc="-15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высокого</a:t>
                </a:r>
                <a:r>
                  <a:rPr sz="1200" spc="-3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риска,</a:t>
                </a:r>
                <a:r>
                  <a:rPr sz="1200" spc="-5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-</a:t>
                </a:r>
                <a:r>
                  <a:rPr sz="1200" spc="-2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в</a:t>
                </a:r>
                <a:endParaRPr sz="1200">
                  <a:latin typeface="Trebuchet MS"/>
                  <a:cs typeface="Trebuchet MS"/>
                </a:endParaRPr>
              </a:p>
              <a:p>
                <a:pPr marL="76200" marR="71120" indent="-635" algn="ctr">
                  <a:lnSpc>
                    <a:spcPct val="87000"/>
                  </a:lnSpc>
                  <a:spcBef>
                    <a:spcPts val="95"/>
                  </a:spcBef>
                </a:pPr>
                <a:r>
                  <a:rPr sz="1200" dirty="0">
                    <a:latin typeface="Trebuchet MS"/>
                    <a:cs typeface="Trebuchet MS"/>
                  </a:rPr>
                  <a:t>срок </a:t>
                </a:r>
                <a:r>
                  <a:rPr sz="1200" spc="-5" dirty="0">
                    <a:latin typeface="Trebuchet MS"/>
                    <a:cs typeface="Trebuchet MS"/>
                  </a:rPr>
                  <a:t>не позднее одного года со </a:t>
                </a:r>
                <a:r>
                  <a:rPr sz="1200" spc="-35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дня принятия решения об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отнесении объекта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государственного контроля </a:t>
                </a:r>
                <a:r>
                  <a:rPr sz="1200" dirty="0">
                    <a:latin typeface="Trebuchet MS"/>
                    <a:cs typeface="Trebuchet MS"/>
                  </a:rPr>
                  <a:t> </a:t>
                </a:r>
                <a:r>
                  <a:rPr sz="1200" spc="-5" dirty="0">
                    <a:latin typeface="Trebuchet MS"/>
                    <a:cs typeface="Trebuchet MS"/>
                  </a:rPr>
                  <a:t>(надзора) </a:t>
                </a:r>
                <a:r>
                  <a:rPr sz="1200" dirty="0">
                    <a:latin typeface="Trebuchet MS"/>
                    <a:cs typeface="Trebuchet MS"/>
                  </a:rPr>
                  <a:t>к </a:t>
                </a:r>
                <a:r>
                  <a:rPr sz="1200" spc="-5" dirty="0">
                    <a:latin typeface="Trebuchet MS"/>
                    <a:cs typeface="Trebuchet MS"/>
                  </a:rPr>
                  <a:t>категории высокого </a:t>
                </a:r>
                <a:r>
                  <a:rPr sz="1200" spc="-350" dirty="0">
                    <a:latin typeface="Trebuchet MS"/>
                    <a:cs typeface="Trebuchet MS"/>
                  </a:rPr>
                  <a:t> </a:t>
                </a:r>
                <a:r>
                  <a:rPr sz="1200" dirty="0">
                    <a:latin typeface="Trebuchet MS"/>
                    <a:cs typeface="Trebuchet MS"/>
                  </a:rPr>
                  <a:t>риска</a:t>
                </a:r>
                <a:endParaRPr sz="120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1074229-B706-4844-B35D-4B5723ACFDBF}"/>
                </a:ext>
              </a:extLst>
            </p:cNvPr>
            <p:cNvGrpSpPr/>
            <p:nvPr/>
          </p:nvGrpSpPr>
          <p:grpSpPr>
            <a:xfrm>
              <a:off x="4267200" y="1793712"/>
              <a:ext cx="4149851" cy="3929253"/>
              <a:chOff x="4242815" y="1763267"/>
              <a:chExt cx="4149851" cy="3929253"/>
            </a:xfrm>
          </p:grpSpPr>
          <p:pic>
            <p:nvPicPr>
              <p:cNvPr id="6" name="object 2">
                <a:extLst>
                  <a:ext uri="{FF2B5EF4-FFF2-40B4-BE49-F238E27FC236}">
                    <a16:creationId xmlns:a16="http://schemas.microsoft.com/office/drawing/2014/main" xmlns="" id="{CC08DC7F-CD07-4A3D-80AB-042F8DF4B58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42815" y="1763267"/>
                <a:ext cx="4149851" cy="1181100"/>
              </a:xfrm>
              <a:prstGeom prst="rect">
                <a:avLst/>
              </a:prstGeom>
            </p:spPr>
          </p:pic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xmlns="" id="{A985DC42-16FD-42DF-A62C-E2805752E5D0}"/>
                  </a:ext>
                </a:extLst>
              </p:cNvPr>
              <p:cNvSpPr txBox="1"/>
              <p:nvPr/>
            </p:nvSpPr>
            <p:spPr>
              <a:xfrm>
                <a:off x="4856479" y="2036826"/>
                <a:ext cx="2068195" cy="539115"/>
              </a:xfrm>
              <a:prstGeom prst="rect">
                <a:avLst/>
              </a:prstGeom>
            </p:spPr>
            <p:txBody>
              <a:bodyPr vert="horz" wrap="square" lIns="0" tIns="50165" rIns="0" bIns="0" rtlCol="0">
                <a:spAutoFit/>
              </a:bodyPr>
              <a:lstStyle/>
              <a:p>
                <a:pPr marL="741045" marR="5080" indent="-728980">
                  <a:lnSpc>
                    <a:spcPts val="1880"/>
                  </a:lnSpc>
                  <a:spcBef>
                    <a:spcPts val="395"/>
                  </a:spcBef>
                </a:pPr>
                <a:r>
                  <a:rPr sz="1800" dirty="0">
                    <a:latin typeface="Trebuchet MS"/>
                    <a:cs typeface="Trebuchet MS"/>
                  </a:rPr>
                  <a:t>Пр</a:t>
                </a:r>
                <a:r>
                  <a:rPr sz="1800" spc="5" dirty="0">
                    <a:latin typeface="Trebuchet MS"/>
                    <a:cs typeface="Trebuchet MS"/>
                  </a:rPr>
                  <a:t>о</a:t>
                </a:r>
                <a:r>
                  <a:rPr sz="1800" dirty="0">
                    <a:latin typeface="Trebuchet MS"/>
                    <a:cs typeface="Trebuchet MS"/>
                  </a:rPr>
                  <a:t>ф</a:t>
                </a:r>
                <a:r>
                  <a:rPr sz="1800" spc="5" dirty="0">
                    <a:latin typeface="Trebuchet MS"/>
                    <a:cs typeface="Trebuchet MS"/>
                  </a:rPr>
                  <a:t>и</a:t>
                </a:r>
                <a:r>
                  <a:rPr sz="1800" spc="-10" dirty="0">
                    <a:latin typeface="Trebuchet MS"/>
                    <a:cs typeface="Trebuchet MS"/>
                  </a:rPr>
                  <a:t>л</a:t>
                </a:r>
                <a:r>
                  <a:rPr sz="1800" spc="-5" dirty="0">
                    <a:latin typeface="Trebuchet MS"/>
                    <a:cs typeface="Trebuchet MS"/>
                  </a:rPr>
                  <a:t>актиче</a:t>
                </a:r>
                <a:r>
                  <a:rPr sz="1800" spc="5" dirty="0">
                    <a:latin typeface="Trebuchet MS"/>
                    <a:cs typeface="Trebuchet MS"/>
                  </a:rPr>
                  <a:t>с</a:t>
                </a:r>
                <a:r>
                  <a:rPr sz="1800" spc="-5" dirty="0">
                    <a:latin typeface="Trebuchet MS"/>
                    <a:cs typeface="Trebuchet MS"/>
                  </a:rPr>
                  <a:t>кий  визит</a:t>
                </a:r>
                <a:endParaRPr sz="1800">
                  <a:latin typeface="Trebuchet MS"/>
                  <a:cs typeface="Trebuchet MS"/>
                </a:endParaRPr>
              </a:p>
            </p:txBody>
          </p:sp>
          <p:grpSp>
            <p:nvGrpSpPr>
              <p:cNvPr id="8" name="object 15">
                <a:extLst>
                  <a:ext uri="{FF2B5EF4-FFF2-40B4-BE49-F238E27FC236}">
                    <a16:creationId xmlns:a16="http://schemas.microsoft.com/office/drawing/2014/main" xmlns="" id="{4E802952-B888-4E0A-B7C6-0B4C4D7ADF16}"/>
                  </a:ext>
                </a:extLst>
              </p:cNvPr>
              <p:cNvGrpSpPr/>
              <p:nvPr/>
            </p:nvGrpSpPr>
            <p:grpSpPr>
              <a:xfrm>
                <a:off x="4593335" y="2863595"/>
                <a:ext cx="2933700" cy="1458595"/>
                <a:chOff x="4593335" y="2863595"/>
                <a:chExt cx="2933700" cy="1458595"/>
              </a:xfrm>
            </p:grpSpPr>
            <p:pic>
              <p:nvPicPr>
                <p:cNvPr id="14" name="object 16">
                  <a:extLst>
                    <a:ext uri="{FF2B5EF4-FFF2-40B4-BE49-F238E27FC236}">
                      <a16:creationId xmlns:a16="http://schemas.microsoft.com/office/drawing/2014/main" xmlns="" id="{6206E38D-CD0F-4182-B528-74C37492704D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593335" y="2863595"/>
                  <a:ext cx="347472" cy="848867"/>
                </a:xfrm>
                <a:prstGeom prst="rect">
                  <a:avLst/>
                </a:prstGeom>
              </p:spPr>
            </p:pic>
            <p:pic>
              <p:nvPicPr>
                <p:cNvPr id="15" name="object 17">
                  <a:extLst>
                    <a:ext uri="{FF2B5EF4-FFF2-40B4-BE49-F238E27FC236}">
                      <a16:creationId xmlns:a16="http://schemas.microsoft.com/office/drawing/2014/main" xmlns="" id="{872290A8-4224-4BBF-9C94-308919F40406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878323" y="3128771"/>
                  <a:ext cx="2648712" cy="1193291"/>
                </a:xfrm>
                <a:prstGeom prst="rect">
                  <a:avLst/>
                </a:prstGeom>
              </p:spPr>
            </p:pic>
          </p:grpSp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xmlns="" id="{DD59B314-3446-4B70-8A02-ED5979CDEC3D}"/>
                  </a:ext>
                </a:extLst>
              </p:cNvPr>
              <p:cNvSpPr txBox="1"/>
              <p:nvPr/>
            </p:nvSpPr>
            <p:spPr>
              <a:xfrm>
                <a:off x="5249036" y="3470275"/>
                <a:ext cx="1907539" cy="425450"/>
              </a:xfrm>
              <a:prstGeom prst="rect">
                <a:avLst/>
              </a:prstGeom>
            </p:spPr>
            <p:txBody>
              <a:bodyPr vert="horz" wrap="square" lIns="0" tIns="42545" rIns="0" bIns="0" rtlCol="0">
                <a:spAutoFit/>
              </a:bodyPr>
              <a:lstStyle/>
              <a:p>
                <a:pPr marL="12700" marR="5080" indent="493395">
                  <a:lnSpc>
                    <a:spcPts val="1460"/>
                  </a:lnSpc>
                  <a:spcBef>
                    <a:spcPts val="335"/>
                  </a:spcBef>
                </a:pPr>
                <a:r>
                  <a:rPr sz="1400" dirty="0">
                    <a:latin typeface="Trebuchet MS"/>
                    <a:cs typeface="Trebuchet MS"/>
                  </a:rPr>
                  <a:t>С </a:t>
                </a:r>
                <a:r>
                  <a:rPr sz="1400" spc="-5" dirty="0">
                    <a:latin typeface="Trebuchet MS"/>
                    <a:cs typeface="Trebuchet MS"/>
                  </a:rPr>
                  <a:t>согласия </a:t>
                </a:r>
                <a:r>
                  <a:rPr sz="1400" dirty="0">
                    <a:latin typeface="Trebuchet MS"/>
                    <a:cs typeface="Trebuchet MS"/>
                  </a:rPr>
                  <a:t> </a:t>
                </a:r>
                <a:r>
                  <a:rPr sz="1400" spc="-5" dirty="0">
                    <a:latin typeface="Trebuchet MS"/>
                    <a:cs typeface="Trebuchet MS"/>
                  </a:rPr>
                  <a:t>контролируемого</a:t>
                </a:r>
                <a:r>
                  <a:rPr sz="1400" spc="-80" dirty="0">
                    <a:latin typeface="Trebuchet MS"/>
                    <a:cs typeface="Trebuchet MS"/>
                  </a:rPr>
                  <a:t> </a:t>
                </a:r>
                <a:r>
                  <a:rPr sz="1400" dirty="0">
                    <a:latin typeface="Trebuchet MS"/>
                    <a:cs typeface="Trebuchet MS"/>
                  </a:rPr>
                  <a:t>лица</a:t>
                </a:r>
                <a:endParaRPr sz="1400">
                  <a:latin typeface="Trebuchet MS"/>
                  <a:cs typeface="Trebuchet MS"/>
                </a:endParaRPr>
              </a:p>
            </p:txBody>
          </p:sp>
          <p:grpSp>
            <p:nvGrpSpPr>
              <p:cNvPr id="10" name="object 19">
                <a:extLst>
                  <a:ext uri="{FF2B5EF4-FFF2-40B4-BE49-F238E27FC236}">
                    <a16:creationId xmlns:a16="http://schemas.microsoft.com/office/drawing/2014/main" xmlns="" id="{A50CE2BD-5233-491B-BE29-B896A854D31B}"/>
                  </a:ext>
                </a:extLst>
              </p:cNvPr>
              <p:cNvGrpSpPr/>
              <p:nvPr/>
            </p:nvGrpSpPr>
            <p:grpSpPr>
              <a:xfrm>
                <a:off x="4593335" y="2863595"/>
                <a:ext cx="3400425" cy="2828925"/>
                <a:chOff x="4593335" y="2863595"/>
                <a:chExt cx="3400425" cy="2828925"/>
              </a:xfrm>
            </p:grpSpPr>
            <p:pic>
              <p:nvPicPr>
                <p:cNvPr id="12" name="object 20">
                  <a:extLst>
                    <a:ext uri="{FF2B5EF4-FFF2-40B4-BE49-F238E27FC236}">
                      <a16:creationId xmlns:a16="http://schemas.microsoft.com/office/drawing/2014/main" xmlns="" id="{16CBA75E-CB2A-4C81-8572-4D1F471034FC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593335" y="2863595"/>
                  <a:ext cx="347472" cy="2220467"/>
                </a:xfrm>
                <a:prstGeom prst="rect">
                  <a:avLst/>
                </a:prstGeom>
              </p:spPr>
            </p:pic>
            <p:pic>
              <p:nvPicPr>
                <p:cNvPr id="13" name="object 21">
                  <a:extLst>
                    <a:ext uri="{FF2B5EF4-FFF2-40B4-BE49-F238E27FC236}">
                      <a16:creationId xmlns:a16="http://schemas.microsoft.com/office/drawing/2014/main" xmlns="" id="{2623F5B1-1ACB-4ED7-B870-5036002F1ED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878323" y="4498847"/>
                  <a:ext cx="3115055" cy="1193292"/>
                </a:xfrm>
                <a:prstGeom prst="rect">
                  <a:avLst/>
                </a:prstGeom>
              </p:spPr>
            </p:pic>
          </p:grpSp>
          <p:sp>
            <p:nvSpPr>
              <p:cNvPr id="11" name="object 22">
                <a:extLst>
                  <a:ext uri="{FF2B5EF4-FFF2-40B4-BE49-F238E27FC236}">
                    <a16:creationId xmlns:a16="http://schemas.microsoft.com/office/drawing/2014/main" xmlns="" id="{B76F2F8B-CDC8-432E-8658-3BA2F975309C}"/>
                  </a:ext>
                </a:extLst>
              </p:cNvPr>
              <p:cNvSpPr txBox="1"/>
              <p:nvPr/>
            </p:nvSpPr>
            <p:spPr>
              <a:xfrm>
                <a:off x="5209413" y="4841240"/>
                <a:ext cx="1907539" cy="425450"/>
              </a:xfrm>
              <a:prstGeom prst="rect">
                <a:avLst/>
              </a:prstGeom>
            </p:spPr>
            <p:txBody>
              <a:bodyPr vert="horz" wrap="square" lIns="0" tIns="42545" rIns="0" bIns="0" rtlCol="0">
                <a:spAutoFit/>
              </a:bodyPr>
              <a:lstStyle/>
              <a:p>
                <a:pPr marL="12700" marR="5080" indent="327660">
                  <a:lnSpc>
                    <a:spcPts val="1460"/>
                  </a:lnSpc>
                  <a:spcBef>
                    <a:spcPts val="335"/>
                  </a:spcBef>
                </a:pPr>
                <a:r>
                  <a:rPr sz="1400" dirty="0">
                    <a:latin typeface="Trebuchet MS"/>
                    <a:cs typeface="Trebuchet MS"/>
                  </a:rPr>
                  <a:t>По инициативе </a:t>
                </a:r>
                <a:r>
                  <a:rPr sz="1400" spc="5" dirty="0">
                    <a:latin typeface="Trebuchet MS"/>
                    <a:cs typeface="Trebuchet MS"/>
                  </a:rPr>
                  <a:t> </a:t>
                </a:r>
                <a:r>
                  <a:rPr sz="1400" spc="-5" dirty="0">
                    <a:latin typeface="Trebuchet MS"/>
                    <a:cs typeface="Trebuchet MS"/>
                  </a:rPr>
                  <a:t>контролируемого</a:t>
                </a:r>
                <a:r>
                  <a:rPr sz="1400" spc="-80" dirty="0">
                    <a:latin typeface="Trebuchet MS"/>
                    <a:cs typeface="Trebuchet MS"/>
                  </a:rPr>
                  <a:t> </a:t>
                </a:r>
                <a:r>
                  <a:rPr sz="1400" dirty="0">
                    <a:latin typeface="Trebuchet MS"/>
                    <a:cs typeface="Trebuchet MS"/>
                  </a:rPr>
                  <a:t>лица</a:t>
                </a:r>
                <a:endParaRPr sz="1400"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A8B9EF33-0708-4008-B21C-689F99F912DE}"/>
              </a:ext>
            </a:extLst>
          </p:cNvPr>
          <p:cNvGrpSpPr/>
          <p:nvPr/>
        </p:nvGrpSpPr>
        <p:grpSpPr>
          <a:xfrm>
            <a:off x="-16082" y="-44292"/>
            <a:ext cx="9142334" cy="914757"/>
            <a:chOff x="-16082" y="-44292"/>
            <a:chExt cx="9142334" cy="914757"/>
          </a:xfrm>
        </p:grpSpPr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xmlns="" id="{5C60D4CE-1501-43C5-8E6D-042B1F91D802}"/>
                </a:ext>
              </a:extLst>
            </p:cNvPr>
            <p:cNvSpPr txBox="1">
              <a:spLocks/>
            </p:cNvSpPr>
            <p:nvPr/>
          </p:nvSpPr>
          <p:spPr>
            <a:xfrm>
              <a:off x="17748" y="7462"/>
              <a:ext cx="9108504" cy="86300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ГОСУДАРСТВЕННЫЙ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КОНТРОЛЬ (НАДЗОР) В СФЕРЕ ОБРАЗОВАНИЯ</a:t>
              </a:r>
              <a:endParaRPr lang="ru-RU" sz="2400" b="1" dirty="0">
                <a:ln w="0"/>
                <a:solidFill>
                  <a:schemeClr val="bg1"/>
                </a:solidFill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AD140943-4620-4412-AE69-943427F25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82" y="-44292"/>
              <a:ext cx="1111265" cy="863003"/>
            </a:xfrm>
            <a:prstGeom prst="rect">
              <a:avLst/>
            </a:prstGeom>
          </p:spPr>
        </p:pic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8D6ADC-6BC7-4274-AB8E-1AA7AE4D277D}"/>
              </a:ext>
            </a:extLst>
          </p:cNvPr>
          <p:cNvSpPr/>
          <p:nvPr/>
        </p:nvSpPr>
        <p:spPr>
          <a:xfrm>
            <a:off x="2267744" y="1085088"/>
            <a:ext cx="441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7515">
              <a:lnSpc>
                <a:spcPct val="100000"/>
              </a:lnSpc>
              <a:spcBef>
                <a:spcPts val="320"/>
              </a:spcBef>
            </a:pPr>
            <a:r>
              <a:rPr lang="ru-RU" sz="2000" b="1" spc="-5" dirty="0">
                <a:latin typeface="Trebuchet MS"/>
                <a:cs typeface="Trebuchet MS"/>
              </a:rPr>
              <a:t>ПРОФИЛАКТИЧЕСКИЕ</a:t>
            </a:r>
            <a:r>
              <a:rPr lang="ru-RU" sz="2000" b="1" spc="-60" dirty="0">
                <a:latin typeface="Trebuchet MS"/>
                <a:cs typeface="Trebuchet MS"/>
              </a:rPr>
              <a:t> </a:t>
            </a:r>
            <a:r>
              <a:rPr lang="ru-RU" sz="2000" b="1" spc="-5" dirty="0">
                <a:latin typeface="Trebuchet MS"/>
                <a:cs typeface="Trebuchet MS"/>
              </a:rPr>
              <a:t>ВИЗИТЫ</a:t>
            </a:r>
            <a:endParaRPr lang="ru-RU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57959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Коллегия МОН">
  <a:themeElements>
    <a:clrScheme name="презентация Коллегия М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Коллегия М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Коллегия М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Коллегия М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Коллегия М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Коллегия МОН</Template>
  <TotalTime>23418</TotalTime>
  <Words>2159</Words>
  <Application>Microsoft Office PowerPoint</Application>
  <PresentationFormat>Экран (4:3)</PresentationFormat>
  <Paragraphs>237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презентация Коллегия МОН</vt:lpstr>
      <vt:lpstr>1_Оформление по умолчанию</vt:lpstr>
      <vt:lpstr>2_Оформление по умолчанию</vt:lpstr>
      <vt:lpstr>Тема Office</vt:lpstr>
      <vt:lpstr>ГОСУДАРСТВЕННЫЙ КОНТРОЛЬ (НАДЗОР) В СФЕРЕ ОБРАЗОВАНИЯ.  ОБЯЗАТЕЛЬНЫЕ ТРЕБОВАНИЯ ЗАКОНОДАТЕЛЬСТВА ОБ ОБРАЗОВАНИИ</vt:lpstr>
      <vt:lpstr>Презентация PowerPoint</vt:lpstr>
      <vt:lpstr>ПРЕДМЕТ ФЕДЕРАЛЬНОГО ГОСУДАРСТВЕННОГО КОНТРОЛЯ (НАДЗОРА)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учебно-методическому обеспечению</vt:lpstr>
      <vt:lpstr>Обязательные требования законодательства об образовании</vt:lpstr>
      <vt:lpstr>Обязательные требования законодательства об образовании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 реализации проекта  по модернизации региональных систем дошкольного образования</dc:title>
  <dc:creator>Alex</dc:creator>
  <cp:lastModifiedBy>User</cp:lastModifiedBy>
  <cp:revision>2205</cp:revision>
  <cp:lastPrinted>2021-12-10T09:02:33Z</cp:lastPrinted>
  <dcterms:created xsi:type="dcterms:W3CDTF">2012-03-09T08:33:32Z</dcterms:created>
  <dcterms:modified xsi:type="dcterms:W3CDTF">2023-04-03T09:21:21Z</dcterms:modified>
</cp:coreProperties>
</file>