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10"/>
  </p:notesMasterIdLst>
  <p:sldIdLst>
    <p:sldId id="257" r:id="rId2"/>
    <p:sldId id="256" r:id="rId3"/>
    <p:sldId id="302" r:id="rId4"/>
    <p:sldId id="293" r:id="rId5"/>
    <p:sldId id="292" r:id="rId6"/>
    <p:sldId id="297" r:id="rId7"/>
    <p:sldId id="298" r:id="rId8"/>
    <p:sldId id="301" r:id="rId9"/>
  </p:sldIdLst>
  <p:sldSz cx="9144000" cy="6858000" type="screen4x3"/>
  <p:notesSz cx="6794500" cy="9906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4283" cy="495300"/>
          </a:xfrm>
          <a:prstGeom prst="rect">
            <a:avLst/>
          </a:prstGeom>
        </p:spPr>
        <p:txBody>
          <a:bodyPr vert="horz" lIns="91303" tIns="45651" rIns="91303" bIns="45651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8646" y="0"/>
            <a:ext cx="2944283" cy="495300"/>
          </a:xfrm>
          <a:prstGeom prst="rect">
            <a:avLst/>
          </a:prstGeom>
        </p:spPr>
        <p:txBody>
          <a:bodyPr vert="horz" lIns="91303" tIns="45651" rIns="91303" bIns="45651" rtlCol="0"/>
          <a:lstStyle>
            <a:lvl1pPr algn="r">
              <a:defRPr sz="1200"/>
            </a:lvl1pPr>
          </a:lstStyle>
          <a:p>
            <a:fld id="{64DE6D6E-6078-4CA5-976C-F76B0B793296}" type="datetimeFigureOut">
              <a:rPr lang="ru-RU" smtClean="0"/>
              <a:pPr/>
              <a:t>29.07.2022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2950"/>
            <a:ext cx="4953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03" tIns="45651" rIns="91303" bIns="45651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05351"/>
            <a:ext cx="5435600" cy="4457700"/>
          </a:xfrm>
          <a:prstGeom prst="rect">
            <a:avLst/>
          </a:prstGeom>
        </p:spPr>
        <p:txBody>
          <a:bodyPr vert="horz" lIns="91303" tIns="45651" rIns="91303" bIns="45651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408981"/>
            <a:ext cx="2944283" cy="495300"/>
          </a:xfrm>
          <a:prstGeom prst="rect">
            <a:avLst/>
          </a:prstGeom>
        </p:spPr>
        <p:txBody>
          <a:bodyPr vert="horz" lIns="91303" tIns="45651" rIns="91303" bIns="45651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8646" y="9408981"/>
            <a:ext cx="2944283" cy="495300"/>
          </a:xfrm>
          <a:prstGeom prst="rect">
            <a:avLst/>
          </a:prstGeom>
        </p:spPr>
        <p:txBody>
          <a:bodyPr vert="horz" lIns="91303" tIns="45651" rIns="91303" bIns="45651" rtlCol="0" anchor="b"/>
          <a:lstStyle>
            <a:lvl1pPr algn="r">
              <a:defRPr sz="1200"/>
            </a:lvl1pPr>
          </a:lstStyle>
          <a:p>
            <a:fld id="{F51F3A2B-895E-414F-A4FB-34A12B03A7C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86836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/>
          </a:p>
        </p:txBody>
      </p:sp>
      <p:sp>
        <p:nvSpPr>
          <p:cNvPr id="18436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1836" indent="-285321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1286" indent="-228257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597800" indent="-228257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4314" indent="-228257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0828" indent="-22825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67342" indent="-22825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3857" indent="-22825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0371" indent="-22825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70C9676B-2427-436B-9D23-9113B4400DFF}" type="slidenum">
              <a:rPr lang="ru-RU" altLang="ru-RU" smtClean="0"/>
              <a:pPr/>
              <a:t>1</a:t>
            </a:fld>
            <a:endParaRPr lang="ru-RU" alt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29.07.2022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29.07.2022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29.07.2022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29.07.2022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29.07.2022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29.07.2022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29.07.2022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7.pn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hyperlink" Target="https://tuvobrnadzor.rtyva.ru/index.php/reestry/reestr-svidetelstv-o-gosudarstvennoj-akkreditatsii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Relationship Id="rId6" Type="http://schemas.openxmlformats.org/officeDocument/2006/relationships/hyperlink" Target="consultantplus://offline/ref=C86691F6EF7A73305FB8A291A0D9461F9240C11FBC642F481251B25B623B12256A53AE76B7BBA213EA8715994C7BBC6B654C125F710387D0jAZ6K" TargetMode="Externa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hyperlink" Target="consultantplus://offline/ref=C86691F6EF7A73305FB8A291A0D9461F9240C11FBC642F481251B25B623B12256A53AE76B7BBA213EA8715994C7BBC6B654C125F710387D0jAZ6K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Relationship Id="rId4" Type="http://schemas.openxmlformats.org/officeDocument/2006/relationships/hyperlink" Target="consultantplus://offline/ref=C86691F6EF7A73305FB8A291A0D9461F9240C11FBC642F481251B25B623B12256A53AE76B7BBA213EA8715994C7BBC6B654C125F710387D0jAZ6K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Relationship Id="rId4" Type="http://schemas.openxmlformats.org/officeDocument/2006/relationships/hyperlink" Target="consultantplus://offline/ref=C86691F6EF7A73305FB8A291A0D9461F9240C11FBC642F481251B25B623B12256A53AE76B7BBA213EA8715994C7BBC6B654C125F710387D0jAZ6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6"/>
          <p:cNvSpPr>
            <a:spLocks noGrp="1" noChangeArrowheads="1"/>
          </p:cNvSpPr>
          <p:nvPr>
            <p:ph type="title"/>
          </p:nvPr>
        </p:nvSpPr>
        <p:spPr>
          <a:xfrm>
            <a:off x="360362" y="1484784"/>
            <a:ext cx="8423275" cy="1800473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  <a:defRPr/>
            </a:pPr>
            <a:r>
              <a:rPr lang="en-US" sz="1600" b="1" dirty="0" smtClean="0">
                <a:solidFill>
                  <a:schemeClr val="tx2">
                    <a:lumMod val="75000"/>
                  </a:schemeClr>
                </a:solidFill>
                <a:effectLst/>
              </a:rPr>
              <a:t/>
            </a:r>
            <a:br>
              <a:rPr lang="en-US" sz="1600" b="1" dirty="0" smtClean="0">
                <a:solidFill>
                  <a:schemeClr val="tx2">
                    <a:lumMod val="75000"/>
                  </a:schemeClr>
                </a:solidFill>
                <a:effectLst/>
              </a:rPr>
            </a:br>
            <a:r>
              <a:rPr lang="en-US" sz="1600" b="1" dirty="0">
                <a:solidFill>
                  <a:schemeClr val="tx2">
                    <a:lumMod val="75000"/>
                  </a:schemeClr>
                </a:solidFill>
                <a:effectLst/>
              </a:rPr>
              <a:t/>
            </a:r>
            <a:br>
              <a:rPr lang="en-US" sz="1600" b="1" dirty="0">
                <a:solidFill>
                  <a:schemeClr val="tx2">
                    <a:lumMod val="75000"/>
                  </a:schemeClr>
                </a:solidFill>
                <a:effectLst/>
              </a:rPr>
            </a:br>
            <a:r>
              <a:rPr lang="en-US" sz="1600" b="1" dirty="0" smtClean="0">
                <a:solidFill>
                  <a:schemeClr val="tx2">
                    <a:lumMod val="75000"/>
                  </a:schemeClr>
                </a:solidFill>
                <a:effectLst/>
              </a:rPr>
              <a:t/>
            </a:r>
            <a:br>
              <a:rPr lang="en-US" sz="1600" b="1" dirty="0" smtClean="0">
                <a:solidFill>
                  <a:schemeClr val="tx2">
                    <a:lumMod val="75000"/>
                  </a:schemeClr>
                </a:solidFill>
                <a:effectLst/>
              </a:rPr>
            </a:br>
            <a:r>
              <a:rPr lang="en-US" sz="1600" b="1" dirty="0">
                <a:solidFill>
                  <a:schemeClr val="tx2">
                    <a:lumMod val="75000"/>
                  </a:schemeClr>
                </a:solidFill>
                <a:effectLst/>
              </a:rPr>
              <a:t/>
            </a:r>
            <a:br>
              <a:rPr lang="en-US" sz="1600" b="1" dirty="0">
                <a:solidFill>
                  <a:schemeClr val="tx2">
                    <a:lumMod val="75000"/>
                  </a:schemeClr>
                </a:solidFill>
                <a:effectLst/>
              </a:rPr>
            </a:br>
            <a:r>
              <a:rPr lang="en-US" sz="1600" b="1" dirty="0" smtClean="0">
                <a:solidFill>
                  <a:schemeClr val="tx2">
                    <a:lumMod val="75000"/>
                  </a:schemeClr>
                </a:solidFill>
                <a:effectLst/>
              </a:rPr>
              <a:t/>
            </a:r>
            <a:br>
              <a:rPr lang="en-US" sz="1600" b="1" dirty="0" smtClean="0">
                <a:solidFill>
                  <a:schemeClr val="tx2">
                    <a:lumMod val="75000"/>
                  </a:schemeClr>
                </a:solidFill>
                <a:effectLst/>
              </a:rPr>
            </a:br>
            <a:r>
              <a:rPr lang="en-US" sz="1600" b="1" dirty="0">
                <a:solidFill>
                  <a:schemeClr val="tx2">
                    <a:lumMod val="75000"/>
                  </a:schemeClr>
                </a:solidFill>
                <a:effectLst/>
              </a:rPr>
              <a:t/>
            </a:r>
            <a:br>
              <a:rPr lang="en-US" sz="1600" b="1" dirty="0">
                <a:solidFill>
                  <a:schemeClr val="tx2">
                    <a:lumMod val="75000"/>
                  </a:schemeClr>
                </a:solidFill>
                <a:effectLst/>
              </a:rPr>
            </a:br>
            <a:r>
              <a:rPr lang="en-US" sz="1600" b="1" dirty="0" smtClean="0">
                <a:solidFill>
                  <a:schemeClr val="tx2">
                    <a:lumMod val="75000"/>
                  </a:schemeClr>
                </a:solidFill>
                <a:effectLst/>
              </a:rPr>
              <a:t/>
            </a:r>
            <a:br>
              <a:rPr lang="en-US" sz="1600" b="1" dirty="0" smtClean="0">
                <a:solidFill>
                  <a:schemeClr val="tx2">
                    <a:lumMod val="75000"/>
                  </a:schemeClr>
                </a:solidFill>
                <a:effectLst/>
              </a:rPr>
            </a:br>
            <a:r>
              <a:rPr lang="ru-RU" sz="3600" b="1" dirty="0" smtClean="0">
                <a:solidFill>
                  <a:srgbClr val="0070C0"/>
                </a:solidFill>
                <a:latin typeface="Times New Roman" pitchFamily="18" charset="0"/>
                <a:ea typeface="Segoe UI" panose="020B0502040204020203" pitchFamily="34" charset="0"/>
                <a:cs typeface="Times New Roman" pitchFamily="18" charset="0"/>
              </a:rPr>
              <a:t>Государственная аккредитация </a:t>
            </a:r>
            <a:r>
              <a:rPr lang="ru-RU" sz="3600" b="1" dirty="0">
                <a:solidFill>
                  <a:srgbClr val="0070C0"/>
                </a:solidFill>
                <a:latin typeface="Times New Roman" pitchFamily="18" charset="0"/>
                <a:ea typeface="Segoe UI" panose="020B0502040204020203" pitchFamily="34" charset="0"/>
                <a:cs typeface="Times New Roman" pitchFamily="18" charset="0"/>
              </a:rPr>
              <a:t>образовательной </a:t>
            </a:r>
            <a:r>
              <a:rPr lang="ru-RU" sz="3600" b="1" dirty="0" smtClean="0">
                <a:solidFill>
                  <a:srgbClr val="0070C0"/>
                </a:solidFill>
                <a:latin typeface="Times New Roman" pitchFamily="18" charset="0"/>
                <a:ea typeface="Segoe UI" panose="020B0502040204020203" pitchFamily="34" charset="0"/>
                <a:cs typeface="Times New Roman" pitchFamily="18" charset="0"/>
              </a:rPr>
              <a:t>деятельности</a:t>
            </a:r>
            <a:r>
              <a:rPr lang="en-US" sz="1600" b="1" dirty="0">
                <a:solidFill>
                  <a:srgbClr val="0070C0"/>
                </a:solidFill>
                <a:effectLst/>
              </a:rPr>
              <a:t/>
            </a:r>
            <a:br>
              <a:rPr lang="en-US" sz="1600" b="1" dirty="0">
                <a:solidFill>
                  <a:srgbClr val="0070C0"/>
                </a:solidFill>
                <a:effectLst/>
              </a:rPr>
            </a:b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effectLst/>
              </a:rPr>
              <a:t/>
            </a:r>
            <a:br>
              <a:rPr lang="ru-RU" sz="1600" b="1" dirty="0" smtClean="0">
                <a:solidFill>
                  <a:schemeClr val="tx2">
                    <a:lumMod val="75000"/>
                  </a:schemeClr>
                </a:solidFill>
                <a:effectLst/>
              </a:rPr>
            </a:br>
            <a:r>
              <a:rPr lang="ru-RU" sz="1600" b="1" dirty="0">
                <a:solidFill>
                  <a:schemeClr val="tx2">
                    <a:lumMod val="75000"/>
                  </a:schemeClr>
                </a:solidFill>
                <a:effectLst/>
              </a:rPr>
              <a:t/>
            </a:r>
            <a:br>
              <a:rPr lang="ru-RU" sz="1600" b="1" dirty="0">
                <a:solidFill>
                  <a:schemeClr val="tx2">
                    <a:lumMod val="75000"/>
                  </a:schemeClr>
                </a:solidFill>
                <a:effectLst/>
              </a:rPr>
            </a:br>
            <a:r>
              <a:rPr lang="en-US" sz="1600" b="1" dirty="0" smtClean="0">
                <a:solidFill>
                  <a:schemeClr val="tx2">
                    <a:lumMod val="75000"/>
                  </a:schemeClr>
                </a:solidFill>
                <a:effectLst/>
              </a:rPr>
              <a:t/>
            </a:r>
            <a:br>
              <a:rPr lang="en-US" sz="1600" b="1" dirty="0" smtClean="0">
                <a:solidFill>
                  <a:schemeClr val="tx2">
                    <a:lumMod val="75000"/>
                  </a:schemeClr>
                </a:solidFill>
                <a:effectLst/>
              </a:rPr>
            </a:b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effectLst/>
              </a:rPr>
              <a:t/>
            </a:r>
            <a:br>
              <a:rPr lang="ru-RU" sz="1600" b="1" dirty="0" smtClean="0">
                <a:solidFill>
                  <a:schemeClr val="tx2">
                    <a:lumMod val="75000"/>
                  </a:schemeClr>
                </a:solidFill>
                <a:effectLst/>
              </a:rPr>
            </a:br>
            <a:endParaRPr lang="ru-RU" sz="1400" dirty="0" smtClean="0">
              <a:solidFill>
                <a:schemeClr val="tx1"/>
              </a:solidFill>
            </a:endParaRPr>
          </a:p>
        </p:txBody>
      </p:sp>
      <p:sp>
        <p:nvSpPr>
          <p:cNvPr id="3076" name="Text Box 8"/>
          <p:cNvSpPr>
            <a:spLocks noGrp="1" noChangeArrowheads="1"/>
          </p:cNvSpPr>
          <p:nvPr>
            <p:ph idx="1"/>
          </p:nvPr>
        </p:nvSpPr>
        <p:spPr>
          <a:xfrm>
            <a:off x="4918638" y="5013176"/>
            <a:ext cx="4064893" cy="1512168"/>
          </a:xfrm>
        </p:spPr>
        <p:txBody>
          <a:bodyPr>
            <a:normAutofit fontScale="85000" lnSpcReduction="20000"/>
          </a:bodyPr>
          <a:lstStyle/>
          <a:p>
            <a:pPr algn="just" eaLnBrk="1" hangingPunct="1">
              <a:spcBef>
                <a:spcPts val="0"/>
              </a:spcBef>
              <a:buFontTx/>
              <a:buNone/>
              <a:defRPr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2100" i="1" dirty="0" smtClean="0">
                <a:latin typeface="Times New Roman" pitchFamily="18" charset="0"/>
                <a:cs typeface="Times New Roman" pitchFamily="18" charset="0"/>
              </a:rPr>
              <a:t>Оюн Алдын-Ай Андреевна, начальник отдела лицензирования и государственной аккредитации Министерства образования РТ</a:t>
            </a:r>
          </a:p>
          <a:p>
            <a:pPr algn="just" eaLnBrk="1" hangingPunct="1">
              <a:spcBef>
                <a:spcPts val="0"/>
              </a:spcBef>
              <a:buFontTx/>
              <a:buNone/>
              <a:defRPr/>
            </a:pPr>
            <a:r>
              <a:rPr lang="ru-RU" sz="2100" i="1" dirty="0" smtClean="0">
                <a:latin typeface="Times New Roman" pitchFamily="18" charset="0"/>
                <a:cs typeface="Times New Roman" pitchFamily="18" charset="0"/>
              </a:rPr>
              <a:t>       </a:t>
            </a:r>
          </a:p>
          <a:p>
            <a:pPr algn="r" eaLnBrk="1" hangingPunct="1">
              <a:spcBef>
                <a:spcPts val="0"/>
              </a:spcBef>
              <a:buFontTx/>
              <a:buNone/>
              <a:defRPr/>
            </a:pPr>
            <a:r>
              <a:rPr lang="ru-RU" sz="2100" i="1" dirty="0" smtClean="0">
                <a:latin typeface="Times New Roman" pitchFamily="18" charset="0"/>
                <a:cs typeface="Times New Roman" pitchFamily="18" charset="0"/>
              </a:rPr>
              <a:t>май 2022 год</a:t>
            </a:r>
          </a:p>
        </p:txBody>
      </p:sp>
      <p:pic>
        <p:nvPicPr>
          <p:cNvPr id="5" name="Picture 3" descr="C:\Documents and Settings\KhovalygEKh\Рабочий стол\Без имени-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764"/>
          <a:stretch>
            <a:fillRect/>
          </a:stretch>
        </p:blipFill>
        <p:spPr bwMode="auto">
          <a:xfrm>
            <a:off x="0" y="0"/>
            <a:ext cx="9144000" cy="747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7"/>
          <p:cNvSpPr>
            <a:spLocks noChangeArrowheads="1"/>
          </p:cNvSpPr>
          <p:nvPr/>
        </p:nvSpPr>
        <p:spPr bwMode="auto">
          <a:xfrm>
            <a:off x="1187624" y="373856"/>
            <a:ext cx="746202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200">
                <a:solidFill>
                  <a:srgbClr val="404040"/>
                </a:solidFill>
                <a:latin typeface="Trebuchet MS" pitchFamily="34" charset="0"/>
              </a:defRPr>
            </a:lvl1pPr>
            <a:lvl2pPr marL="742950" indent="-285750" eaLnBrk="0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000">
                <a:solidFill>
                  <a:srgbClr val="404040"/>
                </a:solidFill>
                <a:latin typeface="Trebuchet MS" pitchFamily="34" charset="0"/>
              </a:defRPr>
            </a:lvl2pPr>
            <a:lvl3pPr marL="1143000" indent="-228600" eaLnBrk="0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>
                <a:solidFill>
                  <a:srgbClr val="404040"/>
                </a:solidFill>
                <a:latin typeface="Trebuchet MS" pitchFamily="34" charset="0"/>
              </a:defRPr>
            </a:lvl3pPr>
            <a:lvl4pPr marL="1600200" indent="-228600" eaLnBrk="0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600">
                <a:solidFill>
                  <a:srgbClr val="404040"/>
                </a:solidFill>
                <a:latin typeface="Trebuchet MS" pitchFamily="34" charset="0"/>
              </a:defRPr>
            </a:lvl4pPr>
            <a:lvl5pPr marL="2057400" indent="-228600" eaLnBrk="0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ru-RU" altLang="ru-RU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Отдел лицензирования и государственной аккредитации</a:t>
            </a:r>
            <a:endParaRPr lang="ru-RU" altLang="ru-RU" sz="1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8"/>
          <p:cNvSpPr>
            <a:spLocks noChangeArrowheads="1"/>
          </p:cNvSpPr>
          <p:nvPr/>
        </p:nvSpPr>
        <p:spPr bwMode="auto">
          <a:xfrm>
            <a:off x="1763688" y="33337"/>
            <a:ext cx="610032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200">
                <a:solidFill>
                  <a:srgbClr val="404040"/>
                </a:solidFill>
                <a:latin typeface="Trebuchet MS" pitchFamily="34" charset="0"/>
              </a:defRPr>
            </a:lvl1pPr>
            <a:lvl2pPr marL="742950" indent="-285750" eaLnBrk="0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000">
                <a:solidFill>
                  <a:srgbClr val="404040"/>
                </a:solidFill>
                <a:latin typeface="Trebuchet MS" pitchFamily="34" charset="0"/>
              </a:defRPr>
            </a:lvl2pPr>
            <a:lvl3pPr marL="1143000" indent="-228600" eaLnBrk="0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>
                <a:solidFill>
                  <a:srgbClr val="404040"/>
                </a:solidFill>
                <a:latin typeface="Trebuchet MS" pitchFamily="34" charset="0"/>
              </a:defRPr>
            </a:lvl3pPr>
            <a:lvl4pPr marL="1600200" indent="-228600" eaLnBrk="0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600">
                <a:solidFill>
                  <a:srgbClr val="404040"/>
                </a:solidFill>
                <a:latin typeface="Trebuchet MS" pitchFamily="34" charset="0"/>
              </a:defRPr>
            </a:lvl4pPr>
            <a:lvl5pPr marL="2057400" indent="-228600" eaLnBrk="0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ru-RU" alt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Министерство </a:t>
            </a:r>
            <a:r>
              <a:rPr lang="ru-RU" altLang="ru-RU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образования Республики </a:t>
            </a:r>
            <a:r>
              <a:rPr lang="ru-RU" alt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Тыва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3501008"/>
            <a:ext cx="1723528" cy="26875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187623" y="371891"/>
            <a:ext cx="746202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200">
                <a:solidFill>
                  <a:srgbClr val="404040"/>
                </a:solidFill>
                <a:latin typeface="Trebuchet MS" pitchFamily="34" charset="0"/>
              </a:defRPr>
            </a:lvl1pPr>
            <a:lvl2pPr marL="742950" indent="-285750" eaLnBrk="0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000">
                <a:solidFill>
                  <a:srgbClr val="404040"/>
                </a:solidFill>
                <a:latin typeface="Trebuchet MS" pitchFamily="34" charset="0"/>
              </a:defRPr>
            </a:lvl2pPr>
            <a:lvl3pPr marL="1143000" indent="-228600" eaLnBrk="0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>
                <a:solidFill>
                  <a:srgbClr val="404040"/>
                </a:solidFill>
                <a:latin typeface="Trebuchet MS" pitchFamily="34" charset="0"/>
              </a:defRPr>
            </a:lvl3pPr>
            <a:lvl4pPr marL="1600200" indent="-228600" eaLnBrk="0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600">
                <a:solidFill>
                  <a:srgbClr val="404040"/>
                </a:solidFill>
                <a:latin typeface="Trebuchet MS" pitchFamily="34" charset="0"/>
              </a:defRPr>
            </a:lvl4pPr>
            <a:lvl5pPr marL="2057400" indent="-228600" eaLnBrk="0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ru-RU" altLang="ru-RU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Отдел лицензирования и государственной аккредитации</a:t>
            </a:r>
            <a:endParaRPr lang="ru-RU" altLang="ru-RU" sz="1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569687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half" idx="1"/>
          </p:nvPr>
        </p:nvSpPr>
        <p:spPr>
          <a:xfrm>
            <a:off x="611560" y="1600200"/>
            <a:ext cx="5040560" cy="4525963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endParaRPr lang="ru-RU" sz="2000" dirty="0"/>
          </a:p>
          <a:p>
            <a:pPr marL="0" indent="0">
              <a:buNone/>
            </a:pPr>
            <a:r>
              <a:rPr lang="ru-RU" dirty="0" smtClean="0"/>
              <a:t>В </a:t>
            </a:r>
            <a:r>
              <a:rPr lang="ru-RU" dirty="0"/>
              <a:t>соответствии с частью 12 статьи 92 Федерального закона от 29.12.2012 № 273-ФЗ «Об образовании в Российской Федерации» с</a:t>
            </a:r>
            <a:r>
              <a:rPr lang="ru-RU" b="1" dirty="0"/>
              <a:t> </a:t>
            </a:r>
            <a:r>
              <a:rPr lang="ru-RU" b="1" dirty="0" smtClean="0">
                <a:solidFill>
                  <a:srgbClr val="FF0000"/>
                </a:solidFill>
              </a:rPr>
              <a:t>01.03.2022 </a:t>
            </a:r>
            <a:r>
              <a:rPr lang="ru-RU" b="1" dirty="0">
                <a:solidFill>
                  <a:srgbClr val="FF0000"/>
                </a:solidFill>
              </a:rPr>
              <a:t>года </a:t>
            </a:r>
            <a:r>
              <a:rPr lang="ru-RU" dirty="0"/>
              <a:t>свидетельство о государственной аккредитации действует </a:t>
            </a:r>
            <a:r>
              <a:rPr lang="ru-RU" b="1" dirty="0" smtClean="0">
                <a:solidFill>
                  <a:srgbClr val="FF0000"/>
                </a:solidFill>
              </a:rPr>
              <a:t>бессрочно</a:t>
            </a:r>
            <a:r>
              <a:rPr lang="ru-RU" dirty="0">
                <a:solidFill>
                  <a:srgbClr val="FF0000"/>
                </a:solidFill>
              </a:rPr>
              <a:t>!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91441"/>
            <a:ext cx="7090263" cy="304826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096351" y="290565"/>
            <a:ext cx="6696744" cy="253916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ru-RU" sz="1050" b="1" dirty="0" smtClean="0">
                <a:cs typeface="Arial" charset="0"/>
              </a:rPr>
              <a:t>ОТДЕЛ </a:t>
            </a:r>
            <a:r>
              <a:rPr lang="ru-RU" sz="1050" b="1" dirty="0">
                <a:cs typeface="Arial" charset="0"/>
              </a:rPr>
              <a:t>ЛИЦЕНЗИРОВАНИЯ И ГОСУДАРСТВЕННОЙ АККРЕДИТАЦИИ</a:t>
            </a:r>
          </a:p>
        </p:txBody>
      </p:sp>
      <p:pic>
        <p:nvPicPr>
          <p:cNvPr id="6" name="Picture 130" descr="C:\Users\admin\Downloads\На сайт\rosobrnadzor_emb_n18393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096" y="103449"/>
            <a:ext cx="654989" cy="4888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 descr="C:\Users\mongushse\Downloads\IMG_1602[1]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5872" y="55040"/>
            <a:ext cx="582955" cy="5372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Скругленный прямоугольник 11"/>
          <p:cNvSpPr/>
          <p:nvPr/>
        </p:nvSpPr>
        <p:spPr>
          <a:xfrm>
            <a:off x="611560" y="836587"/>
            <a:ext cx="7920880" cy="648197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Изменения законодательства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части  государственной аккредитации образовательной деятельности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2204864"/>
            <a:ext cx="3048000" cy="304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6072575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379227" y="836712"/>
            <a:ext cx="8229600" cy="825347"/>
          </a:xfrm>
        </p:spPr>
        <p:txBody>
          <a:bodyPr>
            <a:normAutofit/>
          </a:bodyPr>
          <a:lstStyle/>
          <a:p>
            <a:r>
              <a:rPr lang="ru-RU" sz="2000" u="sng" dirty="0"/>
              <a:t>Согласно новым правилам</a:t>
            </a:r>
            <a:r>
              <a:rPr lang="ru-RU" sz="2000" dirty="0"/>
              <a:t>, образовательные организации будут</a:t>
            </a:r>
            <a:r>
              <a:rPr lang="ru-RU" sz="2000" b="1" dirty="0"/>
              <a:t> проходить процедуру аккредитации только один раз</a:t>
            </a:r>
            <a:r>
              <a:rPr lang="ru-RU" sz="2000" dirty="0"/>
              <a:t>.</a:t>
            </a:r>
          </a:p>
        </p:txBody>
      </p:sp>
      <p:sp>
        <p:nvSpPr>
          <p:cNvPr id="2" name="Объект 1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ru-RU" sz="2000" dirty="0" smtClean="0"/>
              <a:t>. </a:t>
            </a:r>
            <a:endParaRPr lang="ru-RU" sz="2000" dirty="0"/>
          </a:p>
        </p:txBody>
      </p:sp>
      <p:sp>
        <p:nvSpPr>
          <p:cNvPr id="10" name="Объект 9"/>
          <p:cNvSpPr>
            <a:spLocks noGrp="1"/>
          </p:cNvSpPr>
          <p:nvPr>
            <p:ph sz="half" idx="2"/>
          </p:nvPr>
        </p:nvSpPr>
        <p:spPr>
          <a:xfrm>
            <a:off x="830820" y="1844825"/>
            <a:ext cx="7787208" cy="3332268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ru-RU" dirty="0"/>
              <a:t>Образовательным организациям, </a:t>
            </a:r>
            <a:r>
              <a:rPr lang="ru-RU" u="sng" dirty="0"/>
              <a:t>имеющим</a:t>
            </a:r>
            <a:r>
              <a:rPr lang="ru-RU" dirty="0"/>
              <a:t> аккредитацию на 1 марта 2022 года, </a:t>
            </a:r>
            <a:r>
              <a:rPr lang="ru-RU" u="sng" dirty="0"/>
              <a:t>не потребуется</a:t>
            </a:r>
            <a:r>
              <a:rPr lang="ru-RU" dirty="0"/>
              <a:t> </a:t>
            </a:r>
            <a:r>
              <a:rPr lang="ru-RU" u="sng" dirty="0"/>
              <a:t>получать её заново</a:t>
            </a:r>
            <a:r>
              <a:rPr lang="ru-RU" dirty="0"/>
              <a:t>, их свидетельства о государственной аккредитации </a:t>
            </a:r>
            <a:r>
              <a:rPr lang="ru-RU" dirty="0">
                <a:solidFill>
                  <a:srgbClr val="FF0000"/>
                </a:solidFill>
              </a:rPr>
              <a:t>станут бессрочными автоматически</a:t>
            </a:r>
            <a:r>
              <a:rPr lang="ru-RU" dirty="0"/>
              <a:t>. Изменения будут внесены в реестр организаций, осуществляющих образовательную деятельность по имеющим государственную аккредитацию образовательным </a:t>
            </a:r>
            <a:r>
              <a:rPr lang="ru-RU" dirty="0" smtClean="0"/>
              <a:t>программам.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91441"/>
            <a:ext cx="7090263" cy="304826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096351" y="290565"/>
            <a:ext cx="6696744" cy="253916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ru-RU" sz="1050" b="1" dirty="0" smtClean="0">
                <a:cs typeface="Arial" charset="0"/>
              </a:rPr>
              <a:t>ОТДЕЛ </a:t>
            </a:r>
            <a:r>
              <a:rPr lang="ru-RU" sz="1050" b="1" dirty="0">
                <a:cs typeface="Arial" charset="0"/>
              </a:rPr>
              <a:t>ЛИЦЕНЗИРОВАНИЯ И ГОСУДАРСТВЕННОЙ АККРЕДИТАЦИИ</a:t>
            </a:r>
          </a:p>
        </p:txBody>
      </p:sp>
      <p:pic>
        <p:nvPicPr>
          <p:cNvPr id="6" name="Picture 130" descr="C:\Users\admin\Downloads\На сайт\rosobrnadzor_emb_n18393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096" y="103449"/>
            <a:ext cx="654989" cy="4888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 descr="C:\Users\mongushse\Downloads\IMG_1602[1]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5872" y="55040"/>
            <a:ext cx="582955" cy="5372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5177092"/>
            <a:ext cx="3838072" cy="16809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375390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557213" indent="-214313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857250" indent="-171450">
              <a:spcBef>
                <a:spcPct val="20000"/>
              </a:spcBef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200150" indent="-171450">
              <a:spcBef>
                <a:spcPct val="20000"/>
              </a:spcBef>
              <a:buFont typeface="Arial" panose="020B0604020202020204" pitchFamily="34" charset="0"/>
              <a:buChar char="–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543050" indent="-171450">
              <a:spcBef>
                <a:spcPct val="20000"/>
              </a:spcBef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7A37601-F366-48E4-8FDA-58201272B009}" type="slidenum">
              <a:rPr lang="ru-RU" altLang="ru-RU" sz="900">
                <a:solidFill>
                  <a:srgbClr val="898989"/>
                </a:solidFill>
                <a:latin typeface="Perpetua" pitchFamily="18" charset="0"/>
              </a:rPr>
              <a:pPr>
                <a:spcBef>
                  <a:spcPct val="0"/>
                </a:spcBef>
                <a:buFontTx/>
                <a:buNone/>
              </a:pPr>
              <a:t>4</a:t>
            </a:fld>
            <a:endParaRPr lang="ru-RU" altLang="ru-RU" sz="900">
              <a:solidFill>
                <a:srgbClr val="898989"/>
              </a:solidFill>
              <a:latin typeface="Perpetua" pitchFamily="18" charset="0"/>
            </a:endParaRPr>
          </a:p>
        </p:txBody>
      </p:sp>
      <p:pic>
        <p:nvPicPr>
          <p:cNvPr id="25603" name="Picture 130" descr="C:\Users\admin\Downloads\На сайт\rosobrnadzor_emb_n18393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004" y="169257"/>
            <a:ext cx="812006" cy="6060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4" name="Picture 2" descr="C:\Users\mongushse\Downloads\IMG_1602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6147" y="129372"/>
            <a:ext cx="744141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1079221" y="409528"/>
            <a:ext cx="7181851" cy="253916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ru-RU" sz="1050" b="1" dirty="0" smtClean="0">
                <a:cs typeface="Arial" charset="0"/>
              </a:rPr>
              <a:t>ОТДЕЛ </a:t>
            </a:r>
            <a:r>
              <a:rPr lang="ru-RU" sz="1050" b="1" dirty="0">
                <a:cs typeface="Arial" charset="0"/>
              </a:rPr>
              <a:t>ЛИЦЕНЗИРОВАНИЯ И ГОСУДАРСТВЕННОЙ АККРЕДИТАЦИИ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000126" y="129372"/>
            <a:ext cx="7210425" cy="300082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ru-RU" sz="1350" b="1" dirty="0">
                <a:solidFill>
                  <a:srgbClr val="0070C0"/>
                </a:solidFill>
                <a:cs typeface="Arial" charset="0"/>
              </a:rPr>
              <a:t>МИНИСТЕРСТВО </a:t>
            </a:r>
            <a:r>
              <a:rPr lang="ru-RU" sz="1350" b="1" dirty="0" smtClean="0">
                <a:solidFill>
                  <a:srgbClr val="0070C0"/>
                </a:solidFill>
                <a:cs typeface="Arial" charset="0"/>
              </a:rPr>
              <a:t>ОБРАЗОВАНИЯ </a:t>
            </a:r>
            <a:r>
              <a:rPr lang="ru-RU" sz="1350" b="1" dirty="0">
                <a:solidFill>
                  <a:srgbClr val="0070C0"/>
                </a:solidFill>
                <a:cs typeface="Arial" charset="0"/>
              </a:rPr>
              <a:t>РЕСПУБЛИКИ ТЫВА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999606" y="729456"/>
            <a:ext cx="7316810" cy="548879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Изменения законодательства </a:t>
            </a:r>
            <a:r>
              <a:rPr lang="ru-RU" sz="135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части </a:t>
            </a:r>
            <a:r>
              <a:rPr lang="ru-RU" sz="135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государственной </a:t>
            </a:r>
            <a:r>
              <a:rPr lang="ru-RU" sz="135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аккредитации образовательной деятельности</a:t>
            </a:r>
            <a:endParaRPr lang="ru-RU" sz="1350" b="1" dirty="0">
              <a:solidFill>
                <a:srgbClr val="0070C0"/>
              </a:solidFill>
              <a:cs typeface="Arial" pitchFamily="34" charset="0"/>
            </a:endParaRPr>
          </a:p>
        </p:txBody>
      </p:sp>
      <p:sp>
        <p:nvSpPr>
          <p:cNvPr id="25608" name="Прямоугольник 14"/>
          <p:cNvSpPr>
            <a:spLocks noChangeArrowheads="1"/>
          </p:cNvSpPr>
          <p:nvPr/>
        </p:nvSpPr>
        <p:spPr bwMode="auto">
          <a:xfrm>
            <a:off x="1102477" y="1382257"/>
            <a:ext cx="7255669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1600" dirty="0">
                <a:solidFill>
                  <a:srgbClr val="0070C0"/>
                </a:solidFill>
                <a:latin typeface="Perpetua" pitchFamily="18" charset="0"/>
              </a:rPr>
              <a:t>Постановление Правительства Российской Федерации от 3 апреля 2020 года №440 «О продлении действия разрешений и иных особенностях в отношении разрешительной деятельности в 2020 и 2021 годах</a:t>
            </a:r>
            <a:endParaRPr lang="ru-RU" altLang="ru-RU" sz="1200" dirty="0">
              <a:solidFill>
                <a:srgbClr val="0070C0"/>
              </a:solidFill>
              <a:latin typeface="Perpetua" pitchFamily="18" charset="0"/>
            </a:endParaRPr>
          </a:p>
        </p:txBody>
      </p:sp>
      <p:sp>
        <p:nvSpPr>
          <p:cNvPr id="25609" name="TextBox 15"/>
          <p:cNvSpPr txBox="1">
            <a:spLocks noChangeArrowheads="1"/>
          </p:cNvSpPr>
          <p:nvPr/>
        </p:nvSpPr>
        <p:spPr bwMode="auto">
          <a:xfrm>
            <a:off x="1676217" y="2172759"/>
            <a:ext cx="6363891" cy="3539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82550">
              <a:defRPr>
                <a:solidFill>
                  <a:schemeClr val="tx1"/>
                </a:solidFill>
                <a:latin typeface="Perpetua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  <a:cs typeface="Arial" panose="020B0604020202020204" pitchFamily="34" charset="0"/>
              </a:defRPr>
            </a:lvl9pPr>
          </a:lstStyle>
          <a:p>
            <a:pPr algn="ctr">
              <a:buFont typeface="Wingdings 2" panose="05020102010507070707" pitchFamily="18" charset="2"/>
              <a:buNone/>
            </a:pPr>
            <a:r>
              <a:rPr lang="ru-RU" altLang="ru-RU" b="1" dirty="0">
                <a:solidFill>
                  <a:srgbClr val="FF0000"/>
                </a:solidFill>
              </a:rPr>
              <a:t>С 1 января 2021 года продлено на 1 год </a:t>
            </a:r>
          </a:p>
          <a:p>
            <a:pPr>
              <a:buFont typeface="Wingdings 2" panose="05020102010507070707" pitchFamily="18" charset="2"/>
              <a:buNone/>
            </a:pPr>
            <a:r>
              <a:rPr lang="ru-RU" altLang="ru-RU" dirty="0"/>
              <a:t>действие государственной аккредитации образовательной деятельности 6 (АГТ, КТТ, ТСХТ, ТТТ, ТАПТ, </a:t>
            </a:r>
            <a:r>
              <a:rPr lang="ru-RU" altLang="ru-RU" dirty="0" err="1"/>
              <a:t>КТЭиП</a:t>
            </a:r>
            <a:r>
              <a:rPr lang="ru-RU" altLang="ru-RU" dirty="0"/>
              <a:t>) профессиональных образовательных организаций, в их числе те организации, действие государственной аккредитации которых было продлено </a:t>
            </a:r>
            <a:r>
              <a:rPr lang="ru-RU" altLang="ru-RU" dirty="0">
                <a:solidFill>
                  <a:srgbClr val="0066FF"/>
                </a:solidFill>
              </a:rPr>
              <a:t>на 1 год в 2020 году </a:t>
            </a:r>
          </a:p>
          <a:p>
            <a:pPr algn="ctr">
              <a:buFont typeface="Wingdings 2" panose="05020102010507070707" pitchFamily="18" charset="2"/>
              <a:buNone/>
            </a:pPr>
            <a:r>
              <a:rPr lang="ru-RU" altLang="ru-RU" dirty="0">
                <a:solidFill>
                  <a:srgbClr val="FF0000"/>
                </a:solidFill>
              </a:rPr>
              <a:t>без переоформления свидетельства о государственной аккредитации</a:t>
            </a:r>
          </a:p>
          <a:p>
            <a:pPr>
              <a:buFont typeface="Wingdings 2" panose="05020102010507070707" pitchFamily="18" charset="2"/>
              <a:buNone/>
            </a:pPr>
            <a:endParaRPr lang="ru-RU" altLang="ru-RU" sz="1600" dirty="0"/>
          </a:p>
          <a:p>
            <a:pPr>
              <a:buFont typeface="Wingdings 2" panose="05020102010507070707" pitchFamily="18" charset="2"/>
              <a:buNone/>
            </a:pPr>
            <a:r>
              <a:rPr lang="ru-RU" altLang="ru-RU" sz="1600" dirty="0"/>
              <a:t>Соответствующие записи о продлении срока государственной аккредитации внесены в реестр свидетельств на сайте министерства</a:t>
            </a:r>
            <a:r>
              <a:rPr lang="ru-RU" altLang="ru-RU" sz="1600" dirty="0">
                <a:solidFill>
                  <a:srgbClr val="1919F3"/>
                </a:solidFill>
              </a:rPr>
              <a:t> </a:t>
            </a:r>
            <a:r>
              <a:rPr lang="en-US" altLang="ru-RU" sz="1600" dirty="0">
                <a:solidFill>
                  <a:srgbClr val="1919F3"/>
                </a:solidFill>
                <a:hlinkClick r:id="rId4"/>
              </a:rPr>
              <a:t>https://tuvobrnadzor.rtyva.ru</a:t>
            </a:r>
            <a:r>
              <a:rPr lang="ru-RU" altLang="ru-RU" sz="1600" dirty="0">
                <a:solidFill>
                  <a:srgbClr val="1919F3"/>
                </a:solidFill>
              </a:rPr>
              <a:t>,  </a:t>
            </a:r>
            <a:r>
              <a:rPr lang="ru-RU" altLang="ru-RU" sz="1600" dirty="0"/>
              <a:t>а также в федеральный реестр свидетельств посредством ИС АКНДПП</a:t>
            </a:r>
          </a:p>
        </p:txBody>
      </p:sp>
      <p:sp>
        <p:nvSpPr>
          <p:cNvPr id="25610" name="AutoShape 12" descr="https://i.pinimg.com/originals/fc/52/47/fc52475744a64d80a667b00778b2585e.jpg"/>
          <p:cNvSpPr>
            <a:spLocks noChangeAspect="1" noChangeArrowheads="1"/>
          </p:cNvSpPr>
          <p:nvPr/>
        </p:nvSpPr>
        <p:spPr bwMode="auto">
          <a:xfrm>
            <a:off x="32147" y="5542360"/>
            <a:ext cx="95250" cy="95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350">
              <a:latin typeface="Perpetua" pitchFamily="18" charset="0"/>
            </a:endParaRPr>
          </a:p>
        </p:txBody>
      </p:sp>
      <p:pic>
        <p:nvPicPr>
          <p:cNvPr id="25611" name="Picture 14" descr="https://i.pinimg.com/originals/fc/52/47/fc52475744a64d80a667b00778b2585e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3337" y="2466271"/>
            <a:ext cx="1741884" cy="26122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12" name="Picture 15" descr="ÐÐ°ÑÑÐ¸Ð½ÐºÐ¸ Ð¿Ð¾ Ð·Ð°Ð¿ÑÐ¾ÑÑ ÐÐ ÐÐÐÐÐ¢ÐÐ¦ÐÐ Ð¡ Ð§ÐÐÐÐÐÐ§ÐÐÐÐ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228" t="-2" b="-2542"/>
          <a:stretch>
            <a:fillRect/>
          </a:stretch>
        </p:blipFill>
        <p:spPr bwMode="auto">
          <a:xfrm>
            <a:off x="8072437" y="3613547"/>
            <a:ext cx="1071563" cy="1233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118926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6" descr="ÐÐ°ÑÑÐ¸Ð½ÐºÐ¸ Ð¿Ð¾ Ð·Ð°Ð¿ÑÐ¾ÑÑ ÐÐ ÐÐÐÐÐ¢ÐÐ¦ÐÐ Ð¡ Ð§ÐÐÐÐÐÐ§ÐÐÐÐ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1989"/>
            <a:ext cx="2431256" cy="219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79" name="Picture 14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2108" y="4468854"/>
            <a:ext cx="1450181" cy="1709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0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557213" indent="-214313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857250" indent="-171450">
              <a:spcBef>
                <a:spcPct val="20000"/>
              </a:spcBef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200150" indent="-171450">
              <a:spcBef>
                <a:spcPct val="20000"/>
              </a:spcBef>
              <a:buFont typeface="Arial" panose="020B0604020202020204" pitchFamily="34" charset="0"/>
              <a:buChar char="–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543050" indent="-171450">
              <a:spcBef>
                <a:spcPct val="20000"/>
              </a:spcBef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91D54A8-739A-4CD5-B8E0-DEDD648540BA}" type="slidenum">
              <a:rPr lang="ru-RU" altLang="ru-RU" sz="900">
                <a:solidFill>
                  <a:srgbClr val="898989"/>
                </a:solidFill>
                <a:latin typeface="Perpetua" pitchFamily="18" charset="0"/>
              </a:rPr>
              <a:pPr>
                <a:spcBef>
                  <a:spcPct val="0"/>
                </a:spcBef>
                <a:buFontTx/>
                <a:buNone/>
              </a:pPr>
              <a:t>5</a:t>
            </a:fld>
            <a:endParaRPr lang="ru-RU" altLang="ru-RU" sz="900">
              <a:solidFill>
                <a:srgbClr val="898989"/>
              </a:solidFill>
              <a:latin typeface="Perpetua" pitchFamily="18" charset="0"/>
            </a:endParaRPr>
          </a:p>
        </p:txBody>
      </p:sp>
      <p:pic>
        <p:nvPicPr>
          <p:cNvPr id="24581" name="Picture 130" descr="C:\Users\admin\Downloads\На сайт\rosobrnadzor_emb_n18393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753" y="133212"/>
            <a:ext cx="812006" cy="6060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2" name="Picture 2" descr="C:\Users\mongushse\Downloads\IMG_1602[1]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3888" y="133212"/>
            <a:ext cx="744141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1062037" y="387338"/>
            <a:ext cx="7181851" cy="253916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ru-RU" sz="1050" b="1" dirty="0" smtClean="0">
                <a:cs typeface="Arial" charset="0"/>
              </a:rPr>
              <a:t>ОТДЕЛ </a:t>
            </a:r>
            <a:r>
              <a:rPr lang="ru-RU" sz="1050" b="1" dirty="0">
                <a:cs typeface="Arial" charset="0"/>
              </a:rPr>
              <a:t>ЛИЦЕНЗИРОВАНИЯ И ГОСУДАРСТВЕННОЙ АККРЕДИТАЦИИ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11560" y="836587"/>
            <a:ext cx="7920880" cy="550069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Изменения законодательства </a:t>
            </a:r>
            <a:r>
              <a:rPr lang="ru-RU" sz="135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части  государственной аккредитации образовательной деятельности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40594" y="1700808"/>
            <a:ext cx="6462812" cy="4462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altLang="ru-RU" sz="2000" b="1" dirty="0" smtClean="0">
                <a:solidFill>
                  <a:srgbClr val="FF0000"/>
                </a:solidFill>
              </a:rPr>
              <a:t>Вступает в силу  </a:t>
            </a:r>
            <a:r>
              <a:rPr lang="ru-RU" altLang="ru-RU" sz="2000" b="1" dirty="0">
                <a:solidFill>
                  <a:srgbClr val="FF0000"/>
                </a:solidFill>
              </a:rPr>
              <a:t>1 </a:t>
            </a:r>
            <a:r>
              <a:rPr lang="ru-RU" altLang="ru-RU" sz="2000" b="1" dirty="0" smtClean="0">
                <a:solidFill>
                  <a:srgbClr val="FF0000"/>
                </a:solidFill>
              </a:rPr>
              <a:t>марта 2022 </a:t>
            </a:r>
            <a:r>
              <a:rPr lang="ru-RU" altLang="ru-RU" sz="2000" b="1" dirty="0">
                <a:solidFill>
                  <a:srgbClr val="FF0000"/>
                </a:solidFill>
              </a:rPr>
              <a:t>года </a:t>
            </a:r>
            <a:r>
              <a:rPr lang="ru-RU" altLang="ru-RU" sz="2000" b="1" dirty="0" smtClean="0">
                <a:solidFill>
                  <a:srgbClr val="FF0000"/>
                </a:solidFill>
              </a:rPr>
              <a:t>и действует                    до 31 августа 2025 года </a:t>
            </a:r>
            <a:endParaRPr lang="ru-RU" altLang="ru-RU" sz="2000" b="1" dirty="0">
              <a:solidFill>
                <a:srgbClr val="FF0000"/>
              </a:solidFill>
            </a:endParaRPr>
          </a:p>
          <a:p>
            <a:pPr>
              <a:defRPr/>
            </a:pPr>
            <a:endParaRPr lang="ru-RU" sz="1000" dirty="0" smtClean="0"/>
          </a:p>
          <a:p>
            <a:pPr algn="just">
              <a:defRPr/>
            </a:pPr>
            <a:r>
              <a:rPr lang="ru-RU" sz="2000" dirty="0" smtClean="0"/>
              <a:t>Приказ Министерства просвещения Российской Федерации </a:t>
            </a:r>
            <a:r>
              <a:rPr lang="ru-RU" sz="2000" dirty="0" smtClean="0">
                <a:solidFill>
                  <a:srgbClr val="0070C0"/>
                </a:solidFill>
                <a:hlinkClick r:id="rId6"/>
              </a:rPr>
              <a:t>от 29 ноября 2021 г. </a:t>
            </a:r>
            <a:r>
              <a:rPr lang="ru-RU" sz="2000" b="1" dirty="0" smtClean="0">
                <a:solidFill>
                  <a:srgbClr val="0070C0"/>
                </a:solidFill>
                <a:hlinkClick r:id="rId6"/>
              </a:rPr>
              <a:t>№ 868</a:t>
            </a:r>
            <a:r>
              <a:rPr lang="ru-RU" sz="2000" dirty="0" smtClean="0">
                <a:solidFill>
                  <a:srgbClr val="0070C0"/>
                </a:solidFill>
                <a:hlinkClick r:id="rId6"/>
              </a:rPr>
              <a:t> </a:t>
            </a:r>
            <a:r>
              <a:rPr lang="ru-RU" sz="2000" dirty="0">
                <a:solidFill>
                  <a:srgbClr val="0070C0"/>
                </a:solidFill>
                <a:hlinkClick r:id="rId6"/>
              </a:rPr>
              <a:t>"Об </a:t>
            </a:r>
            <a:r>
              <a:rPr lang="ru-RU" sz="2000" dirty="0" smtClean="0">
                <a:solidFill>
                  <a:srgbClr val="0070C0"/>
                </a:solidFill>
                <a:hlinkClick r:id="rId6"/>
              </a:rPr>
              <a:t>утверждении аккредитационных показателей по основным общеобразовательным программам – образовательным программам начального общего, основного общего и среднего общего образования" </a:t>
            </a:r>
            <a:endParaRPr lang="ru-RU" sz="2000" dirty="0"/>
          </a:p>
          <a:p>
            <a:pPr marL="61722" algn="just">
              <a:defRPr/>
            </a:pPr>
            <a:endParaRPr lang="ru-RU" altLang="ru-RU" sz="1400" dirty="0" smtClean="0">
              <a:solidFill>
                <a:srgbClr val="0070C0"/>
              </a:solidFill>
            </a:endParaRPr>
          </a:p>
          <a:p>
            <a:pPr marL="61722" algn="just">
              <a:defRPr/>
            </a:pPr>
            <a:endParaRPr lang="ru-RU" altLang="ru-RU" sz="800" dirty="0">
              <a:solidFill>
                <a:srgbClr val="0070C0"/>
              </a:solidFill>
            </a:endParaRPr>
          </a:p>
          <a:p>
            <a:pPr marL="61722" algn="just">
              <a:defRPr/>
            </a:pPr>
            <a:r>
              <a:rPr lang="ru-RU" sz="2000" dirty="0"/>
              <a:t>Приказ Министерства </a:t>
            </a:r>
            <a:r>
              <a:rPr lang="ru-RU" sz="2000" dirty="0" smtClean="0"/>
              <a:t>просвещения </a:t>
            </a:r>
            <a:r>
              <a:rPr lang="ru-RU" sz="2000" dirty="0"/>
              <a:t>Российской Федерации </a:t>
            </a:r>
            <a:r>
              <a:rPr lang="ru-RU" sz="2000" dirty="0">
                <a:solidFill>
                  <a:srgbClr val="0070C0"/>
                </a:solidFill>
                <a:hlinkClick r:id="rId6"/>
              </a:rPr>
              <a:t>от 29 ноября 2021 г. </a:t>
            </a:r>
            <a:r>
              <a:rPr lang="ru-RU" sz="2000" b="1" dirty="0">
                <a:solidFill>
                  <a:srgbClr val="0070C0"/>
                </a:solidFill>
                <a:hlinkClick r:id="rId6"/>
              </a:rPr>
              <a:t>№ </a:t>
            </a:r>
            <a:r>
              <a:rPr lang="ru-RU" sz="2000" b="1" dirty="0" smtClean="0">
                <a:solidFill>
                  <a:srgbClr val="0070C0"/>
                </a:solidFill>
                <a:hlinkClick r:id="rId6"/>
              </a:rPr>
              <a:t>869</a:t>
            </a:r>
            <a:r>
              <a:rPr lang="ru-RU" sz="2000" dirty="0" smtClean="0">
                <a:solidFill>
                  <a:srgbClr val="0070C0"/>
                </a:solidFill>
                <a:hlinkClick r:id="rId6"/>
              </a:rPr>
              <a:t> </a:t>
            </a:r>
            <a:r>
              <a:rPr lang="ru-RU" sz="2000" dirty="0">
                <a:solidFill>
                  <a:srgbClr val="0070C0"/>
                </a:solidFill>
                <a:hlinkClick r:id="rId6"/>
              </a:rPr>
              <a:t>"Об утверждении аккредитационных показателей по </a:t>
            </a:r>
            <a:r>
              <a:rPr lang="ru-RU" sz="2000" dirty="0" smtClean="0">
                <a:solidFill>
                  <a:srgbClr val="0070C0"/>
                </a:solidFill>
                <a:hlinkClick r:id="rId6"/>
              </a:rPr>
              <a:t>образовательным </a:t>
            </a:r>
            <a:r>
              <a:rPr lang="ru-RU" sz="2000" dirty="0">
                <a:solidFill>
                  <a:srgbClr val="0070C0"/>
                </a:solidFill>
                <a:hlinkClick r:id="rId6"/>
              </a:rPr>
              <a:t>программам </a:t>
            </a:r>
            <a:r>
              <a:rPr lang="ru-RU" sz="2000" dirty="0" smtClean="0">
                <a:solidFill>
                  <a:srgbClr val="0070C0"/>
                </a:solidFill>
                <a:hlinkClick r:id="rId6"/>
              </a:rPr>
              <a:t>среднего профессионального образования" </a:t>
            </a:r>
            <a:endParaRPr lang="ru-RU" sz="2000" dirty="0"/>
          </a:p>
          <a:p>
            <a:pPr marL="61722">
              <a:defRPr/>
            </a:pPr>
            <a:endParaRPr lang="ru-RU" altLang="ru-RU" sz="1200" dirty="0">
              <a:solidFill>
                <a:srgbClr val="0070C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000126" y="129372"/>
            <a:ext cx="7210425" cy="300082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ru-RU" sz="1350" b="1" dirty="0">
                <a:solidFill>
                  <a:srgbClr val="0070C0"/>
                </a:solidFill>
                <a:cs typeface="Arial" charset="0"/>
              </a:rPr>
              <a:t>МИНИСТЕРСТВО </a:t>
            </a:r>
            <a:r>
              <a:rPr lang="ru-RU" sz="1350" b="1" dirty="0" smtClean="0">
                <a:solidFill>
                  <a:srgbClr val="0070C0"/>
                </a:solidFill>
                <a:cs typeface="Arial" charset="0"/>
              </a:rPr>
              <a:t>ОБРАЗОВАНИЯ </a:t>
            </a:r>
            <a:r>
              <a:rPr lang="ru-RU" sz="1350" b="1" dirty="0">
                <a:solidFill>
                  <a:srgbClr val="0070C0"/>
                </a:solidFill>
                <a:cs typeface="Arial" charset="0"/>
              </a:rPr>
              <a:t>РЕСПУБЛИКИ ТЫВА</a:t>
            </a:r>
          </a:p>
        </p:txBody>
      </p:sp>
    </p:spTree>
    <p:extLst>
      <p:ext uri="{BB962C8B-B14F-4D97-AF65-F5344CB8AC3E}">
        <p14:creationId xmlns:p14="http://schemas.microsoft.com/office/powerpoint/2010/main" val="6785016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557213" indent="-214313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857250" indent="-171450">
              <a:spcBef>
                <a:spcPct val="20000"/>
              </a:spcBef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200150" indent="-171450">
              <a:spcBef>
                <a:spcPct val="20000"/>
              </a:spcBef>
              <a:buFont typeface="Arial" panose="020B0604020202020204" pitchFamily="34" charset="0"/>
              <a:buChar char="–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543050" indent="-171450">
              <a:spcBef>
                <a:spcPct val="20000"/>
              </a:spcBef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91D54A8-739A-4CD5-B8E0-DEDD648540BA}" type="slidenum">
              <a:rPr lang="ru-RU" altLang="ru-RU" sz="900">
                <a:solidFill>
                  <a:srgbClr val="898989"/>
                </a:solidFill>
                <a:latin typeface="Perpetua" pitchFamily="18" charset="0"/>
              </a:rPr>
              <a:pPr>
                <a:spcBef>
                  <a:spcPct val="0"/>
                </a:spcBef>
                <a:buFontTx/>
                <a:buNone/>
              </a:pPr>
              <a:t>6</a:t>
            </a:fld>
            <a:endParaRPr lang="ru-RU" altLang="ru-RU" sz="900">
              <a:solidFill>
                <a:srgbClr val="898989"/>
              </a:solidFill>
              <a:latin typeface="Perpetua" pitchFamily="18" charset="0"/>
            </a:endParaRPr>
          </a:p>
        </p:txBody>
      </p:sp>
      <p:pic>
        <p:nvPicPr>
          <p:cNvPr id="24581" name="Picture 130" descr="C:\Users\admin\Downloads\На сайт\rosobrnadzor_emb_n18393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753" y="133212"/>
            <a:ext cx="812006" cy="6060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2" name="Picture 2" descr="C:\Users\mongushse\Downloads\IMG_1602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3888" y="133212"/>
            <a:ext cx="744141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1062037" y="387338"/>
            <a:ext cx="7181851" cy="253916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ru-RU" sz="1050" b="1" dirty="0" smtClean="0">
                <a:cs typeface="Arial" charset="0"/>
              </a:rPr>
              <a:t>ОТДЕЛ </a:t>
            </a:r>
            <a:r>
              <a:rPr lang="ru-RU" sz="1050" b="1" dirty="0">
                <a:cs typeface="Arial" charset="0"/>
              </a:rPr>
              <a:t>ЛИЦЕНЗИРОВАНИЯ И ГОСУДАРСТВЕННОЙ АККРЕДИТАЦИИ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11560" y="836587"/>
            <a:ext cx="7920880" cy="550069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Изменения законодательства </a:t>
            </a:r>
            <a:r>
              <a:rPr lang="ru-RU" sz="135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части  государственной аккредитации образовательной деятельности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11560" y="1894179"/>
            <a:ext cx="5472608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1722">
              <a:defRPr/>
            </a:pPr>
            <a:r>
              <a:rPr lang="ru-RU" b="1" dirty="0" err="1">
                <a:solidFill>
                  <a:srgbClr val="0070C0"/>
                </a:solidFill>
                <a:hlinkClick r:id="rId4"/>
              </a:rPr>
              <a:t>А</a:t>
            </a:r>
            <a:r>
              <a:rPr lang="ru-RU" b="1" dirty="0" err="1" smtClean="0">
                <a:solidFill>
                  <a:srgbClr val="0070C0"/>
                </a:solidFill>
                <a:hlinkClick r:id="rId4"/>
              </a:rPr>
              <a:t>ккредитационные</a:t>
            </a:r>
            <a:r>
              <a:rPr lang="ru-RU" b="1" dirty="0" smtClean="0">
                <a:solidFill>
                  <a:srgbClr val="0070C0"/>
                </a:solidFill>
                <a:hlinkClick r:id="rId4"/>
              </a:rPr>
              <a:t> показатели </a:t>
            </a:r>
            <a:r>
              <a:rPr lang="ru-RU" b="1" dirty="0">
                <a:solidFill>
                  <a:srgbClr val="0070C0"/>
                </a:solidFill>
                <a:hlinkClick r:id="rId4"/>
              </a:rPr>
              <a:t>по основным общеобразовательным программам – образовательным программам начального </a:t>
            </a:r>
            <a:r>
              <a:rPr lang="ru-RU" b="1" dirty="0" smtClean="0">
                <a:solidFill>
                  <a:srgbClr val="0070C0"/>
                </a:solidFill>
                <a:hlinkClick r:id="rId4"/>
              </a:rPr>
              <a:t>общего,</a:t>
            </a:r>
          </a:p>
          <a:p>
            <a:pPr marL="61722">
              <a:defRPr/>
            </a:pPr>
            <a:r>
              <a:rPr lang="ru-RU" b="1" dirty="0" smtClean="0">
                <a:solidFill>
                  <a:srgbClr val="0070C0"/>
                </a:solidFill>
                <a:hlinkClick r:id="rId4"/>
              </a:rPr>
              <a:t>основного </a:t>
            </a:r>
            <a:r>
              <a:rPr lang="ru-RU" b="1" dirty="0">
                <a:solidFill>
                  <a:srgbClr val="0070C0"/>
                </a:solidFill>
                <a:hlinkClick r:id="rId4"/>
              </a:rPr>
              <a:t>общего и </a:t>
            </a:r>
            <a:r>
              <a:rPr lang="ru-RU" b="1" dirty="0">
                <a:solidFill>
                  <a:srgbClr val="FF0000"/>
                </a:solidFill>
                <a:hlinkClick r:id="rId4"/>
              </a:rPr>
              <a:t>среднего </a:t>
            </a:r>
            <a:r>
              <a:rPr lang="ru-RU" b="1" dirty="0">
                <a:solidFill>
                  <a:srgbClr val="0070C0"/>
                </a:solidFill>
                <a:hlinkClick r:id="rId4"/>
              </a:rPr>
              <a:t>общего </a:t>
            </a:r>
            <a:r>
              <a:rPr lang="ru-RU" b="1" dirty="0" smtClean="0">
                <a:solidFill>
                  <a:srgbClr val="0070C0"/>
                </a:solidFill>
                <a:hlinkClick r:id="rId4"/>
              </a:rPr>
              <a:t>образования</a:t>
            </a:r>
            <a:r>
              <a:rPr lang="ru-RU" b="1" dirty="0" smtClean="0">
                <a:solidFill>
                  <a:srgbClr val="0070C0"/>
                </a:solidFill>
              </a:rPr>
              <a:t>:</a:t>
            </a:r>
          </a:p>
          <a:p>
            <a:pPr marL="61722">
              <a:defRPr/>
            </a:pPr>
            <a:endParaRPr lang="ru-RU" b="1" dirty="0" smtClean="0">
              <a:solidFill>
                <a:srgbClr val="0070C0"/>
              </a:solidFill>
            </a:endParaRPr>
          </a:p>
          <a:p>
            <a:pPr marL="404622" indent="-342900">
              <a:buAutoNum type="arabicParenR"/>
              <a:defRPr/>
            </a:pPr>
            <a:r>
              <a:rPr lang="ru-RU" altLang="ru-RU" b="1" dirty="0" smtClean="0">
                <a:solidFill>
                  <a:srgbClr val="0070C0"/>
                </a:solidFill>
              </a:rPr>
              <a:t>Для целей государственной аккредитации образовательной деятельности;</a:t>
            </a:r>
          </a:p>
          <a:p>
            <a:pPr marL="61722">
              <a:defRPr/>
            </a:pPr>
            <a:endParaRPr lang="ru-RU" altLang="ru-RU" b="1" dirty="0" smtClean="0">
              <a:solidFill>
                <a:srgbClr val="0070C0"/>
              </a:solidFill>
            </a:endParaRPr>
          </a:p>
          <a:p>
            <a:pPr marL="404622" indent="-342900">
              <a:buAutoNum type="arabicParenR" startAt="2"/>
              <a:defRPr/>
            </a:pPr>
            <a:r>
              <a:rPr lang="ru-RU" altLang="ru-RU" b="1" dirty="0" smtClean="0">
                <a:solidFill>
                  <a:srgbClr val="0070C0"/>
                </a:solidFill>
              </a:rPr>
              <a:t>Для целей осуществления </a:t>
            </a:r>
            <a:r>
              <a:rPr lang="ru-RU" altLang="ru-RU" b="1" dirty="0" err="1" smtClean="0">
                <a:solidFill>
                  <a:srgbClr val="0070C0"/>
                </a:solidFill>
              </a:rPr>
              <a:t>аккредитационного</a:t>
            </a:r>
            <a:r>
              <a:rPr lang="ru-RU" altLang="ru-RU" b="1" dirty="0" smtClean="0">
                <a:solidFill>
                  <a:srgbClr val="0070C0"/>
                </a:solidFill>
              </a:rPr>
              <a:t> мониторинга;</a:t>
            </a:r>
          </a:p>
          <a:p>
            <a:pPr marL="61722">
              <a:defRPr/>
            </a:pPr>
            <a:endParaRPr lang="ru-RU" altLang="ru-RU" b="1" dirty="0" smtClean="0">
              <a:solidFill>
                <a:srgbClr val="0070C0"/>
              </a:solidFill>
            </a:endParaRPr>
          </a:p>
          <a:p>
            <a:pPr marL="404622" indent="-342900">
              <a:buAutoNum type="arabicParenR" startAt="2"/>
              <a:defRPr/>
            </a:pPr>
            <a:r>
              <a:rPr lang="ru-RU" altLang="ru-RU" b="1" dirty="0" smtClean="0">
                <a:solidFill>
                  <a:srgbClr val="0070C0"/>
                </a:solidFill>
              </a:rPr>
              <a:t>Для целей осуществления федерального государственного контроля (надзора) в сфере образования </a:t>
            </a:r>
            <a:endParaRPr lang="ru-RU" altLang="ru-RU" sz="1600" b="1" dirty="0">
              <a:solidFill>
                <a:srgbClr val="0070C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000126" y="129372"/>
            <a:ext cx="7210425" cy="300082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ru-RU" sz="1350" b="1" dirty="0">
                <a:solidFill>
                  <a:srgbClr val="0070C0"/>
                </a:solidFill>
                <a:cs typeface="Arial" charset="0"/>
              </a:rPr>
              <a:t>МИНИСТЕРСТВО </a:t>
            </a:r>
            <a:r>
              <a:rPr lang="ru-RU" sz="1350" b="1" dirty="0" smtClean="0">
                <a:solidFill>
                  <a:srgbClr val="0070C0"/>
                </a:solidFill>
                <a:cs typeface="Arial" charset="0"/>
              </a:rPr>
              <a:t>ОБРАЗОВАНИЯ </a:t>
            </a:r>
            <a:r>
              <a:rPr lang="ru-RU" sz="1350" b="1" dirty="0">
                <a:solidFill>
                  <a:srgbClr val="0070C0"/>
                </a:solidFill>
                <a:cs typeface="Arial" charset="0"/>
              </a:rPr>
              <a:t>РЕСПУБЛИКИ ТЫВА</a:t>
            </a: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6777" y="4365104"/>
            <a:ext cx="1351525" cy="21798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713" y="1747142"/>
            <a:ext cx="2434711" cy="23816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490476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557213" indent="-214313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857250" indent="-171450">
              <a:spcBef>
                <a:spcPct val="20000"/>
              </a:spcBef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200150" indent="-171450">
              <a:spcBef>
                <a:spcPct val="20000"/>
              </a:spcBef>
              <a:buFont typeface="Arial" panose="020B0604020202020204" pitchFamily="34" charset="0"/>
              <a:buChar char="–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543050" indent="-171450">
              <a:spcBef>
                <a:spcPct val="20000"/>
              </a:spcBef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91D54A8-739A-4CD5-B8E0-DEDD648540BA}" type="slidenum">
              <a:rPr lang="ru-RU" altLang="ru-RU" sz="900">
                <a:solidFill>
                  <a:srgbClr val="898989"/>
                </a:solidFill>
                <a:latin typeface="Perpetua" pitchFamily="18" charset="0"/>
              </a:rPr>
              <a:pPr>
                <a:spcBef>
                  <a:spcPct val="0"/>
                </a:spcBef>
                <a:buFontTx/>
                <a:buNone/>
              </a:pPr>
              <a:t>7</a:t>
            </a:fld>
            <a:endParaRPr lang="ru-RU" altLang="ru-RU" sz="900">
              <a:solidFill>
                <a:srgbClr val="898989"/>
              </a:solidFill>
              <a:latin typeface="Perpetua" pitchFamily="18" charset="0"/>
            </a:endParaRPr>
          </a:p>
        </p:txBody>
      </p:sp>
      <p:pic>
        <p:nvPicPr>
          <p:cNvPr id="24581" name="Picture 130" descr="C:\Users\admin\Downloads\На сайт\rosobrnadzor_emb_n18393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753" y="133212"/>
            <a:ext cx="812006" cy="6060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2" name="Picture 2" descr="C:\Users\mongushse\Downloads\IMG_1602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3888" y="133212"/>
            <a:ext cx="744141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1062037" y="387338"/>
            <a:ext cx="7181851" cy="253916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ru-RU" sz="1050" b="1" dirty="0" smtClean="0">
                <a:cs typeface="Arial" charset="0"/>
              </a:rPr>
              <a:t>ОТДЕЛ </a:t>
            </a:r>
            <a:r>
              <a:rPr lang="ru-RU" sz="1050" b="1" dirty="0">
                <a:cs typeface="Arial" charset="0"/>
              </a:rPr>
              <a:t>ЛИЦЕНЗИРОВАНИЯ И ГОСУДАРСТВЕННОЙ АККРЕДИТАЦИИ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32710" y="819012"/>
            <a:ext cx="8334745" cy="7848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1722" algn="just">
              <a:defRPr/>
            </a:pPr>
            <a:r>
              <a:rPr lang="ru-RU" sz="1500" b="1" dirty="0" err="1">
                <a:solidFill>
                  <a:srgbClr val="0070C0"/>
                </a:solidFill>
                <a:hlinkClick r:id="rId4"/>
              </a:rPr>
              <a:t>А</a:t>
            </a:r>
            <a:r>
              <a:rPr lang="ru-RU" sz="1500" b="1" dirty="0" err="1" smtClean="0">
                <a:solidFill>
                  <a:srgbClr val="0070C0"/>
                </a:solidFill>
                <a:hlinkClick r:id="rId4"/>
              </a:rPr>
              <a:t>ккредитационные</a:t>
            </a:r>
            <a:r>
              <a:rPr lang="ru-RU" sz="1500" b="1" dirty="0" smtClean="0">
                <a:solidFill>
                  <a:srgbClr val="0070C0"/>
                </a:solidFill>
                <a:hlinkClick r:id="rId4"/>
              </a:rPr>
              <a:t> показатели </a:t>
            </a:r>
            <a:r>
              <a:rPr lang="ru-RU" sz="1500" b="1" dirty="0" smtClean="0">
                <a:solidFill>
                  <a:srgbClr val="0070C0"/>
                </a:solidFill>
              </a:rPr>
              <a:t>по основным общеобразовательным программам </a:t>
            </a:r>
            <a:r>
              <a:rPr lang="ru-RU" sz="1500" b="1" dirty="0" smtClean="0">
                <a:solidFill>
                  <a:srgbClr val="FF0000"/>
                </a:solidFill>
              </a:rPr>
              <a:t>НОО, ООО, СОО</a:t>
            </a:r>
            <a:r>
              <a:rPr lang="ru-RU" sz="1500" b="1" dirty="0" smtClean="0">
                <a:solidFill>
                  <a:srgbClr val="0070C0"/>
                </a:solidFill>
              </a:rPr>
              <a:t> д</a:t>
            </a:r>
            <a:r>
              <a:rPr lang="ru-RU" altLang="ru-RU" sz="1500" b="1" dirty="0" smtClean="0">
                <a:solidFill>
                  <a:srgbClr val="0070C0"/>
                </a:solidFill>
              </a:rPr>
              <a:t>ля целей осуществления федерального государственного контроля (надзора) в сфере образования </a:t>
            </a:r>
            <a:endParaRPr lang="ru-RU" altLang="ru-RU" sz="1500" b="1" dirty="0">
              <a:solidFill>
                <a:srgbClr val="0070C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000126" y="129372"/>
            <a:ext cx="7210425" cy="300082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ru-RU" sz="1350" b="1" dirty="0">
                <a:solidFill>
                  <a:srgbClr val="0070C0"/>
                </a:solidFill>
                <a:cs typeface="Arial" charset="0"/>
              </a:rPr>
              <a:t>МИНИСТЕРСТВО </a:t>
            </a:r>
            <a:r>
              <a:rPr lang="ru-RU" sz="1350" b="1" dirty="0" smtClean="0">
                <a:solidFill>
                  <a:srgbClr val="0070C0"/>
                </a:solidFill>
                <a:cs typeface="Arial" charset="0"/>
              </a:rPr>
              <a:t>ОБРАЗОВАНИЯ </a:t>
            </a:r>
            <a:r>
              <a:rPr lang="ru-RU" sz="1350" b="1" dirty="0">
                <a:solidFill>
                  <a:srgbClr val="0070C0"/>
                </a:solidFill>
                <a:cs typeface="Arial" charset="0"/>
              </a:rPr>
              <a:t>РЕСПУБЛИКИ ТЫВА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777700"/>
              </p:ext>
            </p:extLst>
          </p:nvPr>
        </p:nvGraphicFramePr>
        <p:xfrm>
          <a:off x="1" y="1603843"/>
          <a:ext cx="9143999" cy="530506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5535">
                  <a:extLst>
                    <a:ext uri="{9D8B030D-6E8A-4147-A177-3AD203B41FA5}">
                      <a16:colId xmlns:a16="http://schemas.microsoft.com/office/drawing/2014/main" val="789103966"/>
                    </a:ext>
                  </a:extLst>
                </a:gridCol>
                <a:gridCol w="60591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329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56378">
                  <a:extLst>
                    <a:ext uri="{9D8B030D-6E8A-4147-A177-3AD203B41FA5}">
                      <a16:colId xmlns:a16="http://schemas.microsoft.com/office/drawing/2014/main" val="1818317356"/>
                    </a:ext>
                  </a:extLst>
                </a:gridCol>
              </a:tblGrid>
              <a:tr h="36469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№ п/п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2" marR="5702" marT="57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 smtClean="0">
                          <a:effectLst/>
                        </a:rPr>
                        <a:t>Наименование </a:t>
                      </a:r>
                      <a:r>
                        <a:rPr lang="ru-RU" sz="1400" b="1" u="none" strike="noStrike" dirty="0">
                          <a:effectLst/>
                        </a:rPr>
                        <a:t>показателя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2" marR="5702" marT="57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Значение показателя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2" marR="5702" marT="57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Количество баллов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2" marR="5702" marT="57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2156240"/>
                  </a:ext>
                </a:extLst>
              </a:tr>
              <a:tr h="243952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1100" b="1" i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Для целей осуществления федерального государственного контроля (надзора) в сфере образования </a:t>
                      </a:r>
                      <a:r>
                        <a:rPr lang="ru-RU" sz="1050" b="0" i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(минимальное значение 30 баллов)</a:t>
                      </a:r>
                      <a:endParaRPr lang="ru-RU" sz="1050" b="0" i="1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2" marR="5702" marT="57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0694528"/>
                  </a:ext>
                </a:extLst>
              </a:tr>
              <a:tr h="38011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1.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2" marR="5702" marT="57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Соответствие структуры и содержания образовательных программ </a:t>
                      </a:r>
                      <a:r>
                        <a:rPr lang="ru-RU" sz="1400" u="none" strike="noStrike" dirty="0" smtClean="0">
                          <a:effectLst/>
                        </a:rPr>
                        <a:t>начального</a:t>
                      </a:r>
                      <a:r>
                        <a:rPr lang="ru-RU" sz="1400" u="none" strike="noStrike" baseline="0" dirty="0" smtClean="0">
                          <a:effectLst/>
                        </a:rPr>
                        <a:t> (основного, среднего)</a:t>
                      </a:r>
                      <a:r>
                        <a:rPr lang="ru-RU" sz="1400" u="none" strike="noStrike" dirty="0" smtClean="0">
                          <a:effectLst/>
                        </a:rPr>
                        <a:t> </a:t>
                      </a:r>
                      <a:r>
                        <a:rPr lang="ru-RU" sz="1400" u="none" strike="noStrike" dirty="0">
                          <a:effectLst/>
                        </a:rPr>
                        <a:t>общего образования требованиям, установленным </a:t>
                      </a:r>
                      <a:r>
                        <a:rPr lang="ru-RU" sz="1400" u="none" strike="noStrike" dirty="0" smtClean="0">
                          <a:effectLst/>
                        </a:rPr>
                        <a:t> ФГОС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2" marR="5702" marT="57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Соответствует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2" marR="5702" marT="57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10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2" marR="5702" marT="57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582554"/>
                  </a:ext>
                </a:extLst>
              </a:tr>
              <a:tr h="26970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Не соответствует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2" marR="5702" marT="57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2" marR="5702" marT="57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6199089"/>
                  </a:ext>
                </a:extLst>
              </a:tr>
              <a:tr h="17188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2.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2" marR="5702" marT="57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Соответствие планируемых результатов освоения образовательных программ начального </a:t>
                      </a:r>
                      <a:r>
                        <a:rPr lang="ru-RU" sz="1400" u="none" strike="noStrike" baseline="0" dirty="0" smtClean="0">
                          <a:effectLst/>
                        </a:rPr>
                        <a:t>(основного, среднего)</a:t>
                      </a:r>
                      <a:r>
                        <a:rPr lang="ru-RU" sz="1400" u="none" strike="noStrike" dirty="0" smtClean="0">
                          <a:effectLst/>
                        </a:rPr>
                        <a:t> общего </a:t>
                      </a:r>
                      <a:r>
                        <a:rPr lang="ru-RU" sz="1400" u="none" strike="noStrike" dirty="0">
                          <a:effectLst/>
                        </a:rPr>
                        <a:t>образования требованиям, установленным </a:t>
                      </a:r>
                      <a:r>
                        <a:rPr lang="ru-RU" sz="1400" u="none" strike="noStrike" dirty="0" smtClean="0">
                          <a:effectLst/>
                        </a:rPr>
                        <a:t>ФГОС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2" marR="5702" marT="57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Соответствует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2" marR="5702" marT="57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2" marR="5702" marT="57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6623853"/>
                  </a:ext>
                </a:extLst>
              </a:tr>
              <a:tr h="4380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Не соответствует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2" marR="5702" marT="57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2" marR="5702" marT="57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1775535"/>
                  </a:ext>
                </a:extLst>
              </a:tr>
              <a:tr h="171882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3.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2" marR="5702" marT="57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Доля педагогических работников, прошедших </a:t>
                      </a:r>
                      <a:r>
                        <a:rPr lang="ru-RU" sz="1400" u="none" strike="noStrike" dirty="0" smtClean="0">
                          <a:effectLst/>
                        </a:rPr>
                        <a:t>повышение </a:t>
                      </a:r>
                      <a:r>
                        <a:rPr lang="ru-RU" sz="1400" u="none" strike="noStrike" dirty="0">
                          <a:effectLst/>
                        </a:rPr>
                        <a:t>квалификации по профилю преподаваемого  предмета, за последние 3 года в общем числе педагогических работников, участвующих в реализации образовательных программ начального </a:t>
                      </a:r>
                      <a:r>
                        <a:rPr lang="ru-RU" sz="1400" u="none" strike="noStrike" baseline="0" dirty="0" smtClean="0">
                          <a:effectLst/>
                        </a:rPr>
                        <a:t>(основного, среднего)</a:t>
                      </a:r>
                      <a:r>
                        <a:rPr lang="ru-RU" sz="1400" u="none" strike="noStrike" dirty="0" smtClean="0">
                          <a:effectLst/>
                        </a:rPr>
                        <a:t> общего </a:t>
                      </a:r>
                      <a:r>
                        <a:rPr lang="ru-RU" sz="1400" u="none" strike="noStrike" dirty="0">
                          <a:effectLst/>
                        </a:rPr>
                        <a:t>образования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2" marR="5702" marT="57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90% и более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2" marR="5702" marT="57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2" marR="5702" marT="57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2526929"/>
                  </a:ext>
                </a:extLst>
              </a:tr>
              <a:tr h="17188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70% - 89%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2" marR="5702" marT="57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2" marR="5702" marT="57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8404467"/>
                  </a:ext>
                </a:extLst>
              </a:tr>
              <a:tr h="4017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Менее 70%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2" marR="5702" marT="57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2" marR="5702" marT="57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5750310"/>
                  </a:ext>
                </a:extLst>
              </a:tr>
              <a:tr h="171882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4.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2" marR="5702" marT="57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Обеспеченность каждого обучающегося учебником из федерального перечня учебников по каждому учебному предмету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2" marR="5702" marT="57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С контингентом - 100%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2" marR="5702" marT="57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10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2" marR="5702" marT="57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2502748"/>
                  </a:ext>
                </a:extLst>
              </a:tr>
              <a:tr h="22693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С контингентом - менее 100%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2" marR="5702" marT="57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2" marR="5702" marT="57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6170370"/>
                  </a:ext>
                </a:extLst>
              </a:tr>
              <a:tr h="40507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Без контингента - 75% и более от проектной мощности организации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2" marR="5702" marT="57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10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2" marR="5702" marT="57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5116722"/>
                  </a:ext>
                </a:extLst>
              </a:tr>
              <a:tr h="3482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Без контингента - менее 75% от проектной мощности организации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2" marR="5702" marT="57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2" marR="5702" marT="57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8132640"/>
                  </a:ext>
                </a:extLst>
              </a:tr>
              <a:tr h="171882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5.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2" marR="5702" marT="57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Сведения о результатах оценки качества подготовки обучающихся, участвующих в оценочных процедурах, преодолевших </a:t>
                      </a:r>
                      <a:r>
                        <a:rPr lang="ru-RU" sz="1200" u="none" strike="noStrike" dirty="0" smtClean="0">
                          <a:effectLst/>
                        </a:rPr>
                        <a:t>минимальный </a:t>
                      </a:r>
                      <a:r>
                        <a:rPr lang="ru-RU" sz="1200" u="none" strike="noStrike" dirty="0">
                          <a:effectLst/>
                        </a:rPr>
                        <a:t>порог (60% правильных ответов), полученных в ходе оценивания достижения ими результатов обучения, по федеральным оценочным материалам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2" marR="5702" marT="57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70% и более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2" marR="5702" marT="57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10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2" marR="5702" marT="57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5293753"/>
                  </a:ext>
                </a:extLst>
              </a:tr>
              <a:tr h="17188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51% - 69%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2" marR="5702" marT="57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2" marR="5702" marT="57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460698"/>
                  </a:ext>
                </a:extLst>
              </a:tr>
              <a:tr h="59569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менее 51%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2" marR="5702" marT="57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2" marR="5702" marT="57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75079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1311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557213" indent="-214313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857250" indent="-171450">
              <a:spcBef>
                <a:spcPct val="20000"/>
              </a:spcBef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200150" indent="-171450">
              <a:spcBef>
                <a:spcPct val="20000"/>
              </a:spcBef>
              <a:buFont typeface="Arial" panose="020B0604020202020204" pitchFamily="34" charset="0"/>
              <a:buChar char="–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543050" indent="-171450">
              <a:spcBef>
                <a:spcPct val="20000"/>
              </a:spcBef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91D54A8-739A-4CD5-B8E0-DEDD648540BA}" type="slidenum">
              <a:rPr lang="ru-RU" altLang="ru-RU" sz="900">
                <a:solidFill>
                  <a:srgbClr val="898989"/>
                </a:solidFill>
                <a:latin typeface="Perpetua" pitchFamily="18" charset="0"/>
              </a:rPr>
              <a:pPr>
                <a:spcBef>
                  <a:spcPct val="0"/>
                </a:spcBef>
                <a:buFontTx/>
                <a:buNone/>
              </a:pPr>
              <a:t>8</a:t>
            </a:fld>
            <a:endParaRPr lang="ru-RU" altLang="ru-RU" sz="900">
              <a:solidFill>
                <a:srgbClr val="898989"/>
              </a:solidFill>
              <a:latin typeface="Perpetua" pitchFamily="18" charset="0"/>
            </a:endParaRPr>
          </a:p>
        </p:txBody>
      </p:sp>
      <p:pic>
        <p:nvPicPr>
          <p:cNvPr id="24581" name="Picture 130" descr="C:\Users\admin\Downloads\На сайт\rosobrnadzor_emb_n18393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753" y="133212"/>
            <a:ext cx="812006" cy="6060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2" name="Picture 2" descr="C:\Users\mongushse\Downloads\IMG_1602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3888" y="133212"/>
            <a:ext cx="744141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1062037" y="387338"/>
            <a:ext cx="7181851" cy="253916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ru-RU" sz="1050" b="1" dirty="0" smtClean="0">
                <a:cs typeface="Arial" charset="0"/>
              </a:rPr>
              <a:t>ОТДЕЛ </a:t>
            </a:r>
            <a:r>
              <a:rPr lang="ru-RU" sz="1050" b="1" dirty="0">
                <a:cs typeface="Arial" charset="0"/>
              </a:rPr>
              <a:t>ЛИЦЕНЗИРОВАНИЯ И ГОСУДАРСТВЕННОЙ АККРЕДИТАЦИИ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95536" y="1124744"/>
            <a:ext cx="835292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1722" algn="just">
              <a:defRPr/>
            </a:pPr>
            <a:r>
              <a:rPr lang="ru-RU" b="1" dirty="0" err="1">
                <a:solidFill>
                  <a:srgbClr val="0070C0"/>
                </a:solidFill>
                <a:hlinkClick r:id="rId4"/>
              </a:rPr>
              <a:t>А</a:t>
            </a:r>
            <a:r>
              <a:rPr lang="ru-RU" b="1" dirty="0" err="1" smtClean="0">
                <a:solidFill>
                  <a:srgbClr val="0070C0"/>
                </a:solidFill>
                <a:hlinkClick r:id="rId4"/>
              </a:rPr>
              <a:t>ккредитационные</a:t>
            </a:r>
            <a:r>
              <a:rPr lang="ru-RU" b="1" dirty="0" smtClean="0">
                <a:solidFill>
                  <a:srgbClr val="0070C0"/>
                </a:solidFill>
                <a:hlinkClick r:id="rId4"/>
              </a:rPr>
              <a:t> показатели </a:t>
            </a:r>
            <a:r>
              <a:rPr lang="ru-RU" b="1" dirty="0" smtClean="0">
                <a:solidFill>
                  <a:srgbClr val="0070C0"/>
                </a:solidFill>
              </a:rPr>
              <a:t>по образовательным программам </a:t>
            </a:r>
            <a:r>
              <a:rPr lang="ru-RU" b="1" dirty="0" smtClean="0">
                <a:solidFill>
                  <a:srgbClr val="FF0000"/>
                </a:solidFill>
              </a:rPr>
              <a:t>СПО</a:t>
            </a:r>
            <a:r>
              <a:rPr lang="ru-RU" b="1" dirty="0" smtClean="0">
                <a:solidFill>
                  <a:srgbClr val="0070C0"/>
                </a:solidFill>
              </a:rPr>
              <a:t> д</a:t>
            </a:r>
            <a:r>
              <a:rPr lang="ru-RU" altLang="ru-RU" b="1" dirty="0" smtClean="0">
                <a:solidFill>
                  <a:srgbClr val="0070C0"/>
                </a:solidFill>
              </a:rPr>
              <a:t>ля целей осуществления федерального государственного контроля (надзора) в сфере образования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1000126" y="129372"/>
            <a:ext cx="7210425" cy="300082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ru-RU" sz="1350" b="1" dirty="0">
                <a:solidFill>
                  <a:srgbClr val="0070C0"/>
                </a:solidFill>
                <a:cs typeface="Arial" charset="0"/>
              </a:rPr>
              <a:t>МИНИСТЕРСТВО </a:t>
            </a:r>
            <a:r>
              <a:rPr lang="ru-RU" sz="1350" b="1" dirty="0" smtClean="0">
                <a:solidFill>
                  <a:srgbClr val="0070C0"/>
                </a:solidFill>
                <a:cs typeface="Arial" charset="0"/>
              </a:rPr>
              <a:t>ОБРАЗОВАНИЯ </a:t>
            </a:r>
            <a:r>
              <a:rPr lang="ru-RU" sz="1350" b="1" dirty="0">
                <a:solidFill>
                  <a:srgbClr val="0070C0"/>
                </a:solidFill>
                <a:cs typeface="Arial" charset="0"/>
              </a:rPr>
              <a:t>РЕСПУБЛИКИ ТЫВА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2154958"/>
              </p:ext>
            </p:extLst>
          </p:nvPr>
        </p:nvGraphicFramePr>
        <p:xfrm>
          <a:off x="0" y="2048077"/>
          <a:ext cx="9144000" cy="480992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3336">
                  <a:extLst>
                    <a:ext uri="{9D8B030D-6E8A-4147-A177-3AD203B41FA5}">
                      <a16:colId xmlns:a16="http://schemas.microsoft.com/office/drawing/2014/main" val="2180683495"/>
                    </a:ext>
                  </a:extLst>
                </a:gridCol>
                <a:gridCol w="5428824">
                  <a:extLst>
                    <a:ext uri="{9D8B030D-6E8A-4147-A177-3AD203B41FA5}">
                      <a16:colId xmlns:a16="http://schemas.microsoft.com/office/drawing/2014/main" val="1972708820"/>
                    </a:ext>
                  </a:extLst>
                </a:gridCol>
                <a:gridCol w="1990941">
                  <a:extLst>
                    <a:ext uri="{9D8B030D-6E8A-4147-A177-3AD203B41FA5}">
                      <a16:colId xmlns:a16="http://schemas.microsoft.com/office/drawing/2014/main" val="4278515594"/>
                    </a:ext>
                  </a:extLst>
                </a:gridCol>
                <a:gridCol w="1300899">
                  <a:extLst>
                    <a:ext uri="{9D8B030D-6E8A-4147-A177-3AD203B41FA5}">
                      <a16:colId xmlns:a16="http://schemas.microsoft.com/office/drawing/2014/main" val="1099662358"/>
                    </a:ext>
                  </a:extLst>
                </a:gridCol>
              </a:tblGrid>
              <a:tr h="79714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</a:rPr>
                        <a:t>№ п/п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</a:rPr>
                        <a:t>Наименование показателя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</a:rPr>
                        <a:t>Значение показателя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</a:rPr>
                        <a:t>Количество баллов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8965574"/>
                  </a:ext>
                </a:extLst>
              </a:tr>
              <a:tr h="781743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 smtClean="0">
                          <a:effectLst/>
                        </a:rPr>
                        <a:t>         Для </a:t>
                      </a:r>
                      <a:r>
                        <a:rPr lang="ru-RU" sz="1600" b="1" i="1" u="none" strike="noStrike" dirty="0">
                          <a:effectLst/>
                        </a:rPr>
                        <a:t>целей </a:t>
                      </a:r>
                      <a:r>
                        <a:rPr lang="ru-RU" sz="1600" b="1" i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осуществления федерального </a:t>
                      </a:r>
                      <a:r>
                        <a:rPr lang="ru-RU" sz="1600" b="1" i="1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государственного контроля </a:t>
                      </a:r>
                      <a:r>
                        <a:rPr lang="ru-RU" sz="1600" b="1" i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(надзора) в сфере </a:t>
                      </a:r>
                      <a:r>
                        <a:rPr lang="ru-RU" sz="1600" b="1" i="1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образования </a:t>
                      </a:r>
                      <a:r>
                        <a:rPr lang="ru-RU" sz="1600" u="none" strike="noStrike" dirty="0" smtClean="0">
                          <a:effectLst/>
                        </a:rPr>
                        <a:t>(</a:t>
                      </a:r>
                      <a:r>
                        <a:rPr lang="ru-RU" sz="1600" u="none" strike="noStrike" dirty="0">
                          <a:effectLst/>
                        </a:rPr>
                        <a:t>минимальное значение 20 баллов)</a:t>
                      </a:r>
                      <a:endParaRPr lang="ru-RU" sz="16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0974622"/>
                  </a:ext>
                </a:extLst>
              </a:tr>
              <a:tr h="442901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1.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</a:rPr>
                        <a:t>Доля обучающихся, выполнивших 70% и более заданий </a:t>
                      </a:r>
                      <a:r>
                        <a:rPr lang="ru-RU" sz="1800" u="sng" strike="noStrike" dirty="0">
                          <a:effectLst/>
                        </a:rPr>
                        <a:t>диагностической работы </a:t>
                      </a:r>
                      <a:r>
                        <a:rPr lang="ru-RU" sz="1800" u="none" strike="noStrike" dirty="0">
                          <a:effectLst/>
                        </a:rPr>
                        <a:t>в ходе оценивания достижения обучающимися результатов обучения по </a:t>
                      </a:r>
                      <a:r>
                        <a:rPr lang="ru-RU" sz="1800" u="none" strike="noStrike" dirty="0" smtClean="0">
                          <a:effectLst/>
                        </a:rPr>
                        <a:t>соответствующей образовательной </a:t>
                      </a:r>
                      <a:r>
                        <a:rPr lang="ru-RU" sz="1800" u="none" strike="noStrike" dirty="0">
                          <a:effectLst/>
                        </a:rPr>
                        <a:t>программе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65% и более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20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2438684"/>
                  </a:ext>
                </a:extLst>
              </a:tr>
              <a:tr h="44290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50% - 64%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10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5508534"/>
                  </a:ext>
                </a:extLst>
              </a:tr>
              <a:tr h="145942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Менее 50%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10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0119586"/>
                  </a:ext>
                </a:extLst>
              </a:tr>
              <a:tr h="44290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2.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</a:rPr>
                        <a:t>Наличие внутренней системы </a:t>
                      </a:r>
                      <a:r>
                        <a:rPr lang="ru-RU" sz="1800" u="sng" strike="noStrike" dirty="0">
                          <a:effectLst/>
                        </a:rPr>
                        <a:t>оценки качества образования</a:t>
                      </a:r>
                      <a:endParaRPr lang="ru-RU" sz="1800" b="0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Имеется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10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6060551"/>
                  </a:ext>
                </a:extLst>
              </a:tr>
              <a:tr h="44290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Не имеется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15743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888499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1456</TotalTime>
  <Words>792</Words>
  <Application>Microsoft Office PowerPoint</Application>
  <PresentationFormat>Экран (4:3)</PresentationFormat>
  <Paragraphs>118</Paragraphs>
  <Slides>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5" baseType="lpstr">
      <vt:lpstr>Arial</vt:lpstr>
      <vt:lpstr>Calibri</vt:lpstr>
      <vt:lpstr>Perpetua</vt:lpstr>
      <vt:lpstr>Segoe UI</vt:lpstr>
      <vt:lpstr>Times New Roman</vt:lpstr>
      <vt:lpstr>Wingdings 2</vt:lpstr>
      <vt:lpstr>Тема Office</vt:lpstr>
      <vt:lpstr>       Государственная аккредитация образовательной деятельности     </vt:lpstr>
      <vt:lpstr>Презентация PowerPoint</vt:lpstr>
      <vt:lpstr>Согласно новым правилам, образовательные организации будут проходить процедуру аккредитации только один раз.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 некоторых результатах  контрольно-надзорной деятельности за 2015-2016 учебный год и задачах на 2016-2017 учебный год</dc:title>
  <dc:creator>Сальникова Н.В.</dc:creator>
  <cp:lastModifiedBy>Пользователь</cp:lastModifiedBy>
  <cp:revision>157</cp:revision>
  <cp:lastPrinted>2022-03-16T01:55:49Z</cp:lastPrinted>
  <dcterms:created xsi:type="dcterms:W3CDTF">2016-06-24T09:38:03Z</dcterms:created>
  <dcterms:modified xsi:type="dcterms:W3CDTF">2022-07-29T05:26:42Z</dcterms:modified>
</cp:coreProperties>
</file>