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6" r:id="rId1"/>
  </p:sldMasterIdLst>
  <p:notesMasterIdLst>
    <p:notesMasterId r:id="rId20"/>
  </p:notesMasterIdLst>
  <p:sldIdLst>
    <p:sldId id="285" r:id="rId2"/>
    <p:sldId id="287" r:id="rId3"/>
    <p:sldId id="258" r:id="rId4"/>
    <p:sldId id="259" r:id="rId5"/>
    <p:sldId id="288" r:id="rId6"/>
    <p:sldId id="286" r:id="rId7"/>
    <p:sldId id="262" r:id="rId8"/>
    <p:sldId id="263" r:id="rId9"/>
    <p:sldId id="264" r:id="rId10"/>
    <p:sldId id="267" r:id="rId11"/>
    <p:sldId id="269" r:id="rId12"/>
    <p:sldId id="270" r:id="rId13"/>
    <p:sldId id="290" r:id="rId14"/>
    <p:sldId id="289" r:id="rId15"/>
    <p:sldId id="291" r:id="rId16"/>
    <p:sldId id="279" r:id="rId17"/>
    <p:sldId id="274" r:id="rId18"/>
    <p:sldId id="28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>
        <p:scale>
          <a:sx n="100" d="100"/>
          <a:sy n="100" d="100"/>
        </p:scale>
        <p:origin x="191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6E801-F583-4B84-B482-4A8824C08E0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3B38F-1887-4F9C-8E5B-161444387A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18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3B38F-1887-4F9C-8E5B-161444387AF1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22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92A8D8-BD27-46D8-94DF-36C9E1F2CC1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103186-4D81-4C4B-9E08-A9F10B62828C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38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55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535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079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782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529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5E0E6-D3AB-42D1-981C-D8DF2D46AB6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8E5A7-E546-4B29-9393-550E21083077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2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727B22-1429-49F4-B8A2-11D4537A68BA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2A719-1B49-400A-8496-21FF6422EEB1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20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11938-52EE-4F32-9A08-20B574D3095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2E5C0-DD9B-4A90-AAD5-597093A93F7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79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98516D-C012-493F-893F-6DBB28C7DCF7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AFD14-0EFA-43A5-9C92-555A287FD2C5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12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25506B-B4E4-4011-9EDB-6B083265F42B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A3DC5-9121-4899-804A-BF6CB5E839F5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65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46AC2-5E51-49EE-8522-12578C4AD811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110C7-951E-4386-B60D-F918B61D5A19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257F1-12A0-4712-8278-FFEE1ECDBCA7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F48121-CF49-44BC-BDBD-F3EA569C42F7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19170-3210-41DB-9ABB-718CB663C049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EF38C-DDD8-4FBE-8318-8BDF0D3813D5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AA9EF3-EC5A-4EF4-8B50-2E5C23AB9D58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E22D9-046D-4F97-85B4-561413D4BDA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86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77094B-3C63-4EE9-93B0-A9994A3FE3F8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FB59F-A356-4A21-A97C-1896022701EC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767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41A6A-6A28-48C5-9198-72084B98E4A6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29.07.2022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39A822-66B1-4043-A722-088D2DE5AAA3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28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  <p:sldLayoutId id="2147484349" r:id="rId13"/>
    <p:sldLayoutId id="2147484350" r:id="rId14"/>
    <p:sldLayoutId id="2147484351" r:id="rId15"/>
    <p:sldLayoutId id="21474843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garantf1://12083980.1004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garantf1://5532903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1628800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Особенности проведения аккредитационной </a:t>
            </a:r>
            <a:r>
              <a:rPr lang="ru-RU" sz="3600" dirty="0" smtClean="0"/>
              <a:t>экспертизы</a:t>
            </a:r>
          </a:p>
          <a:p>
            <a:pPr algn="ctr"/>
            <a:r>
              <a:rPr lang="ru-RU" sz="3600" dirty="0" smtClean="0"/>
              <a:t>в </a:t>
            </a:r>
            <a:r>
              <a:rPr lang="ru-RU" sz="3600" dirty="0"/>
              <a:t>профессиональных </a:t>
            </a:r>
            <a:r>
              <a:rPr lang="ru-RU" sz="3600" dirty="0" smtClean="0"/>
              <a:t>образовательных организациях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/>
          </a:p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dirty="0"/>
              <a:t>Оюн А.А</a:t>
            </a:r>
            <a:r>
              <a:rPr lang="ru-RU" sz="1600" dirty="0" smtClean="0"/>
              <a:t>., главный </a:t>
            </a:r>
            <a:r>
              <a:rPr lang="ru-RU" sz="1600" dirty="0"/>
              <a:t>специалист управления контроля и надзора в сфере образования, лицензирования и государственной аккредитации</a:t>
            </a:r>
          </a:p>
          <a:p>
            <a:pPr algn="ctr"/>
            <a:endParaRPr lang="ru-RU" sz="1600" dirty="0"/>
          </a:p>
          <a:p>
            <a:pPr algn="ctr"/>
            <a:r>
              <a:rPr lang="ru-RU" sz="1600" dirty="0" smtClean="0"/>
              <a:t>Ноябрь 2019 </a:t>
            </a:r>
            <a:r>
              <a:rPr lang="ru-RU" sz="1600" dirty="0"/>
              <a:t>год</a:t>
            </a:r>
          </a:p>
          <a:p>
            <a:pPr algn="ctr"/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47664" y="218758"/>
            <a:ext cx="6249888" cy="3991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Министерство</a:t>
            </a:r>
            <a:r>
              <a:rPr lang="ru-RU" sz="2000" b="1" i="1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образования и науки Республики Тыва</a:t>
            </a:r>
          </a:p>
        </p:txBody>
      </p:sp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05" y="-1"/>
            <a:ext cx="1142294" cy="10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7" y="173934"/>
            <a:ext cx="1273969" cy="9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43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6624736" cy="3514402"/>
          </a:xfrm>
        </p:spPr>
        <p:txBody>
          <a:bodyPr>
            <a:normAutofit fontScale="90000"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ru-RU" sz="2400" b="1" dirty="0" smtClean="0">
                <a:latin typeface="Franklin Gothic Medium" panose="020B0603020102020204" pitchFamily="34" charset="0"/>
              </a:rPr>
              <a:t> </a:t>
            </a:r>
            <a:r>
              <a:rPr lang="ru-RU" sz="32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Оценка качества подготовки обучающихся и выпускников осуществляется </a:t>
            </a:r>
            <a:r>
              <a:rPr lang="ru-RU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в двух основных направлениях:</a:t>
            </a:r>
            <a:br>
              <a:rPr lang="ru-RU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</a:br>
            <a:r>
              <a:rPr lang="ru-RU" sz="2400" dirty="0" smtClean="0">
                <a:latin typeface="Franklin Gothic Medium" panose="020B0603020102020204" pitchFamily="34" charset="0"/>
              </a:rPr>
              <a:t/>
            </a:r>
            <a:br>
              <a:rPr lang="ru-RU" sz="2400" dirty="0" smtClean="0">
                <a:latin typeface="Franklin Gothic Medium" panose="020B0603020102020204" pitchFamily="34" charset="0"/>
              </a:rPr>
            </a:br>
            <a:r>
              <a:rPr lang="ru-RU" sz="2400" dirty="0" smtClean="0">
                <a:latin typeface="Franklin Gothic Medium" panose="020B0603020102020204" pitchFamily="34" charset="0"/>
              </a:rPr>
              <a:t>- </a:t>
            </a:r>
            <a:r>
              <a:rPr lang="ru-RU" sz="2400" i="1" dirty="0" smtClean="0">
                <a:latin typeface="Franklin Gothic Medium" panose="020B0603020102020204" pitchFamily="34" charset="0"/>
              </a:rPr>
              <a:t>оценка уровня освоения дисциплин;</a:t>
            </a:r>
            <a:br>
              <a:rPr lang="ru-RU" sz="2400" i="1" dirty="0" smtClean="0">
                <a:latin typeface="Franklin Gothic Medium" panose="020B0603020102020204" pitchFamily="34" charset="0"/>
              </a:rPr>
            </a:br>
            <a:r>
              <a:rPr lang="ru-RU" sz="900" i="1" dirty="0" smtClean="0">
                <a:latin typeface="Franklin Gothic Medium" panose="020B0603020102020204" pitchFamily="34" charset="0"/>
              </a:rPr>
              <a:t>.</a:t>
            </a:r>
            <a:r>
              <a:rPr lang="ru-RU" sz="2400" i="1" dirty="0" smtClean="0">
                <a:latin typeface="Franklin Gothic Medium" panose="020B0603020102020204" pitchFamily="34" charset="0"/>
              </a:rPr>
              <a:t/>
            </a:r>
            <a:br>
              <a:rPr lang="ru-RU" sz="2400" i="1" dirty="0" smtClean="0">
                <a:latin typeface="Franklin Gothic Medium" panose="020B0603020102020204" pitchFamily="34" charset="0"/>
              </a:rPr>
            </a:br>
            <a:r>
              <a:rPr lang="ru-RU" sz="2400" i="1" dirty="0" smtClean="0">
                <a:latin typeface="Franklin Gothic Medium" panose="020B0603020102020204" pitchFamily="34" charset="0"/>
              </a:rPr>
              <a:t>- оценка компетенций обучающихся.</a:t>
            </a:r>
            <a:r>
              <a:rPr lang="ru-RU" dirty="0" smtClean="0">
                <a:latin typeface="Franklin Gothic Medium" panose="020B0603020102020204" pitchFamily="34" charset="0"/>
              </a:rPr>
              <a:t/>
            </a:r>
            <a:br>
              <a:rPr lang="ru-RU" dirty="0" smtClean="0">
                <a:latin typeface="Franklin Gothic Medium" panose="020B0603020102020204" pitchFamily="34" charset="0"/>
              </a:rPr>
            </a:br>
            <a:endParaRPr lang="ru-RU" dirty="0">
              <a:latin typeface="Franklin Gothic Medium" panose="020B0603020102020204" pitchFamily="34" charset="0"/>
            </a:endParaRPr>
          </a:p>
        </p:txBody>
      </p:sp>
      <p:pic>
        <p:nvPicPr>
          <p:cNvPr id="3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0963"/>
            <a:ext cx="1149292" cy="85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1" y="0"/>
            <a:ext cx="986028" cy="90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840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052736"/>
            <a:ext cx="65527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Medium"/>
              </a:rPr>
              <a:t> </a:t>
            </a:r>
            <a:r>
              <a:rPr lang="ru-RU" sz="2800" dirty="0">
                <a:ln w="0"/>
                <a:latin typeface="Franklin Gothic Medium"/>
              </a:rPr>
              <a:t>Необходимым условием допуска к государственной (итоговой) аттестации является представление документов, подтверждающих освоение обучающимся компетенций при изучении теоретического материала и прохождении практики по каждому из основных видов профессиональной деятельности.</a:t>
            </a:r>
            <a:endParaRPr lang="ru-RU" sz="2800" dirty="0">
              <a:ln w="0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0963"/>
            <a:ext cx="1149292" cy="85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1" y="0"/>
            <a:ext cx="986028" cy="90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9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836712"/>
            <a:ext cx="7272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Государственная </a:t>
            </a:r>
            <a:r>
              <a:rPr lang="ru-RU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итоговая аттестация включает защиту выпускной квалификационной работы (выпускная практическая квалификационная работа и письменная экзаменационная работа). </a:t>
            </a:r>
            <a:endParaRPr lang="ru-RU" alt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Обязательные требования - соответствие тематики      выпускной квалификационной работы содержанию одного или нескольких профессиональных модулей; </a:t>
            </a:r>
            <a:r>
              <a:rPr lang="ru-RU" altLang="ru-RU" sz="20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выпускная практическая квалификационная работа должна предусматривать сложность работы не ниже разряда </a:t>
            </a:r>
            <a:r>
              <a:rPr lang="ru-RU" altLang="ru-RU" sz="20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профессии рабочего, предусмотренного ФГОС СПО.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Государственный </a:t>
            </a:r>
            <a:r>
              <a:rPr lang="ru-RU" alt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экзамен вводится по усмотрению образовательной организации.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alt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77"/>
            <a:ext cx="1015029" cy="757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3" y="-1"/>
            <a:ext cx="986026" cy="908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7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6042248" cy="3744416"/>
          </a:xfrm>
        </p:spPr>
        <p:txBody>
          <a:bodyPr>
            <a:normAutofit fontScale="90000"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2200" b="1" kern="0" dirty="0" smtClean="0">
                <a:solidFill>
                  <a:srgbClr val="000000"/>
                </a:solidFill>
                <a:latin typeface="Verdana"/>
              </a:rPr>
              <a:t>Федеральный </a:t>
            </a:r>
            <a:r>
              <a:rPr lang="ru-RU" altLang="ru-RU" sz="2200" b="1" kern="0" dirty="0">
                <a:solidFill>
                  <a:srgbClr val="000000"/>
                </a:solidFill>
                <a:latin typeface="Verdana"/>
              </a:rPr>
              <a:t>закон РФ от 29 декабря 2012 г. №273-ФЗ</a:t>
            </a:r>
            <a:br>
              <a:rPr lang="ru-RU" altLang="ru-RU" sz="2200" b="1" kern="0" dirty="0">
                <a:solidFill>
                  <a:srgbClr val="000000"/>
                </a:solidFill>
                <a:latin typeface="Verdana"/>
              </a:rPr>
            </a:br>
            <a:r>
              <a:rPr lang="ru-RU" altLang="ru-RU" sz="2200" b="1" i="1" kern="0" dirty="0">
                <a:solidFill>
                  <a:srgbClr val="000000"/>
                </a:solidFill>
                <a:latin typeface="Verdana"/>
              </a:rPr>
              <a:t>"Об образовании в Российской Федерации"</a:t>
            </a:r>
            <a:r>
              <a:rPr lang="ru-RU" altLang="ru-RU" sz="2200" b="1" kern="0" dirty="0">
                <a:solidFill>
                  <a:srgbClr val="000000"/>
                </a:solidFill>
                <a:latin typeface="Verdana"/>
              </a:rPr>
              <a:t> </a:t>
            </a:r>
            <a:br>
              <a:rPr lang="ru-RU" altLang="ru-RU" sz="2200" b="1" kern="0" dirty="0">
                <a:solidFill>
                  <a:srgbClr val="000000"/>
                </a:solidFill>
                <a:latin typeface="Verdana"/>
              </a:rPr>
            </a:br>
            <a:r>
              <a:rPr lang="ru-RU" altLang="ru-RU" sz="2000" b="1" kern="0" dirty="0">
                <a:solidFill>
                  <a:srgbClr val="000000"/>
                </a:solidFill>
                <a:latin typeface="Verdana"/>
              </a:rPr>
              <a:t/>
            </a:r>
            <a:br>
              <a:rPr lang="ru-RU" altLang="ru-RU" sz="2000" b="1" kern="0" dirty="0">
                <a:solidFill>
                  <a:srgbClr val="000000"/>
                </a:solidFill>
                <a:latin typeface="Verdana"/>
              </a:rPr>
            </a:br>
            <a:r>
              <a:rPr lang="ru-RU" sz="2800" b="1" dirty="0">
                <a:solidFill>
                  <a:srgbClr val="000000"/>
                </a:solidFill>
                <a:latin typeface="Arial"/>
                <a:ea typeface="Times New Roman"/>
              </a:rPr>
              <a:t>Статья 16</a:t>
            </a:r>
            <a:r>
              <a:rPr lang="ru-RU" sz="2800" dirty="0">
                <a:solidFill>
                  <a:prstClr val="black"/>
                </a:solidFill>
                <a:latin typeface="Arial"/>
                <a:ea typeface="Times New Roman"/>
              </a:rPr>
              <a:t>. Реализация образовательных программ с применением электронного обучения и дистанционных образовательных технологий.</a:t>
            </a:r>
          </a:p>
        </p:txBody>
      </p:sp>
      <p:pic>
        <p:nvPicPr>
          <p:cNvPr id="3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1177488" cy="878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015" y="-1"/>
            <a:ext cx="1001983" cy="92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071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92696"/>
            <a:ext cx="69127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000" dirty="0">
              <a:solidFill>
                <a:prstClr val="black"/>
              </a:solidFill>
              <a:latin typeface="Arial"/>
              <a:ea typeface="Times New Roman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/>
                <a:ea typeface="Times New Roman"/>
              </a:rPr>
              <a:t>При </a:t>
            </a:r>
            <a:r>
              <a:rPr lang="ru-RU" sz="2000" dirty="0">
                <a:solidFill>
                  <a:prstClr val="black"/>
                </a:solidFill>
                <a:latin typeface="Arial"/>
                <a:ea typeface="Times New Roman"/>
              </a:rPr>
              <a:t>реализации образовательных программ с применением исключительно электронного обучения, дистанционных образовательных технологий в организации, осуществляющей образовательную деятельность, должны быть созданы условия для функционирования электронной информационно-образовательной среды, включающей в себя электронные информационные ресурсы, электронные образовательные ресурсы, совокупность информационных технологий, телекоммуникационных технологий, соответствующих технологических средств и обеспечивающей освоение обучающимися образовательных программ в полном объеме независимо от места нахождения </a:t>
            </a:r>
            <a:r>
              <a:rPr lang="ru-RU" sz="2000" dirty="0" smtClean="0">
                <a:solidFill>
                  <a:prstClr val="black"/>
                </a:solidFill>
                <a:latin typeface="Arial"/>
                <a:ea typeface="Times New Roman"/>
              </a:rPr>
              <a:t>обучающихся</a:t>
            </a:r>
            <a:endParaRPr lang="ru-RU" sz="2000" dirty="0">
              <a:solidFill>
                <a:prstClr val="black"/>
              </a:solidFill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0962"/>
            <a:ext cx="1152128" cy="85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675" y="0"/>
            <a:ext cx="988324" cy="91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915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6330280" cy="4680520"/>
          </a:xfrm>
        </p:spPr>
        <p:txBody>
          <a:bodyPr>
            <a:noAutofit/>
          </a:bodyPr>
          <a:lstStyle/>
          <a:p>
            <a:pPr marL="342900" lvl="0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prstClr val="black"/>
                </a:solidFill>
                <a:latin typeface="Arial"/>
                <a:ea typeface="Times New Roman"/>
              </a:rPr>
              <a:t>Перечень </a:t>
            </a:r>
            <a:r>
              <a:rPr lang="ru-RU" sz="2400" dirty="0">
                <a:solidFill>
                  <a:prstClr val="black"/>
                </a:solidFill>
                <a:latin typeface="Arial"/>
                <a:ea typeface="Times New Roman"/>
              </a:rPr>
              <a:t>профессий, специальностей и направлений подготовки, реализация образовательных программ по которым не допускается с применением исключительно электронного обучения, дистанционных образовательных технологий, утверждается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образования.</a:t>
            </a:r>
            <a:endParaRPr lang="ru-RU" sz="2400" dirty="0">
              <a:solidFill>
                <a:prstClr val="black"/>
              </a:solidFill>
              <a:latin typeface="Times New Roman"/>
            </a:endParaRPr>
          </a:p>
        </p:txBody>
      </p:sp>
      <p:pic>
        <p:nvPicPr>
          <p:cNvPr id="3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5691"/>
            <a:ext cx="1159045" cy="86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1" y="-1"/>
            <a:ext cx="1043607" cy="96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5642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908720"/>
            <a:ext cx="67687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>
                <a:ea typeface="Times New Roman"/>
                <a:cs typeface="Times New Roman"/>
              </a:rPr>
              <a:t>Э</a:t>
            </a:r>
            <a:r>
              <a:rPr lang="ru-RU" sz="2800" b="1" dirty="0">
                <a:ea typeface="Times New Roman"/>
              </a:rPr>
              <a:t>кспертиза соответствия содержания и качества подготовки </a:t>
            </a:r>
            <a:r>
              <a:rPr lang="ru-RU" sz="2800" b="1" dirty="0" smtClean="0">
                <a:ea typeface="Times New Roman"/>
              </a:rPr>
              <a:t>обучающихся по ОПОП</a:t>
            </a:r>
            <a:endParaRPr lang="ru-RU" sz="4800" dirty="0" smtClean="0">
              <a:effectLst/>
              <a:latin typeface="Times New Roman"/>
              <a:ea typeface="Times New Roman"/>
            </a:endParaRPr>
          </a:p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/>
                <a:ea typeface="Times New Roman"/>
              </a:rPr>
              <a:t>Наличие возможности доступа всех обучающихся к фондам учебно-методической документации, в том числе доступа к электронно-библиотечным системам, сформированным на основании прямых договоров  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 </a:t>
            </a:r>
            <a:endParaRPr lang="ru-RU" sz="3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1157784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3" y="-1"/>
            <a:ext cx="986026" cy="908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469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80728"/>
            <a:ext cx="7600210" cy="1512168"/>
          </a:xfrm>
        </p:spPr>
        <p:txBody>
          <a:bodyPr>
            <a:normAutofit fontScale="90000"/>
          </a:bodyPr>
          <a:lstStyle/>
          <a:p>
            <a:pPr marL="271463"/>
            <a:r>
              <a:rPr lang="ru-RU" altLang="ru-RU" sz="2000" b="1" kern="0" dirty="0">
                <a:solidFill>
                  <a:srgbClr val="000000"/>
                </a:solidFill>
                <a:latin typeface="Verdana"/>
              </a:rPr>
              <a:t>Федеральный закон РФ от 29 декабря 2012 г. №</a:t>
            </a:r>
            <a:r>
              <a:rPr lang="ru-RU" altLang="ru-RU" sz="2000" b="1" kern="0" dirty="0" smtClean="0">
                <a:solidFill>
                  <a:srgbClr val="000000"/>
                </a:solidFill>
                <a:latin typeface="Verdana"/>
              </a:rPr>
              <a:t>273-ФЗ </a:t>
            </a:r>
            <a:r>
              <a:rPr lang="ru-RU" altLang="ru-RU" sz="2000" b="1" i="1" kern="0" dirty="0" smtClean="0">
                <a:solidFill>
                  <a:srgbClr val="000000"/>
                </a:solidFill>
                <a:latin typeface="Verdana"/>
              </a:rPr>
              <a:t>"</a:t>
            </a:r>
            <a:r>
              <a:rPr lang="ru-RU" altLang="ru-RU" sz="2000" b="1" i="1" kern="0" dirty="0">
                <a:solidFill>
                  <a:srgbClr val="000000"/>
                </a:solidFill>
                <a:latin typeface="Verdana"/>
              </a:rPr>
              <a:t>Об образовании в Российской Федерации"</a:t>
            </a:r>
            <a:r>
              <a:rPr lang="ru-RU" altLang="ru-RU" sz="2000" b="1" kern="0" dirty="0">
                <a:solidFill>
                  <a:srgbClr val="000000"/>
                </a:solidFill>
                <a:latin typeface="Verdana"/>
              </a:rPr>
              <a:t>  </a:t>
            </a:r>
            <a:br>
              <a:rPr lang="ru-RU" altLang="ru-RU" sz="2000" b="1" kern="0" dirty="0">
                <a:solidFill>
                  <a:srgbClr val="000000"/>
                </a:solidFill>
                <a:latin typeface="Verdana"/>
              </a:rPr>
            </a:br>
            <a:r>
              <a:rPr lang="ru-RU" sz="2800" b="1" dirty="0" smtClean="0">
                <a:solidFill>
                  <a:srgbClr val="000000"/>
                </a:solidFill>
                <a:effectLst/>
                <a:latin typeface="Arial"/>
                <a:ea typeface="Times New Roman"/>
              </a:rPr>
              <a:t>Статья 18</a:t>
            </a:r>
            <a:r>
              <a:rPr lang="ru-RU" sz="2800" dirty="0" smtClean="0">
                <a:effectLst/>
                <a:latin typeface="Arial"/>
                <a:ea typeface="Times New Roman"/>
              </a:rPr>
              <a:t>. Печатные и электронные образовательные и информационные ресурсы</a:t>
            </a:r>
            <a:endParaRPr lang="ru-RU" sz="2800" dirty="0">
              <a:effectLst/>
              <a:latin typeface="Arial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92896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latin typeface="Arial"/>
                <a:ea typeface="Times New Roman"/>
              </a:rPr>
              <a:t>В организациях, осуществляющих образовательную деятельность, в целях обеспечения реализации образовательных программ формируются библиотеки, в том числе цифровые (электронные) библиотеки, обеспечивающие доступ к профессиональным базам данных, информационным справочным и поисковым системам, а также иным информационным ресурсам. </a:t>
            </a:r>
          </a:p>
          <a:p>
            <a:pPr>
              <a:spcAft>
                <a:spcPts val="0"/>
              </a:spcAft>
            </a:pPr>
            <a:endParaRPr lang="ru-RU" dirty="0" smtClean="0">
              <a:effectLst/>
              <a:latin typeface="Arial"/>
              <a:ea typeface="Times New Roman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latin typeface="Arial"/>
                <a:ea typeface="Times New Roman"/>
              </a:rPr>
              <a:t>Библиотечный фонд должен быть укомплектован печатными и (или) электронными учебными изданиями (включая учебники и учебные пособия), методическими и периодическими изданиями по всем входящим в реализуемые основные образовательные программы учебным предметам, курсам, дисциплинам (модулям).</a:t>
            </a:r>
            <a:endParaRPr lang="ru-RU" dirty="0">
              <a:effectLst/>
              <a:latin typeface="Arial"/>
              <a:ea typeface="Times New Roman"/>
            </a:endParaRPr>
          </a:p>
        </p:txBody>
      </p:sp>
      <p:pic>
        <p:nvPicPr>
          <p:cNvPr id="5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18" y="97425"/>
            <a:ext cx="1087037" cy="811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3" y="-1"/>
            <a:ext cx="986026" cy="908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8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20688"/>
            <a:ext cx="704833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/>
            <a:endParaRPr lang="ru-RU" altLang="ru-RU" sz="1400" b="1" kern="0" dirty="0" smtClean="0">
              <a:solidFill>
                <a:srgbClr val="000000"/>
              </a:solidFill>
              <a:latin typeface="Verdana"/>
            </a:endParaRPr>
          </a:p>
          <a:p>
            <a:pPr lvl="0" indent="457200"/>
            <a:r>
              <a:rPr lang="ru-RU" altLang="ru-RU" b="1" kern="0" dirty="0" smtClean="0">
                <a:solidFill>
                  <a:srgbClr val="000000"/>
                </a:solidFill>
                <a:latin typeface="Verdana"/>
              </a:rPr>
              <a:t>Федеральный </a:t>
            </a:r>
            <a:r>
              <a:rPr lang="ru-RU" altLang="ru-RU" b="1" kern="0" dirty="0">
                <a:solidFill>
                  <a:srgbClr val="000000"/>
                </a:solidFill>
                <a:latin typeface="Verdana"/>
              </a:rPr>
              <a:t>закон РФ от 29 декабря 2012 г. №</a:t>
            </a:r>
            <a:r>
              <a:rPr lang="ru-RU" altLang="ru-RU" b="1" kern="0" dirty="0" smtClean="0">
                <a:solidFill>
                  <a:srgbClr val="000000"/>
                </a:solidFill>
                <a:latin typeface="Verdana"/>
              </a:rPr>
              <a:t>273-ФЗ </a:t>
            </a:r>
            <a:r>
              <a:rPr lang="ru-RU" altLang="ru-RU" b="1" i="1" kern="0" dirty="0" smtClean="0">
                <a:solidFill>
                  <a:srgbClr val="000000"/>
                </a:solidFill>
                <a:latin typeface="Verdana"/>
              </a:rPr>
              <a:t>"</a:t>
            </a:r>
            <a:r>
              <a:rPr lang="ru-RU" altLang="ru-RU" b="1" i="1" kern="0" dirty="0">
                <a:solidFill>
                  <a:srgbClr val="000000"/>
                </a:solidFill>
                <a:latin typeface="Verdana"/>
              </a:rPr>
              <a:t>Об образовании в Российской Федерации"</a:t>
            </a:r>
            <a:r>
              <a:rPr lang="ru-RU" altLang="ru-RU" b="1" kern="0" dirty="0">
                <a:solidFill>
                  <a:srgbClr val="000000"/>
                </a:solidFill>
                <a:latin typeface="Verdana"/>
              </a:rPr>
              <a:t>  </a:t>
            </a:r>
            <a:br>
              <a:rPr lang="ru-RU" altLang="ru-RU" b="1" kern="0" dirty="0">
                <a:solidFill>
                  <a:srgbClr val="000000"/>
                </a:solidFill>
                <a:latin typeface="Verdana"/>
              </a:rPr>
            </a:br>
            <a:r>
              <a:rPr lang="ru-RU" sz="2800" b="1" dirty="0" smtClean="0">
                <a:solidFill>
                  <a:srgbClr val="000000"/>
                </a:solidFill>
                <a:latin typeface="Arial"/>
                <a:ea typeface="Times New Roman"/>
              </a:rPr>
              <a:t>Статья 92</a:t>
            </a:r>
            <a:r>
              <a:rPr lang="ru-RU" sz="2800" dirty="0">
                <a:solidFill>
                  <a:prstClr val="black"/>
                </a:solidFill>
                <a:latin typeface="Arial"/>
                <a:ea typeface="Times New Roman"/>
              </a:rPr>
              <a:t>. </a:t>
            </a:r>
          </a:p>
          <a:p>
            <a:pPr lvl="0" indent="457200"/>
            <a:r>
              <a:rPr lang="ru-RU" sz="2800" u="sng" dirty="0" smtClean="0">
                <a:latin typeface="Arial"/>
                <a:ea typeface="Times New Roman"/>
              </a:rPr>
              <a:t>п.11</a:t>
            </a:r>
            <a:r>
              <a:rPr lang="ru-RU" sz="2800" u="sng" dirty="0">
                <a:latin typeface="Arial"/>
                <a:ea typeface="Times New Roman"/>
              </a:rPr>
              <a:t>. Государственная аккредитация образовательной деятельности проводится по результатам </a:t>
            </a:r>
            <a:r>
              <a:rPr lang="ru-RU" sz="2800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  <a:hlinkClick r:id="rId2"/>
              </a:rPr>
              <a:t>аккредитационной экспертизы</a:t>
            </a:r>
            <a:r>
              <a:rPr lang="ru-RU" sz="2800" dirty="0">
                <a:solidFill>
                  <a:prstClr val="black"/>
                </a:solidFill>
                <a:latin typeface="Arial"/>
                <a:ea typeface="Times New Roman"/>
              </a:rPr>
              <a:t>, </a:t>
            </a:r>
          </a:p>
          <a:p>
            <a:pPr lvl="0" indent="457200"/>
            <a:r>
              <a:rPr lang="ru-RU" sz="2800" dirty="0" smtClean="0">
                <a:solidFill>
                  <a:prstClr val="black"/>
                </a:solidFill>
                <a:latin typeface="Arial"/>
                <a:ea typeface="Times New Roman"/>
              </a:rPr>
              <a:t>которая </a:t>
            </a:r>
            <a:r>
              <a:rPr lang="ru-RU" sz="2800" dirty="0">
                <a:solidFill>
                  <a:prstClr val="black"/>
                </a:solidFill>
                <a:latin typeface="Arial"/>
                <a:ea typeface="Times New Roman"/>
              </a:rPr>
              <a:t>основана на принципах объективности ее проведения и ответственности экспертов за качество ее проведения.</a:t>
            </a: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7" y="173934"/>
            <a:ext cx="1015029" cy="757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3267" y="0"/>
            <a:ext cx="1010731" cy="9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63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412776"/>
            <a:ext cx="712879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92D050"/>
                </a:solidFill>
                <a:latin typeface="Arial"/>
                <a:ea typeface="Times New Roman"/>
              </a:rPr>
              <a:t>Предметом</a:t>
            </a:r>
            <a:r>
              <a:rPr lang="ru-RU" sz="2400" dirty="0">
                <a:solidFill>
                  <a:prstClr val="black"/>
                </a:solidFill>
                <a:latin typeface="Arial"/>
                <a:ea typeface="Times New Roman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Arial"/>
                <a:ea typeface="Times New Roman"/>
              </a:rPr>
              <a:t>аккредитационной</a:t>
            </a:r>
            <a:r>
              <a:rPr lang="ru-RU" sz="2400" dirty="0">
                <a:solidFill>
                  <a:prstClr val="black"/>
                </a:solidFill>
                <a:latin typeface="Arial"/>
                <a:ea typeface="Times New Roman"/>
              </a:rPr>
              <a:t> экспертизы является определение соответствия содержания и качества подготовки обучающихся в организации, осуществляющей образовательную деятельность, по заявленным для государственной аккредитации образовательным программам </a:t>
            </a:r>
            <a:r>
              <a:rPr lang="ru-RU" sz="24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  <a:hlinkClick r:id="rId2"/>
              </a:rPr>
              <a:t>федеральным государственным образовательным стандартам</a:t>
            </a:r>
            <a:r>
              <a:rPr lang="ru-RU" sz="2400" dirty="0">
                <a:solidFill>
                  <a:prstClr val="black"/>
                </a:solidFill>
                <a:latin typeface="Arial"/>
                <a:ea typeface="Times New Roman"/>
              </a:rPr>
              <a:t> (далее - </a:t>
            </a:r>
            <a:r>
              <a:rPr lang="ru-RU" sz="2400" dirty="0" err="1">
                <a:solidFill>
                  <a:prstClr val="black"/>
                </a:solidFill>
                <a:latin typeface="Arial"/>
                <a:ea typeface="Times New Roman"/>
              </a:rPr>
              <a:t>аккредитационная</a:t>
            </a:r>
            <a:r>
              <a:rPr lang="ru-RU" sz="2400" dirty="0">
                <a:solidFill>
                  <a:prstClr val="black"/>
                </a:solidFill>
                <a:latin typeface="Arial"/>
                <a:ea typeface="Times New Roman"/>
              </a:rPr>
              <a:t> экспертиза).</a:t>
            </a:r>
            <a:endParaRPr lang="ru-RU" sz="2400" dirty="0"/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" y="33272"/>
            <a:ext cx="1273969" cy="9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3" y="-1"/>
            <a:ext cx="986026" cy="908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16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745" y="1269657"/>
            <a:ext cx="6192688" cy="115212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Medium"/>
              </a:rPr>
              <a:t>Для реализации требований </a:t>
            </a:r>
            <a:b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Medium"/>
              </a:rPr>
            </a:b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anklin Gothic Medium"/>
              </a:rPr>
              <a:t>ФГОС ОПОП СПО:</a:t>
            </a:r>
            <a:r>
              <a:rPr lang="ru-RU" sz="3200" b="1" cap="all" dirty="0" smtClean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> </a:t>
            </a:r>
            <a:r>
              <a:rPr lang="ru-RU" sz="3200" b="1" cap="all" dirty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  <a:t/>
            </a:r>
            <a:br>
              <a:rPr lang="ru-RU" sz="3200" b="1" cap="all" dirty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745" y="2421785"/>
            <a:ext cx="7780321" cy="3384376"/>
          </a:xfrm>
        </p:spPr>
        <p:txBody>
          <a:bodyPr>
            <a:normAutofit/>
          </a:bodyPr>
          <a:lstStyle/>
          <a:p>
            <a:pPr lvl="0"/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РФ от 29 декабря 2012 г. №273-ФЗ</a:t>
            </a:r>
            <a:b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"Об образовании в Российской Федерации"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1800" kern="0" dirty="0">
                <a:solidFill>
                  <a:srgbClr val="000000"/>
                </a:solidFill>
                <a:latin typeface="Verdana"/>
              </a:rPr>
              <a:t/>
            </a:r>
            <a:br>
              <a:rPr lang="ru-RU" altLang="ru-RU" sz="1800" kern="0" dirty="0">
                <a:solidFill>
                  <a:srgbClr val="000000"/>
                </a:solidFill>
                <a:latin typeface="Verdana"/>
              </a:rPr>
            </a:br>
            <a:r>
              <a:rPr lang="ru-RU" sz="18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18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ОБРАЗОВАТЕЛЬНЫЙ </a:t>
            </a:r>
            <a:r>
              <a:rPr lang="ru-RU" sz="1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</a:t>
            </a:r>
            <a:r>
              <a:rPr lang="ru-RU" sz="18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</a:t>
            </a:r>
            <a:endParaRPr lang="ru-RU" sz="1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dirty="0" smtClean="0">
                <a:solidFill>
                  <a:prstClr val="black"/>
                </a:solidFill>
              </a:rPr>
              <a:t>Федеральные нормативные документы по организации образовательного процесса в ОО СПО</a:t>
            </a:r>
            <a:endParaRPr lang="ru-RU" sz="1800" dirty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prstClr val="black"/>
                </a:solidFill>
              </a:rPr>
              <a:t>локальные акты </a:t>
            </a:r>
            <a:r>
              <a:rPr lang="ru-RU" sz="1800" dirty="0">
                <a:solidFill>
                  <a:prstClr val="black"/>
                </a:solidFill>
              </a:rPr>
              <a:t>ОУ, </a:t>
            </a:r>
            <a:r>
              <a:rPr lang="ru-RU" sz="1800" dirty="0" smtClean="0">
                <a:solidFill>
                  <a:prstClr val="black"/>
                </a:solidFill>
              </a:rPr>
              <a:t>регламентирующие ФГОС ОПОП</a:t>
            </a:r>
            <a:endParaRPr lang="ru-RU" sz="1800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</a:rPr>
              <a:t>организация образовательного процесса (и различных форм самостоятельной работы обучающихся в рамках </a:t>
            </a:r>
            <a:r>
              <a:rPr lang="ru-RU" sz="1800" dirty="0" smtClean="0"/>
              <a:t>ФГОС ОПОП)</a:t>
            </a: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697"/>
            <a:ext cx="1273969" cy="9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845" y="-1"/>
            <a:ext cx="1054154" cy="971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22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6768752" cy="4608512"/>
          </a:xfrm>
        </p:spPr>
        <p:txBody>
          <a:bodyPr>
            <a:normAutofit/>
          </a:bodyPr>
          <a:lstStyle/>
          <a:p>
            <a:pPr lvl="0">
              <a:buClr>
                <a:srgbClr val="AD0101"/>
              </a:buCl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</a:rPr>
              <a:t>контрольно-оценочные средства, ориентированные на проверку сформированных компетенций</a:t>
            </a:r>
          </a:p>
          <a:p>
            <a:pPr lvl="0">
              <a:buClr>
                <a:srgbClr val="AD0101"/>
              </a:buClr>
            </a:pPr>
            <a:endParaRPr lang="ru-RU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лабораторные и практические работы при переходе от МДК к учебной практике</a:t>
            </a:r>
          </a:p>
          <a:p>
            <a:pPr lvl="0"/>
            <a:endParaRPr lang="ru-RU" sz="2400" dirty="0" smtClean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ИКТ-технологии и активные методы обучения, ориентированные на формирование компетенций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0" y="17359"/>
            <a:ext cx="1194317" cy="89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1" y="-1"/>
            <a:ext cx="1043607" cy="96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3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6762328" cy="2527176"/>
          </a:xfrm>
        </p:spPr>
        <p:txBody>
          <a:bodyPr>
            <a:noAutofit/>
          </a:bodyPr>
          <a:lstStyle/>
          <a:p>
            <a:pPr marL="0" lvl="0" indent="0" fontAlgn="base">
              <a:spcAft>
                <a:spcPct val="0"/>
              </a:spcAft>
              <a:buClr>
                <a:srgbClr val="CC0000"/>
              </a:buClr>
              <a:buNone/>
            </a:pPr>
            <a:r>
              <a:rPr lang="ru-RU" altLang="ru-RU" b="1" kern="0" dirty="0" smtClean="0">
                <a:solidFill>
                  <a:srgbClr val="000000"/>
                </a:solidFill>
                <a:latin typeface="Verdana"/>
              </a:rPr>
              <a:t>Федеральный закон РФ от 29 декабря 2012 г. №273-ФЗ</a:t>
            </a:r>
          </a:p>
          <a:p>
            <a:pPr marL="0" lvl="0" indent="0" fontAlgn="base">
              <a:spcAft>
                <a:spcPct val="0"/>
              </a:spcAft>
              <a:buClr>
                <a:srgbClr val="CC0000"/>
              </a:buClr>
              <a:buNone/>
            </a:pPr>
            <a:r>
              <a:rPr lang="ru-RU" altLang="ru-RU" b="1" i="1" kern="0" dirty="0" smtClean="0">
                <a:solidFill>
                  <a:srgbClr val="000000"/>
                </a:solidFill>
                <a:latin typeface="Verdana"/>
              </a:rPr>
              <a:t>"Об образовании в Российской Федерации"</a:t>
            </a:r>
            <a:r>
              <a:rPr lang="ru-RU" altLang="ru-RU" b="1" kern="0" dirty="0" smtClean="0">
                <a:solidFill>
                  <a:srgbClr val="000000"/>
                </a:solidFill>
                <a:latin typeface="Verdana"/>
              </a:rPr>
              <a:t>  </a:t>
            </a:r>
          </a:p>
          <a:p>
            <a:pPr marL="1023620" lvl="0" indent="-566420" algn="just"/>
            <a:r>
              <a:rPr lang="ru-RU" sz="2400" b="1" dirty="0" smtClean="0">
                <a:solidFill>
                  <a:srgbClr val="000000"/>
                </a:solidFill>
                <a:latin typeface="Arial"/>
                <a:ea typeface="Times New Roman"/>
              </a:rPr>
              <a:t>Статья</a:t>
            </a:r>
            <a:r>
              <a:rPr lang="ru-RU" sz="2400" b="1" dirty="0">
                <a:solidFill>
                  <a:srgbClr val="000000"/>
                </a:solidFill>
                <a:latin typeface="Arial"/>
                <a:ea typeface="Times New Roman"/>
              </a:rPr>
              <a:t> 28</a:t>
            </a:r>
            <a:r>
              <a:rPr lang="ru-RU" sz="2400" dirty="0">
                <a:latin typeface="Arial"/>
                <a:ea typeface="Times New Roman"/>
              </a:rPr>
              <a:t>. </a:t>
            </a:r>
            <a:r>
              <a:rPr lang="ru-RU" sz="2400" dirty="0">
                <a:solidFill>
                  <a:schemeClr val="accent2"/>
                </a:solidFill>
                <a:latin typeface="Arial"/>
                <a:ea typeface="Times New Roman"/>
              </a:rPr>
              <a:t>Компетенция, права, обязанности и ответственность образовательной </a:t>
            </a:r>
            <a:r>
              <a:rPr lang="ru-RU" sz="2400" dirty="0" smtClean="0">
                <a:solidFill>
                  <a:schemeClr val="accent2"/>
                </a:solidFill>
                <a:latin typeface="Arial"/>
                <a:ea typeface="Times New Roman"/>
              </a:rPr>
              <a:t>организации</a:t>
            </a:r>
            <a:endParaRPr lang="ru-RU" sz="2400" dirty="0">
              <a:solidFill>
                <a:schemeClr val="accent2"/>
              </a:solidFill>
              <a:effectLst/>
              <a:latin typeface="Arial"/>
              <a:ea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13771" y="312122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1962" y="3789040"/>
            <a:ext cx="61894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5488" lvl="0" indent="-457200" algn="just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Wingdings" panose="05000000000000000000" pitchFamily="2" charset="2"/>
              <a:buChar char="Ø"/>
            </a:pPr>
            <a:r>
              <a:rPr lang="ru-RU" altLang="ru-RU" sz="2000" dirty="0" smtClean="0">
                <a:latin typeface="Franklin Gothic Book"/>
              </a:rPr>
              <a:t>Образовательные </a:t>
            </a:r>
            <a:r>
              <a:rPr lang="ru-RU" altLang="ru-RU" sz="2000" dirty="0">
                <a:latin typeface="Franklin Gothic Book"/>
              </a:rPr>
              <a:t>организации свободны в определении содержания образования, выборе учебно-методического обеспечения, образовательных технологий по реализуемым ими образовательным программам.</a:t>
            </a:r>
          </a:p>
        </p:txBody>
      </p:sp>
      <p:pic>
        <p:nvPicPr>
          <p:cNvPr id="5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8" y="50963"/>
            <a:ext cx="1149292" cy="85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1" y="0"/>
            <a:ext cx="986028" cy="90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9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340768"/>
            <a:ext cx="7452320" cy="4142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5488" lvl="0" indent="-457200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Wingdings" panose="05000000000000000000" pitchFamily="2" charset="2"/>
              <a:buChar char="Ø"/>
            </a:pPr>
            <a:r>
              <a:rPr lang="ru-RU" altLang="ru-RU" sz="2800" dirty="0" smtClean="0">
                <a:solidFill>
                  <a:srgbClr val="4E3B30"/>
                </a:solidFill>
                <a:latin typeface="Franklin Gothic Book"/>
              </a:rPr>
              <a:t>К </a:t>
            </a:r>
            <a:r>
              <a:rPr lang="ru-RU" altLang="ru-RU" sz="2800" dirty="0">
                <a:solidFill>
                  <a:srgbClr val="4E3B30"/>
                </a:solidFill>
                <a:latin typeface="Franklin Gothic Book"/>
              </a:rPr>
              <a:t>компетенции образовательной организации в установленной сфере деятельности относятся</a:t>
            </a:r>
            <a:r>
              <a:rPr lang="ru-RU" altLang="ru-RU" sz="2800" dirty="0" smtClean="0">
                <a:solidFill>
                  <a:srgbClr val="4E3B30"/>
                </a:solidFill>
                <a:latin typeface="Franklin Gothic Book"/>
              </a:rPr>
              <a:t>:</a:t>
            </a:r>
          </a:p>
          <a:p>
            <a:pPr marL="457200" lvl="0" indent="-457200" algn="just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rgbClr val="4E3B30"/>
                </a:solidFill>
                <a:latin typeface="Franklin Gothic Book"/>
              </a:rPr>
              <a:t>осуществление </a:t>
            </a:r>
            <a:r>
              <a:rPr lang="ru-RU" altLang="ru-RU" sz="2800" dirty="0">
                <a:solidFill>
                  <a:srgbClr val="4E3B30"/>
                </a:solidFill>
                <a:latin typeface="Franklin Gothic Book"/>
              </a:rPr>
              <a:t>текущего контроля успеваемости и промежуточной аттестации обучающихся, установление их форм, периодичности и порядка </a:t>
            </a:r>
            <a:r>
              <a:rPr lang="ru-RU" altLang="ru-RU" sz="2800" dirty="0" smtClean="0">
                <a:solidFill>
                  <a:srgbClr val="4E3B30"/>
                </a:solidFill>
                <a:latin typeface="Franklin Gothic Book"/>
              </a:rPr>
              <a:t>проведения</a:t>
            </a:r>
            <a:endParaRPr lang="ru-RU" altLang="ru-RU" sz="2800" dirty="0">
              <a:solidFill>
                <a:srgbClr val="4E3B30"/>
              </a:solidFill>
              <a:latin typeface="Franklin Gothic Book"/>
            </a:endParaRPr>
          </a:p>
          <a:p>
            <a:pPr marL="274320" lvl="0" indent="-256032" fontAlgn="base"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endParaRPr lang="ru-RU" altLang="ru-RU" sz="2800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" y="68645"/>
            <a:ext cx="1273969" cy="9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817" y="-1"/>
            <a:ext cx="1106181" cy="1019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482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6624736" cy="4680520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/>
              <a:t>Федеральный государственный образовательный </a:t>
            </a:r>
            <a:r>
              <a:rPr lang="ru-RU" sz="2400" b="1" dirty="0" smtClean="0"/>
              <a:t>стандарт ОПОП СПО</a:t>
            </a:r>
            <a:endParaRPr lang="ru-RU" sz="2400" b="1" dirty="0"/>
          </a:p>
          <a:p>
            <a:pPr lvl="0" fontAlgn="base">
              <a:spcAft>
                <a:spcPct val="0"/>
              </a:spcAft>
              <a:buClr>
                <a:srgbClr val="F0A22E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ru-RU" sz="2400" b="1" cap="all" dirty="0" smtClean="0">
                <a:solidFill>
                  <a:srgbClr val="4E3B30"/>
                </a:solidFill>
                <a:latin typeface="Franklin Gothic Book"/>
              </a:rPr>
              <a:t>Требования </a:t>
            </a:r>
            <a:r>
              <a:rPr lang="ru-RU" sz="2400" b="1" cap="all" dirty="0">
                <a:solidFill>
                  <a:srgbClr val="4E3B30"/>
                </a:solidFill>
                <a:latin typeface="Franklin Gothic Book"/>
              </a:rPr>
              <a:t>к оцениванию качества освоения</a:t>
            </a:r>
            <a:r>
              <a:rPr lang="ru-RU" sz="2400" b="1" dirty="0">
                <a:solidFill>
                  <a:srgbClr val="4E3B30"/>
                </a:solidFill>
                <a:latin typeface="Franklin Gothic Book"/>
              </a:rPr>
              <a:t> </a:t>
            </a:r>
            <a:r>
              <a:rPr lang="ru-RU" sz="2400" b="1" cap="all" dirty="0">
                <a:solidFill>
                  <a:srgbClr val="4E3B30"/>
                </a:solidFill>
                <a:latin typeface="Franklin Gothic Book"/>
              </a:rPr>
              <a:t>основной профессиональной образовательной программы</a:t>
            </a:r>
          </a:p>
          <a:p>
            <a:pPr lvl="0" fontAlgn="base">
              <a:spcAft>
                <a:spcPct val="0"/>
              </a:spcAft>
              <a:buClr>
                <a:srgbClr val="F0A22E"/>
              </a:buClr>
              <a:buSzPct val="70000"/>
              <a:defRPr/>
            </a:pPr>
            <a:r>
              <a:rPr lang="ru-RU" sz="2800" b="1" dirty="0">
                <a:solidFill>
                  <a:srgbClr val="4E3B30"/>
                </a:solidFill>
                <a:latin typeface="Franklin Gothic Book"/>
              </a:rPr>
              <a:t> </a:t>
            </a:r>
            <a:r>
              <a:rPr lang="ru-RU" sz="2800" dirty="0">
                <a:solidFill>
                  <a:srgbClr val="4E3B30"/>
                </a:solidFill>
                <a:latin typeface="Franklin Gothic Book"/>
              </a:rPr>
              <a:t>Оценка качества освоения основной профессиональной образовательной программы должна включать </a:t>
            </a:r>
            <a:r>
              <a:rPr lang="ru-RU" sz="2800" b="1" dirty="0">
                <a:solidFill>
                  <a:srgbClr val="4E3B30"/>
                </a:solidFill>
                <a:latin typeface="Franklin Gothic Book"/>
              </a:rPr>
              <a:t>текущий контроль знаний, промежуточную и государственную (итоговую) аттестацию обучающихся.</a:t>
            </a:r>
          </a:p>
          <a:p>
            <a:pPr lvl="0" fontAlgn="base">
              <a:spcAft>
                <a:spcPct val="0"/>
              </a:spcAft>
              <a:buClr>
                <a:srgbClr val="F0A22E"/>
              </a:buClr>
              <a:buSzPct val="70000"/>
              <a:buFont typeface="Wingdings 2" pitchFamily="18" charset="2"/>
              <a:buChar char=""/>
              <a:defRPr/>
            </a:pPr>
            <a:endParaRPr lang="ru-RU" sz="2400" dirty="0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0777"/>
            <a:ext cx="1109343" cy="827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971" y="-1"/>
            <a:ext cx="986027" cy="908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489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6347714" cy="3880773"/>
          </a:xfrm>
        </p:spPr>
        <p:txBody>
          <a:bodyPr>
            <a:normAutofit/>
          </a:bodyPr>
          <a:lstStyle/>
          <a:p>
            <a:r>
              <a:rPr lang="ru-RU" sz="2800" dirty="0">
                <a:ln w="0"/>
                <a:latin typeface="Franklin Gothic Medium"/>
              </a:rPr>
              <a:t> Конкретные формы и процедуры текущего контроля знаний, промежуточной аттестации по каждой дисциплине и профессиональному модулю </a:t>
            </a:r>
            <a:r>
              <a:rPr lang="ru-RU" sz="2800" dirty="0" smtClean="0">
                <a:ln w="0"/>
                <a:latin typeface="Franklin Gothic Medium"/>
              </a:rPr>
              <a:t>разрабатываются учреждением самостоятельно.</a:t>
            </a:r>
          </a:p>
          <a:p>
            <a:endParaRPr lang="ru-RU" cap="all" dirty="0">
              <a:solidFill>
                <a:srgbClr val="4E3B30"/>
              </a:solidFill>
              <a:effectLst>
                <a:reflection blurRad="12700" stA="48000" endA="300" endPos="55000" dir="5400000" sy="-90000" algn="bl" rotWithShape="0"/>
              </a:effectLst>
              <a:latin typeface="Franklin Gothic Medium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896"/>
            <a:ext cx="1273969" cy="9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819" y="0"/>
            <a:ext cx="1039179" cy="95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93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6912768" cy="48965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>
                <a:ln w="0"/>
                <a:latin typeface="Franklin Gothic Medium"/>
                <a:cs typeface="DilleniaUPC" panose="02020603050405020304" pitchFamily="18" charset="-34"/>
              </a:rPr>
              <a:t> Для аттестации обучающихся на соответствие их персональных достижений поэтапным требованиям соответствующей ОПОП (текущая и промежуточная аттестация) создаются фонды оценочных средств, позволяющие оценить знания, умения и освоенные компетенции. </a:t>
            </a:r>
          </a:p>
          <a:p>
            <a:pPr marL="361950" lvl="0" indent="0">
              <a:buClr>
                <a:srgbClr val="AD0101"/>
              </a:buClr>
              <a:buNone/>
            </a:pPr>
            <a:r>
              <a:rPr lang="ru-RU" dirty="0" smtClean="0">
                <a:ln w="0"/>
                <a:solidFill>
                  <a:srgbClr val="303030"/>
                </a:solidFill>
                <a:latin typeface="Franklin Gothic Medium"/>
                <a:cs typeface="DilleniaUPC" panose="02020603050405020304" pitchFamily="18" charset="-34"/>
              </a:rPr>
              <a:t>Фонды </a:t>
            </a:r>
            <a:r>
              <a:rPr lang="ru-RU" dirty="0">
                <a:ln w="0"/>
                <a:solidFill>
                  <a:srgbClr val="303030"/>
                </a:solidFill>
                <a:latin typeface="Franklin Gothic Medium"/>
                <a:cs typeface="DilleniaUPC" panose="02020603050405020304" pitchFamily="18" charset="-34"/>
              </a:rPr>
              <a:t>оценочных средств для промежуточной аттестации разрабатываются и утверждаются образовательным учреждением самостоятельно, а для государственной (итоговой) аттестации – разрабатываются и утверждаются образовательным учреждением после предварительного </a:t>
            </a:r>
            <a:r>
              <a:rPr lang="ru-RU" dirty="0">
                <a:ln w="0"/>
                <a:solidFill>
                  <a:srgbClr val="30303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  <a:cs typeface="DilleniaUPC" panose="02020603050405020304" pitchFamily="18" charset="-34"/>
              </a:rPr>
              <a:t>положительного заключения работодателей.</a:t>
            </a:r>
            <a:r>
              <a:rPr lang="ru-RU" sz="2800" dirty="0">
                <a:ln w="0"/>
                <a:solidFill>
                  <a:srgbClr val="30303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  <a:cs typeface="DilleniaUPC" panose="02020603050405020304" pitchFamily="18" charset="-34"/>
              </a:rPr>
              <a:t/>
            </a:r>
            <a:br>
              <a:rPr lang="ru-RU" sz="2800" dirty="0">
                <a:ln w="0"/>
                <a:solidFill>
                  <a:srgbClr val="30303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  <a:cs typeface="DilleniaUPC" panose="02020603050405020304" pitchFamily="18" charset="-34"/>
              </a:rPr>
            </a:br>
            <a:endParaRPr lang="ru-RU" sz="2800" dirty="0">
              <a:ln w="0"/>
              <a:solidFill>
                <a:srgbClr val="30303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Franklin Gothic Medium"/>
              <a:cs typeface="DilleniaUPC" panose="02020603050405020304" pitchFamily="18" charset="-34"/>
            </a:endParaRPr>
          </a:p>
          <a:p>
            <a:endParaRPr lang="ru-RU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ranklin Gothic Medium"/>
            </a:endParaRPr>
          </a:p>
        </p:txBody>
      </p:sp>
      <p:pic>
        <p:nvPicPr>
          <p:cNvPr id="4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97"/>
            <a:ext cx="1244636" cy="92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599" y="-1"/>
            <a:ext cx="1030399" cy="94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840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447</TotalTime>
  <Words>507</Words>
  <Application>Microsoft Office PowerPoint</Application>
  <PresentationFormat>Экран (4:3)</PresentationFormat>
  <Paragraphs>52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0" baseType="lpstr">
      <vt:lpstr>Arial</vt:lpstr>
      <vt:lpstr>Calibri</vt:lpstr>
      <vt:lpstr>DilleniaUPC</vt:lpstr>
      <vt:lpstr>Franklin Gothic Book</vt:lpstr>
      <vt:lpstr>Franklin Gothic Medium</vt:lpstr>
      <vt:lpstr>Times New Roman</vt:lpstr>
      <vt:lpstr>Trebuchet MS</vt:lpstr>
      <vt:lpstr>Verdana</vt:lpstr>
      <vt:lpstr>Wingdings</vt:lpstr>
      <vt:lpstr>Wingdings 2</vt:lpstr>
      <vt:lpstr>Wingdings 3</vt:lpstr>
      <vt:lpstr>Аспект</vt:lpstr>
      <vt:lpstr>Презентация PowerPoint</vt:lpstr>
      <vt:lpstr>Презентация PowerPoint</vt:lpstr>
      <vt:lpstr>Для реализации требований  ФГОС ОПОП СПО: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Оценка качества подготовки обучающихся и выпускников осуществляется в двух основных направлениях:  - оценка уровня освоения дисциплин; . - оценка компетенций обучающихся. </vt:lpstr>
      <vt:lpstr>Презентация PowerPoint</vt:lpstr>
      <vt:lpstr>Презентация PowerPoint</vt:lpstr>
      <vt:lpstr>Федеральный закон РФ от 29 декабря 2012 г. №273-ФЗ "Об образовании в Российской Федерации"   Статья 16. Реализация образовательных программ с применением электронного обучения и дистанционных образовательных технологий.</vt:lpstr>
      <vt:lpstr>Презентация PowerPoint</vt:lpstr>
      <vt:lpstr>Перечень профессий, специальностей и направлений подготовки, реализация образовательных программ по которым не допускается с применением исключительно электронного обучения, дистанционных образовательных технологий, утверждается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образования.</vt:lpstr>
      <vt:lpstr>Презентация PowerPoint</vt:lpstr>
      <vt:lpstr>Федеральный закон РФ от 29 декабря 2012 г. №273-ФЗ "Об образовании в Российской Федерации"   Статья 18. Печатные и электронные образовательные и информационные ресурсы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проведения аккредитационной экспертизы в профессиональных образовательных организациях.</dc:title>
  <dc:creator>1</dc:creator>
  <cp:lastModifiedBy>Пользователь</cp:lastModifiedBy>
  <cp:revision>41</cp:revision>
  <cp:lastPrinted>2014-02-24T10:38:45Z</cp:lastPrinted>
  <dcterms:created xsi:type="dcterms:W3CDTF">2014-02-20T06:41:36Z</dcterms:created>
  <dcterms:modified xsi:type="dcterms:W3CDTF">2022-07-29T05:27:12Z</dcterms:modified>
</cp:coreProperties>
</file>